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080625"/>
  <p:notesSz cx="6761163" cy="9942513"/>
  <p:defaultTextStyle>
    <a:defPPr>
      <a:defRPr lang="ko-KR"/>
    </a:defPPr>
    <a:lvl1pPr marL="0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968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7935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1903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5871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9838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3805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7773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1741" algn="l" defTabSz="1007935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7362" autoAdjust="0"/>
  </p:normalViewPr>
  <p:slideViewPr>
    <p:cSldViewPr>
      <p:cViewPr>
        <p:scale>
          <a:sx n="80" d="100"/>
          <a:sy n="80" d="100"/>
        </p:scale>
        <p:origin x="-1736" y="752"/>
      </p:cViewPr>
      <p:guideLst>
        <p:guide orient="horz" pos="3175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34A7-E957-4406-A230-987E1CFC0B3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1CCE6-2A39-49CA-858E-B1C35A9223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337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968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7935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1903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5871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19838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3805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7773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1741" algn="l" defTabSz="100793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982788" y="746125"/>
            <a:ext cx="2795587" cy="37274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1CCE6-2A39-49CA-858E-B1C35A9223D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7096" y="3131531"/>
            <a:ext cx="6427073" cy="216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4189" y="5712354"/>
            <a:ext cx="5292885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481915" y="403694"/>
            <a:ext cx="1701285" cy="860119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8064" y="403694"/>
            <a:ext cx="4977832" cy="860119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7289" y="6477735"/>
            <a:ext cx="6427073" cy="200212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7289" y="4272601"/>
            <a:ext cx="6427073" cy="22051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15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198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238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2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31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8063" y="2352148"/>
            <a:ext cx="3339558" cy="665274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843642" y="2352148"/>
            <a:ext cx="3339558" cy="665274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5" y="2256473"/>
            <a:ext cx="3340871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68" indent="0">
              <a:buNone/>
              <a:defRPr sz="2200" b="1"/>
            </a:lvl2pPr>
            <a:lvl3pPr marL="1007935" indent="0">
              <a:buNone/>
              <a:defRPr sz="2000" b="1"/>
            </a:lvl3pPr>
            <a:lvl4pPr marL="1511903" indent="0">
              <a:buNone/>
              <a:defRPr sz="1800" b="1"/>
            </a:lvl4pPr>
            <a:lvl5pPr marL="2015871" indent="0">
              <a:buNone/>
              <a:defRPr sz="1800" b="1"/>
            </a:lvl5pPr>
            <a:lvl6pPr marL="2519838" indent="0">
              <a:buNone/>
              <a:defRPr sz="1800" b="1"/>
            </a:lvl6pPr>
            <a:lvl7pPr marL="3023805" indent="0">
              <a:buNone/>
              <a:defRPr sz="1800" b="1"/>
            </a:lvl7pPr>
            <a:lvl8pPr marL="3527773" indent="0">
              <a:buNone/>
              <a:defRPr sz="1800" b="1"/>
            </a:lvl8pPr>
            <a:lvl9pPr marL="4031741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8065" y="3196865"/>
            <a:ext cx="3340871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1018" y="2256473"/>
            <a:ext cx="3342183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68" indent="0">
              <a:buNone/>
              <a:defRPr sz="2200" b="1"/>
            </a:lvl2pPr>
            <a:lvl3pPr marL="1007935" indent="0">
              <a:buNone/>
              <a:defRPr sz="2000" b="1"/>
            </a:lvl3pPr>
            <a:lvl4pPr marL="1511903" indent="0">
              <a:buNone/>
              <a:defRPr sz="1800" b="1"/>
            </a:lvl4pPr>
            <a:lvl5pPr marL="2015871" indent="0">
              <a:buNone/>
              <a:defRPr sz="1800" b="1"/>
            </a:lvl5pPr>
            <a:lvl6pPr marL="2519838" indent="0">
              <a:buNone/>
              <a:defRPr sz="1800" b="1"/>
            </a:lvl6pPr>
            <a:lvl7pPr marL="3023805" indent="0">
              <a:buNone/>
              <a:defRPr sz="1800" b="1"/>
            </a:lvl7pPr>
            <a:lvl8pPr marL="3527773" indent="0">
              <a:buNone/>
              <a:defRPr sz="1800" b="1"/>
            </a:lvl8pPr>
            <a:lvl9pPr marL="4031741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1018" y="3196865"/>
            <a:ext cx="3342183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8065" y="401359"/>
            <a:ext cx="2487604" cy="170810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6245" y="401360"/>
            <a:ext cx="4226957" cy="860353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8065" y="2109466"/>
            <a:ext cx="2487604" cy="6895429"/>
          </a:xfrm>
        </p:spPr>
        <p:txBody>
          <a:bodyPr/>
          <a:lstStyle>
            <a:lvl1pPr marL="0" indent="0">
              <a:buNone/>
              <a:defRPr sz="1600"/>
            </a:lvl1pPr>
            <a:lvl2pPr marL="503968" indent="0">
              <a:buNone/>
              <a:defRPr sz="1300"/>
            </a:lvl2pPr>
            <a:lvl3pPr marL="1007935" indent="0">
              <a:buNone/>
              <a:defRPr sz="1100"/>
            </a:lvl3pPr>
            <a:lvl4pPr marL="1511903" indent="0">
              <a:buNone/>
              <a:defRPr sz="1000"/>
            </a:lvl4pPr>
            <a:lvl5pPr marL="2015871" indent="0">
              <a:buNone/>
              <a:defRPr sz="1000"/>
            </a:lvl5pPr>
            <a:lvl6pPr marL="2519838" indent="0">
              <a:buNone/>
              <a:defRPr sz="1000"/>
            </a:lvl6pPr>
            <a:lvl7pPr marL="3023805" indent="0">
              <a:buNone/>
              <a:defRPr sz="1000"/>
            </a:lvl7pPr>
            <a:lvl8pPr marL="3527773" indent="0">
              <a:buNone/>
              <a:defRPr sz="1000"/>
            </a:lvl8pPr>
            <a:lvl9pPr marL="4031741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061" y="7056439"/>
            <a:ext cx="4536758" cy="8330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061" y="900722"/>
            <a:ext cx="4536758" cy="6048375"/>
          </a:xfrm>
        </p:spPr>
        <p:txBody>
          <a:bodyPr/>
          <a:lstStyle>
            <a:lvl1pPr marL="0" indent="0">
              <a:buNone/>
              <a:defRPr sz="3600"/>
            </a:lvl1pPr>
            <a:lvl2pPr marL="503968" indent="0">
              <a:buNone/>
              <a:defRPr sz="3100"/>
            </a:lvl2pPr>
            <a:lvl3pPr marL="1007935" indent="0">
              <a:buNone/>
              <a:defRPr sz="2600"/>
            </a:lvl3pPr>
            <a:lvl4pPr marL="1511903" indent="0">
              <a:buNone/>
              <a:defRPr sz="2200"/>
            </a:lvl4pPr>
            <a:lvl5pPr marL="2015871" indent="0">
              <a:buNone/>
              <a:defRPr sz="2200"/>
            </a:lvl5pPr>
            <a:lvl6pPr marL="2519838" indent="0">
              <a:buNone/>
              <a:defRPr sz="2200"/>
            </a:lvl6pPr>
            <a:lvl7pPr marL="3023805" indent="0">
              <a:buNone/>
              <a:defRPr sz="2200"/>
            </a:lvl7pPr>
            <a:lvl8pPr marL="3527773" indent="0">
              <a:buNone/>
              <a:defRPr sz="2200"/>
            </a:lvl8pPr>
            <a:lvl9pPr marL="4031741" indent="0">
              <a:buNone/>
              <a:defRPr sz="22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061" y="7889492"/>
            <a:ext cx="4536758" cy="1183072"/>
          </a:xfrm>
        </p:spPr>
        <p:txBody>
          <a:bodyPr/>
          <a:lstStyle>
            <a:lvl1pPr marL="0" indent="0">
              <a:buNone/>
              <a:defRPr sz="1600"/>
            </a:lvl1pPr>
            <a:lvl2pPr marL="503968" indent="0">
              <a:buNone/>
              <a:defRPr sz="1300"/>
            </a:lvl2pPr>
            <a:lvl3pPr marL="1007935" indent="0">
              <a:buNone/>
              <a:defRPr sz="1100"/>
            </a:lvl3pPr>
            <a:lvl4pPr marL="1511903" indent="0">
              <a:buNone/>
              <a:defRPr sz="1000"/>
            </a:lvl4pPr>
            <a:lvl5pPr marL="2015871" indent="0">
              <a:buNone/>
              <a:defRPr sz="1000"/>
            </a:lvl5pPr>
            <a:lvl6pPr marL="2519838" indent="0">
              <a:buNone/>
              <a:defRPr sz="1000"/>
            </a:lvl6pPr>
            <a:lvl7pPr marL="3023805" indent="0">
              <a:buNone/>
              <a:defRPr sz="1000"/>
            </a:lvl7pPr>
            <a:lvl8pPr marL="3527773" indent="0">
              <a:buNone/>
              <a:defRPr sz="1000"/>
            </a:lvl8pPr>
            <a:lvl9pPr marL="4031741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78063" y="403693"/>
            <a:ext cx="6805137" cy="1680104"/>
          </a:xfrm>
          <a:prstGeom prst="rect">
            <a:avLst/>
          </a:prstGeom>
        </p:spPr>
        <p:txBody>
          <a:bodyPr vert="horz" lIns="100794" tIns="50396" rIns="100794" bIns="50396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8063" y="2352148"/>
            <a:ext cx="6805137" cy="6652746"/>
          </a:xfrm>
          <a:prstGeom prst="rect">
            <a:avLst/>
          </a:prstGeom>
        </p:spPr>
        <p:txBody>
          <a:bodyPr vert="horz" lIns="100794" tIns="50396" rIns="100794" bIns="5039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78063" y="9343248"/>
            <a:ext cx="1764295" cy="536699"/>
          </a:xfrm>
          <a:prstGeom prst="rect">
            <a:avLst/>
          </a:prstGeom>
        </p:spPr>
        <p:txBody>
          <a:bodyPr vert="horz" lIns="100794" tIns="50396" rIns="100794" bIns="5039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4602-8656-4F8A-9CCB-191507E72B04}" type="datetimeFigureOut">
              <a:rPr lang="ko-KR" altLang="en-US" smtClean="0"/>
              <a:pPr/>
              <a:t>8/3/12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3433" y="9343248"/>
            <a:ext cx="2394400" cy="536699"/>
          </a:xfrm>
          <a:prstGeom prst="rect">
            <a:avLst/>
          </a:prstGeom>
        </p:spPr>
        <p:txBody>
          <a:bodyPr vert="horz" lIns="100794" tIns="50396" rIns="100794" bIns="5039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18906" y="9343248"/>
            <a:ext cx="1764295" cy="536699"/>
          </a:xfrm>
          <a:prstGeom prst="rect">
            <a:avLst/>
          </a:prstGeom>
        </p:spPr>
        <p:txBody>
          <a:bodyPr vert="horz" lIns="100794" tIns="50396" rIns="100794" bIns="5039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7A902-A622-4DE4-BA7F-826105335C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935" rtl="0" eaLnBrk="1" latinLnBrk="1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6" indent="-377976" algn="l" defTabSz="1007935" rtl="0" eaLnBrk="1" latinLnBrk="1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48" indent="-314980" algn="l" defTabSz="1007935" rtl="0" eaLnBrk="1" latinLnBrk="1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19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887" indent="-251984" algn="l" defTabSz="1007935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55" indent="-251984" algn="l" defTabSz="1007935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22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790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58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25" indent="-251984" algn="l" defTabSz="1007935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68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35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03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71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38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05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773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41" algn="l" defTabSz="1007935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ngis.go.kr/egis" TargetMode="External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홍보그림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0714" y="6958683"/>
            <a:ext cx="2540549" cy="3122189"/>
          </a:xfrm>
          <a:prstGeom prst="rect">
            <a:avLst/>
          </a:prstGeom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66769" y="359791"/>
            <a:ext cx="6907118" cy="9219025"/>
          </a:xfrm>
        </p:spPr>
        <p:txBody>
          <a:bodyPr>
            <a:noAutofit/>
          </a:bodyPr>
          <a:lstStyle/>
          <a:p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이화여자대학교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오픈소스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GIS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과정  프로그램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본 교육과정의 목적은 최근 각광받고 있는 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 대해 이해하고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실제 공간정보를 이용하여 실습함으로써 공간정보관련 업무에 적용 가능한 기술을 습득하는 것입니다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교육목표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- </a:t>
            </a:r>
            <a:r>
              <a:rPr lang="ko-KR" alt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종류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라이선스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특성 및 활용 방안 등을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이해함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- </a:t>
            </a:r>
            <a:r>
              <a:rPr lang="ko-KR" alt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Enterprise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아키텍처를 이해하고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공간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DBMS, Web Map Server, Middleware,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Desktop</a:t>
            </a: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GIS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Web GIS Client 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등을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학습함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 </a:t>
            </a:r>
            <a:r>
              <a:rPr lang="en-US" altLang="ko-K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GeoServer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를 이용한 웹 인터페이스 서비스를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이해함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20000"/>
              </a:lnSpc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- </a:t>
            </a:r>
            <a:r>
              <a:rPr lang="ko-KR" alt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웹상에서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Javascript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기술을 이용한 </a:t>
            </a:r>
            <a:r>
              <a:rPr lang="en-US" altLang="ko-K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OpenLayers</a:t>
            </a:r>
            <a:r>
              <a: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를 이해하고 활용함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일      시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2012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8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월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~ 8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월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24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(5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일간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교육 시간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9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~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5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시간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오후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시간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장      소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이화여자대학교 교육관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B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동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B155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호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교육내용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</a:t>
            </a:r>
          </a:p>
          <a:p>
            <a:pPr algn="l">
              <a:buFont typeface="Wingdings" pitchFamily="2" charset="2"/>
              <a:buChar char="§"/>
            </a:pP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§"/>
            </a:pPr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08서울남산체 L" pitchFamily="18" charset="-127"/>
              <a:ea typeface="08서울남산체 L" pitchFamily="18" charset="-127"/>
            </a:endParaRPr>
          </a:p>
          <a:p>
            <a:pPr algn="l">
              <a:buFont typeface="Wingdings" pitchFamily="2" charset="2"/>
              <a:buChar char="§"/>
            </a:pPr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buFont typeface="Wingdings" pitchFamily="2" charset="2"/>
              <a:buChar char="§"/>
            </a:pPr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문의사항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이화여자대학교 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사회과교육과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자료실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김현덕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02)3277-2658, 010-9452-1359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교육비 및 교재비는 무료입니다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교육 첫날에 재직증명서 또는 공무원 신분증 사본을 지참해 오시기 바랍니다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신청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공간정보 중앙교육센터 홈페이지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hlinkClick r:id="rId4"/>
              </a:rPr>
              <a:t>http://ngis.go.kr/egis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algn="l"/>
            <a:r>
              <a:rPr lang="en-US" altLang="ko-K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거점대학교육      </a:t>
            </a: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연간교육일정    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8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월 이화여자대학교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[</a:t>
            </a:r>
            <a:r>
              <a:rPr lang="ko-KR" alt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오픈소스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GIS]</a:t>
            </a:r>
            <a:r>
              <a:rPr lang="ko-KR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등록 </a:t>
            </a:r>
            <a:endParaRPr lang="en-US" altLang="ko-KR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endParaRPr lang="en-US" altLang="ko-KR" sz="13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8892094"/>
              </p:ext>
            </p:extLst>
          </p:nvPr>
        </p:nvGraphicFramePr>
        <p:xfrm>
          <a:off x="488683" y="4199881"/>
          <a:ext cx="6748332" cy="353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684"/>
                <a:gridCol w="2808312"/>
                <a:gridCol w="3024336"/>
              </a:tblGrid>
              <a:tr h="292830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오전강의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오후강의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541431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err="1" smtClean="0">
                          <a:latin typeface="+mn-ea"/>
                          <a:ea typeface="+mn-ea"/>
                        </a:rPr>
                        <a:t>오픈소스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개요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신상희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QGIS 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설치 및 사용법 익히기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1007935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신상희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6480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21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QGIS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고급기능 및 각종 플러그인 이해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신상희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QGIS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고급 기능 및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각종 플러그인 기능 익히기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신상희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749784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22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PostGIS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주요 기능 공간함수 이해와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공간자료의 관리 및 분석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이민파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망고시스템㈜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PostGIS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주요 기능 공간함수 이해와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공간자료의 관리 및 분석 실습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1007935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이민파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망고시스템㈜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618368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23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spc="-100" baseline="0" dirty="0" smtClean="0">
                          <a:latin typeface="+mn-ea"/>
                          <a:ea typeface="+mn-ea"/>
                        </a:rPr>
                        <a:t>GIS </a:t>
                      </a:r>
                      <a:r>
                        <a:rPr lang="ko-KR" altLang="en-US" sz="1100" b="1" spc="-100" baseline="0" dirty="0" smtClean="0">
                          <a:latin typeface="+mn-ea"/>
                          <a:ea typeface="+mn-ea"/>
                        </a:rPr>
                        <a:t>웹 서비스 이해 및 </a:t>
                      </a:r>
                      <a:endParaRPr lang="en-US" altLang="ko-KR" sz="1100" b="1" spc="-100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spc="-100" baseline="0" dirty="0" smtClean="0">
                          <a:latin typeface="+mn-ea"/>
                          <a:ea typeface="+mn-ea"/>
                        </a:rPr>
                        <a:t>서비스 최적화 방안 이해</a:t>
                      </a:r>
                      <a:endParaRPr lang="en-US" altLang="ko-KR" sz="1100" b="1" spc="-100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장병진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GeoServer</a:t>
                      </a: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이용 서비스 실습과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서비스 최적화 실습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장병진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err="1" smtClean="0">
                          <a:latin typeface="+mn-ea"/>
                          <a:ea typeface="+mn-ea"/>
                        </a:rPr>
                        <a:t>가이아쓰리디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  <a:tr h="681650"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24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50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OpenLayers</a:t>
                      </a: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, WMS, TMS, WFS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이해 및 활용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u="none" dirty="0" smtClean="0">
                          <a:latin typeface="+mn-ea"/>
                          <a:ea typeface="+mn-ea"/>
                        </a:rPr>
                        <a:t>박주</a:t>
                      </a:r>
                      <a:r>
                        <a:rPr lang="ko-KR" altLang="en-US" sz="1100" u="none" dirty="0" smtClean="0">
                          <a:latin typeface="+mn-ea"/>
                          <a:ea typeface="+mn-ea"/>
                        </a:rPr>
                        <a:t>용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망고시스템㈜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en-US" altLang="ko-KR" sz="1100" b="1" dirty="0" err="1" smtClean="0">
                          <a:latin typeface="+mn-ea"/>
                          <a:ea typeface="+mn-ea"/>
                        </a:rPr>
                        <a:t>OpenLayers</a:t>
                      </a:r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, WMS, TMS, WFS</a:t>
                      </a: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의 활용 및 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구글맵과의 연동</a:t>
                      </a:r>
                      <a:endParaRPr lang="en-US" altLang="ko-KR" sz="1100" b="1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90000"/>
                        </a:lnSpc>
                      </a:pP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박주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용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( </a:t>
                      </a:r>
                      <a:r>
                        <a:rPr lang="ko-KR" altLang="en-US" sz="1100" dirty="0" smtClean="0">
                          <a:latin typeface="+mn-ea"/>
                          <a:ea typeface="+mn-ea"/>
                        </a:rPr>
                        <a:t>망고시스템㈜ </a:t>
                      </a:r>
                      <a:r>
                        <a:rPr lang="en-US" altLang="ko-KR" sz="11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 smtClean="0">
                        <a:latin typeface="+mn-ea"/>
                        <a:ea typeface="+mn-ea"/>
                      </a:endParaRPr>
                    </a:p>
                  </a:txBody>
                  <a:tcPr marL="75612" marR="75612" marT="67204" marB="67204" anchor="ctr"/>
                </a:tc>
              </a:tr>
            </a:tbl>
          </a:graphicData>
        </a:graphic>
      </p:graphicFrame>
      <p:pic>
        <p:nvPicPr>
          <p:cNvPr id="1026" name="Picture 2" descr="D:\일\GIS교육\2010년\학교로고.jpg"/>
          <p:cNvPicPr>
            <a:picLocks noChangeAspect="1" noChangeArrowheads="1"/>
          </p:cNvPicPr>
          <p:nvPr/>
        </p:nvPicPr>
        <p:blipFill>
          <a:blip r:embed="rId5" cstate="print"/>
          <a:srcRect l="5154" t="19855" b="21669"/>
          <a:stretch>
            <a:fillRect/>
          </a:stretch>
        </p:blipFill>
        <p:spPr bwMode="auto">
          <a:xfrm>
            <a:off x="2344187" y="9500805"/>
            <a:ext cx="1508452" cy="436051"/>
          </a:xfrm>
          <a:prstGeom prst="rect">
            <a:avLst/>
          </a:prstGeom>
          <a:noFill/>
        </p:spPr>
      </p:pic>
      <p:pic>
        <p:nvPicPr>
          <p:cNvPr id="1027" name="Picture 3" descr="D:\일\GIS교육\2010년\앞면 copy.jpg"/>
          <p:cNvPicPr>
            <a:picLocks noChangeAspect="1" noChangeArrowheads="1"/>
          </p:cNvPicPr>
          <p:nvPr/>
        </p:nvPicPr>
        <p:blipFill>
          <a:blip r:embed="rId6" cstate="print"/>
          <a:srcRect l="16118" t="81886" r="41983" b="9541"/>
          <a:stretch>
            <a:fillRect/>
          </a:stretch>
        </p:blipFill>
        <p:spPr bwMode="auto">
          <a:xfrm>
            <a:off x="449827" y="9429824"/>
            <a:ext cx="1746628" cy="507032"/>
          </a:xfrm>
          <a:prstGeom prst="rect">
            <a:avLst/>
          </a:prstGeom>
          <a:noFill/>
        </p:spPr>
      </p:pic>
      <p:sp>
        <p:nvSpPr>
          <p:cNvPr id="9" name="제목 1"/>
          <p:cNvSpPr txBox="1">
            <a:spLocks/>
          </p:cNvSpPr>
          <p:nvPr/>
        </p:nvSpPr>
        <p:spPr>
          <a:xfrm>
            <a:off x="0" y="1"/>
            <a:ext cx="2907318" cy="277283"/>
          </a:xfrm>
          <a:prstGeom prst="rect">
            <a:avLst/>
          </a:prstGeom>
        </p:spPr>
        <p:txBody>
          <a:bodyPr vert="horz" lIns="100794" tIns="50396" rIns="100794" bIns="50396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ko-KR" altLang="en-US" sz="1100" dirty="0" err="1" smtClean="0">
                <a:latin typeface="+mn-ea"/>
                <a:cs typeface="+mj-cs"/>
              </a:rPr>
              <a:t>국토해양부</a:t>
            </a:r>
            <a:r>
              <a:rPr lang="ko-KR" altLang="en-US" sz="1100" dirty="0" smtClean="0">
                <a:latin typeface="+mn-ea"/>
                <a:cs typeface="+mj-cs"/>
              </a:rPr>
              <a:t> 지정 국가공간정보 교육기관</a:t>
            </a:r>
            <a:endParaRPr lang="ko-KR" altLang="en-US" sz="1100" dirty="0">
              <a:latin typeface="+mn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1264" y="3771001"/>
            <a:ext cx="192552" cy="404019"/>
          </a:xfrm>
          <a:prstGeom prst="rect">
            <a:avLst/>
          </a:prstGeom>
          <a:noFill/>
        </p:spPr>
        <p:txBody>
          <a:bodyPr wrap="none" lIns="95313" tIns="47656" rIns="95313" bIns="47656" rtlCol="0">
            <a:spAutoFit/>
          </a:bodyPr>
          <a:lstStyle/>
          <a:p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16023" y="287785"/>
            <a:ext cx="7165008" cy="964907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4500711" y="9099049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1476375" y="935920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2628503" y="9359204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343</Words>
  <Application>Microsoft Macintosh PowerPoint</Application>
  <PresentationFormat>Custom</PresentationFormat>
  <Paragraphs>69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테마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jung</dc:creator>
  <cp:lastModifiedBy>Sanghee Shin</cp:lastModifiedBy>
  <cp:revision>94</cp:revision>
  <dcterms:created xsi:type="dcterms:W3CDTF">2012-08-03T03:13:51Z</dcterms:created>
  <dcterms:modified xsi:type="dcterms:W3CDTF">2012-08-03T03:14:57Z</dcterms:modified>
</cp:coreProperties>
</file>