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vml" ContentType="application/vnd.openxmlformats-officedocument.vmlDrawing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5" r:id="rId2"/>
    <p:sldId id="286" r:id="rId3"/>
    <p:sldId id="268" r:id="rId4"/>
    <p:sldId id="280" r:id="rId5"/>
    <p:sldId id="277" r:id="rId6"/>
    <p:sldId id="279" r:id="rId7"/>
    <p:sldId id="290" r:id="rId8"/>
    <p:sldId id="278" r:id="rId9"/>
    <p:sldId id="288" r:id="rId10"/>
    <p:sldId id="289" r:id="rId11"/>
    <p:sldId id="282" r:id="rId12"/>
    <p:sldId id="291" r:id="rId13"/>
    <p:sldId id="276" r:id="rId14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5050"/>
    <a:srgbClr val="3269AC"/>
    <a:srgbClr val="BAF731"/>
    <a:srgbClr val="FFFF66"/>
    <a:srgbClr val="1907FF"/>
    <a:srgbClr val="00FF00"/>
    <a:srgbClr val="080808"/>
    <a:srgbClr val="C40808"/>
    <a:srgbClr val="00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641" autoAdjust="0"/>
  </p:normalViewPr>
  <p:slideViewPr>
    <p:cSldViewPr>
      <p:cViewPr varScale="1">
        <p:scale>
          <a:sx n="65" d="100"/>
          <a:sy n="65" d="100"/>
        </p:scale>
        <p:origin x="-131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E53803-D247-4672-9BB8-75B522C5B28A}" type="datetimeFigureOut">
              <a:rPr lang="ko-KR" altLang="en-US" smtClean="0"/>
              <a:pPr/>
              <a:t>2011-10-28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62F363-DCE9-483B-A627-1CEB8A795C6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smtClean="0"/>
              <a:t>안녕하십니까</a:t>
            </a:r>
            <a:r>
              <a:rPr lang="en-US" altLang="ko-KR" smtClean="0"/>
              <a:t>, </a:t>
            </a:r>
            <a:r>
              <a:rPr lang="ko-KR" altLang="en-US" smtClean="0"/>
              <a:t>지오서비스에 김형준이라고 합니다</a:t>
            </a:r>
            <a:r>
              <a:rPr lang="en-US" altLang="ko-KR" smtClean="0"/>
              <a:t>. </a:t>
            </a:r>
            <a:r>
              <a:rPr lang="ko-KR" altLang="en-US" smtClean="0"/>
              <a:t>지금부터 웹 기반에서 공간 데이터 편집을 위한 오픈소스 솔루션인 핑거아이즈에 대해 소개해 드리겠습니다</a:t>
            </a:r>
            <a:r>
              <a:rPr lang="en-US" altLang="ko-KR" smtClean="0"/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2F363-DCE9-483B-A627-1CEB8A795C64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smtClean="0"/>
              <a:t>다음은 편집에 대한 클래스 다이어그램입니다</a:t>
            </a:r>
            <a:r>
              <a:rPr lang="en-US" altLang="ko-KR" smtClean="0"/>
              <a:t>. </a:t>
            </a:r>
            <a:r>
              <a:rPr lang="ko-KR" altLang="en-US" smtClean="0"/>
              <a:t>편집 기능은 </a:t>
            </a:r>
            <a:r>
              <a:rPr lang="en-US" altLang="ko-KR" smtClean="0"/>
              <a:t>XrEditManager</a:t>
            </a:r>
            <a:r>
              <a:rPr lang="ko-KR" altLang="en-US" baseline="0" smtClean="0"/>
              <a:t> 클래스가 관리하게 되며 </a:t>
            </a:r>
            <a:r>
              <a:rPr lang="en-US" altLang="ko-KR" baseline="0" smtClean="0"/>
              <a:t>XrEditCommand</a:t>
            </a:r>
            <a:r>
              <a:rPr lang="ko-KR" altLang="en-US" baseline="0" smtClean="0"/>
              <a:t>라는 클래스를 통해 편집 이력을 저장하게 됩니다</a:t>
            </a:r>
            <a:r>
              <a:rPr lang="en-US" altLang="ko-KR" baseline="0" smtClean="0"/>
              <a:t>. </a:t>
            </a:r>
            <a:r>
              <a:rPr lang="ko-KR" altLang="en-US" baseline="0" smtClean="0"/>
              <a:t>사용자가 수행하는 편집 행위들에 대해 </a:t>
            </a:r>
            <a:r>
              <a:rPr lang="en-US" altLang="ko-KR" baseline="0" smtClean="0"/>
              <a:t>XrEditCommand</a:t>
            </a:r>
            <a:r>
              <a:rPr lang="ko-KR" altLang="en-US" baseline="0" smtClean="0"/>
              <a:t>를 상속받아 클래스로 정의하게 됩니다</a:t>
            </a:r>
            <a:r>
              <a:rPr lang="en-US" altLang="ko-KR" baseline="0" smtClean="0"/>
              <a:t>.</a:t>
            </a:r>
            <a:r>
              <a:rPr lang="ko-KR" altLang="en-US" baseline="0" smtClean="0"/>
              <a:t> 이를 통해 편집에 대한 </a:t>
            </a:r>
            <a:r>
              <a:rPr lang="en-US" altLang="ko-KR" baseline="0" smtClean="0"/>
              <a:t>Undo</a:t>
            </a:r>
            <a:r>
              <a:rPr lang="ko-KR" altLang="en-US" baseline="0" smtClean="0"/>
              <a:t>와 </a:t>
            </a:r>
            <a:r>
              <a:rPr lang="en-US" altLang="ko-KR" baseline="0" smtClean="0"/>
              <a:t>Redo </a:t>
            </a:r>
            <a:r>
              <a:rPr lang="ko-KR" altLang="en-US" baseline="0" smtClean="0"/>
              <a:t>기능을 제공합니다</a:t>
            </a:r>
            <a:r>
              <a:rPr lang="en-US" altLang="ko-KR" baseline="0" smtClean="0"/>
              <a:t>.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2F363-DCE9-483B-A627-1CEB8A795C64}" type="slidenum">
              <a:rPr lang="ko-KR" altLang="en-US" smtClean="0"/>
              <a:pPr/>
              <a:t>10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smtClean="0"/>
              <a:t>핑거아이즈에 대한 로드맵입니다</a:t>
            </a:r>
            <a:r>
              <a:rPr lang="en-US" altLang="ko-KR" smtClean="0"/>
              <a:t>. </a:t>
            </a:r>
            <a:r>
              <a:rPr lang="ko-KR" altLang="en-US" smtClean="0"/>
              <a:t>현재 핑거아이즈는 </a:t>
            </a:r>
            <a:r>
              <a:rPr lang="en-US" altLang="ko-KR" smtClean="0"/>
              <a:t>1.8</a:t>
            </a:r>
            <a:r>
              <a:rPr lang="en-US" altLang="ko-KR" baseline="0" smtClean="0"/>
              <a:t> </a:t>
            </a:r>
            <a:r>
              <a:rPr lang="ko-KR" altLang="en-US" baseline="0" smtClean="0"/>
              <a:t>버전입니다</a:t>
            </a:r>
            <a:r>
              <a:rPr lang="en-US" altLang="ko-KR" baseline="0" smtClean="0"/>
              <a:t>. </a:t>
            </a:r>
            <a:r>
              <a:rPr lang="ko-KR" altLang="en-US" baseline="0" smtClean="0"/>
              <a:t>내년 </a:t>
            </a:r>
            <a:r>
              <a:rPr lang="en-US" altLang="ko-KR" baseline="0" smtClean="0"/>
              <a:t>2</a:t>
            </a:r>
            <a:r>
              <a:rPr lang="ko-KR" altLang="en-US" baseline="0" smtClean="0"/>
              <a:t>월에 </a:t>
            </a:r>
            <a:r>
              <a:rPr lang="en-US" altLang="ko-KR" baseline="0" smtClean="0"/>
              <a:t>2.0</a:t>
            </a:r>
            <a:r>
              <a:rPr lang="ko-KR" altLang="en-US" baseline="0" smtClean="0"/>
              <a:t>으로 버전업 되면서 </a:t>
            </a:r>
            <a:r>
              <a:rPr lang="en-US" altLang="ko-KR" baseline="0" smtClean="0"/>
              <a:t>OGC </a:t>
            </a:r>
            <a:r>
              <a:rPr lang="ko-KR" altLang="en-US" baseline="0" smtClean="0"/>
              <a:t>표준을 지원할 예정입니다</a:t>
            </a:r>
            <a:r>
              <a:rPr lang="en-US" altLang="ko-KR" baseline="0" smtClean="0"/>
              <a:t>. </a:t>
            </a:r>
            <a:r>
              <a:rPr lang="ko-KR" altLang="en-US" baseline="0" smtClean="0"/>
              <a:t>그리고 다시 내년 </a:t>
            </a:r>
            <a:r>
              <a:rPr lang="en-US" altLang="ko-KR" baseline="0" smtClean="0"/>
              <a:t>7</a:t>
            </a:r>
            <a:r>
              <a:rPr lang="ko-KR" altLang="en-US" baseline="0" smtClean="0"/>
              <a:t>월에 </a:t>
            </a:r>
            <a:r>
              <a:rPr lang="en-US" altLang="ko-KR" baseline="0" smtClean="0"/>
              <a:t>3.0</a:t>
            </a:r>
            <a:r>
              <a:rPr lang="ko-KR" altLang="en-US" baseline="0" smtClean="0"/>
              <a:t>으로 버전업 되면서 </a:t>
            </a:r>
            <a:r>
              <a:rPr lang="en-US" altLang="ko-KR" baseline="0" smtClean="0"/>
              <a:t>3D GIS </a:t>
            </a:r>
            <a:r>
              <a:rPr lang="ko-KR" altLang="en-US" baseline="0" smtClean="0"/>
              <a:t>기능을 제공할 예정입니다</a:t>
            </a:r>
            <a:r>
              <a:rPr lang="en-US" altLang="ko-KR" baseline="0" smtClean="0"/>
              <a:t>. </a:t>
            </a:r>
            <a:r>
              <a:rPr lang="ko-KR" altLang="en-US" baseline="0" smtClean="0"/>
              <a:t>핑거아이즈에서 </a:t>
            </a:r>
            <a:r>
              <a:rPr lang="en-US" altLang="ko-KR" baseline="0" smtClean="0"/>
              <a:t>3D GIS </a:t>
            </a:r>
            <a:r>
              <a:rPr lang="ko-KR" altLang="en-US" baseline="0" smtClean="0"/>
              <a:t>기능은 최근 하드웨어 가속을 지원하는 플래시 버전 </a:t>
            </a:r>
            <a:r>
              <a:rPr lang="en-US" altLang="ko-KR" baseline="0" smtClean="0"/>
              <a:t>11</a:t>
            </a:r>
            <a:r>
              <a:rPr lang="ko-KR" altLang="en-US" baseline="0" smtClean="0"/>
              <a:t>이 릴리즈되면서 완벽한 </a:t>
            </a:r>
            <a:r>
              <a:rPr lang="en-US" altLang="ko-KR" baseline="0" smtClean="0"/>
              <a:t>3D GIS </a:t>
            </a:r>
            <a:r>
              <a:rPr lang="ko-KR" altLang="en-US" baseline="0" smtClean="0"/>
              <a:t>기능을 제공할 수 있는 기반이 마련되었습니다</a:t>
            </a:r>
            <a:r>
              <a:rPr lang="en-US" altLang="ko-KR" baseline="0" smtClean="0"/>
              <a:t>. </a:t>
            </a:r>
            <a:r>
              <a:rPr lang="ko-KR" altLang="en-US" baseline="0" smtClean="0"/>
              <a:t>그리고 내년 </a:t>
            </a:r>
            <a:r>
              <a:rPr lang="en-US" altLang="ko-KR" baseline="0" smtClean="0"/>
              <a:t>12</a:t>
            </a:r>
            <a:r>
              <a:rPr lang="ko-KR" altLang="en-US" baseline="0" smtClean="0"/>
              <a:t>월에는</a:t>
            </a:r>
            <a:r>
              <a:rPr lang="en-US" altLang="ko-KR" baseline="0" smtClean="0"/>
              <a:t> 3.5</a:t>
            </a:r>
            <a:r>
              <a:rPr lang="ko-KR" altLang="en-US" baseline="0" smtClean="0"/>
              <a:t>으로</a:t>
            </a:r>
            <a:r>
              <a:rPr lang="en-US" altLang="ko-KR" baseline="0" smtClean="0"/>
              <a:t> </a:t>
            </a:r>
            <a:r>
              <a:rPr lang="ko-KR" altLang="en-US" baseline="0" smtClean="0"/>
              <a:t>버전업 되면서 </a:t>
            </a:r>
            <a:r>
              <a:rPr lang="en-US" altLang="ko-KR" baseline="0" smtClean="0"/>
              <a:t>GeoReport </a:t>
            </a:r>
            <a:r>
              <a:rPr lang="ko-KR" altLang="en-US" baseline="0" smtClean="0"/>
              <a:t>기능을 제공할 예정입니다</a:t>
            </a:r>
            <a:r>
              <a:rPr lang="en-US" altLang="ko-KR" baseline="0" smtClean="0"/>
              <a:t>. GeoReport </a:t>
            </a:r>
            <a:r>
              <a:rPr lang="ko-KR" altLang="en-US" baseline="0" smtClean="0"/>
              <a:t>기능은 지도와 연계된 레포트 출력 기능입니다</a:t>
            </a:r>
            <a:r>
              <a:rPr lang="en-US" altLang="ko-KR" baseline="0" smtClean="0"/>
              <a:t>.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2F363-DCE9-483B-A627-1CEB8A795C64}" type="slidenum">
              <a:rPr lang="ko-KR" altLang="en-US" smtClean="0"/>
              <a:pPr/>
              <a:t>11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smtClean="0"/>
              <a:t>이상으로 웹기반에서 공간데이터 편집을 위한 오픈소스 솔루션인 핑거아이즈에 대한 소개를 마치도록 하겠습니다</a:t>
            </a:r>
            <a:r>
              <a:rPr lang="en-US" altLang="ko-KR" smtClean="0"/>
              <a:t>. </a:t>
            </a:r>
            <a:r>
              <a:rPr lang="ko-KR" altLang="en-US" smtClean="0"/>
              <a:t>감사합니다</a:t>
            </a:r>
            <a:r>
              <a:rPr lang="en-US" altLang="ko-KR" smtClean="0"/>
              <a:t>.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2F363-DCE9-483B-A627-1CEB8A795C64}" type="slidenum">
              <a:rPr lang="ko-KR" altLang="en-US" smtClean="0"/>
              <a:pPr/>
              <a:t>13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smtClean="0"/>
              <a:t>제가 발표할 내용에 대한 목차입니다</a:t>
            </a:r>
            <a:r>
              <a:rPr lang="en-US" altLang="ko-KR" smtClean="0"/>
              <a:t>. </a:t>
            </a:r>
            <a:r>
              <a:rPr lang="ko-KR" altLang="en-US" smtClean="0"/>
              <a:t>먼저 핑거아이즈가 무엇이고 어떤 기술을 토대로 했으며 장점이 무엇인지 소개하겠습니다</a:t>
            </a:r>
            <a:r>
              <a:rPr lang="en-US" altLang="ko-KR" smtClean="0"/>
              <a:t>. </a:t>
            </a:r>
            <a:r>
              <a:rPr lang="ko-KR" altLang="en-US" smtClean="0"/>
              <a:t>그리고 핑거아이즈의 일반적인 기능을 먼저 설명한 후 편집 기능에 대해 자세히 설명드리도록 하겠습니다</a:t>
            </a:r>
            <a:r>
              <a:rPr lang="en-US" altLang="ko-KR" smtClean="0"/>
              <a:t>. </a:t>
            </a:r>
            <a:r>
              <a:rPr lang="ko-KR" altLang="en-US" smtClean="0"/>
              <a:t>이어서 오픈소스로써 핑거아이즈의 라이선스에 대해 설명드리겠습니다</a:t>
            </a:r>
            <a:r>
              <a:rPr lang="en-US" altLang="ko-KR" smtClean="0"/>
              <a:t>. </a:t>
            </a:r>
            <a:r>
              <a:rPr lang="ko-KR" altLang="en-US" smtClean="0"/>
              <a:t>그리고 핑거아이즈의 소스코드를 개발자분들이 살펴보실때 도움이 될 수 있도록 소스 코드에 대한 네임스페이스와</a:t>
            </a:r>
            <a:r>
              <a:rPr lang="ko-KR" altLang="en-US" baseline="0" smtClean="0"/>
              <a:t> 몇가지 클래스 다이어그램을 설명드리겠습니다</a:t>
            </a:r>
            <a:r>
              <a:rPr lang="en-US" altLang="ko-KR" baseline="0" smtClean="0"/>
              <a:t>. </a:t>
            </a:r>
            <a:r>
              <a:rPr lang="ko-KR" altLang="en-US" smtClean="0"/>
              <a:t>마지막으로 향후 핑거아이즈의 발전방향에 대한 로드맵을 말씀드리겠습니다</a:t>
            </a:r>
            <a:r>
              <a:rPr lang="en-US" altLang="ko-KR" smtClean="0"/>
              <a:t>.</a:t>
            </a:r>
          </a:p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2F363-DCE9-483B-A627-1CEB8A795C64}" type="slidenum">
              <a:rPr lang="ko-KR" altLang="en-US" smtClean="0"/>
              <a:pPr/>
              <a:t>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smtClean="0"/>
              <a:t>먼저 핑거아이즈에 대한 소개입니다</a:t>
            </a:r>
            <a:r>
              <a:rPr lang="en-US" altLang="ko-KR" smtClean="0"/>
              <a:t>. </a:t>
            </a:r>
            <a:r>
              <a:rPr lang="ko-KR" altLang="en-US" smtClean="0"/>
              <a:t>핑거아이즈는 웹 기반의 </a:t>
            </a:r>
            <a:r>
              <a:rPr lang="en-US" altLang="ko-KR" smtClean="0"/>
              <a:t>GIS </a:t>
            </a:r>
            <a:r>
              <a:rPr lang="ko-KR" altLang="en-US" smtClean="0"/>
              <a:t>맵 엔진입니다</a:t>
            </a:r>
            <a:r>
              <a:rPr lang="en-US" altLang="ko-KR" smtClean="0"/>
              <a:t>. </a:t>
            </a:r>
            <a:r>
              <a:rPr lang="ko-KR" altLang="en-US" smtClean="0"/>
              <a:t>플래시를 기반으로 개발되어졌으며</a:t>
            </a:r>
            <a:r>
              <a:rPr lang="en-US" altLang="ko-KR" smtClean="0"/>
              <a:t>, </a:t>
            </a:r>
            <a:r>
              <a:rPr lang="ko-KR" altLang="en-US" smtClean="0"/>
              <a:t>이러한 기반을 토대로 </a:t>
            </a:r>
            <a:r>
              <a:rPr lang="en-US" altLang="ko-KR" smtClean="0"/>
              <a:t>PC, </a:t>
            </a:r>
            <a:r>
              <a:rPr lang="ko-KR" altLang="en-US" smtClean="0"/>
              <a:t>구글의 안드로이드</a:t>
            </a:r>
            <a:r>
              <a:rPr lang="en-US" altLang="ko-KR" smtClean="0"/>
              <a:t>, </a:t>
            </a:r>
            <a:r>
              <a:rPr lang="ko-KR" altLang="en-US" smtClean="0"/>
              <a:t>애플 </a:t>
            </a:r>
            <a:r>
              <a:rPr lang="en-US" altLang="ko-KR" smtClean="0"/>
              <a:t>iOS </a:t>
            </a:r>
            <a:r>
              <a:rPr lang="ko-KR" altLang="en-US" smtClean="0"/>
              <a:t>기반의 아이패드</a:t>
            </a:r>
            <a:r>
              <a:rPr lang="en-US" altLang="ko-KR" smtClean="0"/>
              <a:t>, </a:t>
            </a:r>
            <a:r>
              <a:rPr lang="ko-KR" altLang="en-US" smtClean="0"/>
              <a:t>아이폰에서 구동이 가능합니다</a:t>
            </a:r>
            <a:r>
              <a:rPr lang="en-US" altLang="ko-KR" smtClean="0"/>
              <a:t>. </a:t>
            </a:r>
            <a:r>
              <a:rPr lang="ko-KR" altLang="en-US" smtClean="0"/>
              <a:t>국내에서는 그리 많이 사용되고 있지는 않지만 블랙베리 타블릿 </a:t>
            </a:r>
            <a:r>
              <a:rPr lang="en-US" altLang="ko-KR" smtClean="0"/>
              <a:t>OS</a:t>
            </a:r>
            <a:r>
              <a:rPr lang="ko-KR" altLang="en-US" smtClean="0"/>
              <a:t>에서도 구동이 가능합니다</a:t>
            </a:r>
            <a:r>
              <a:rPr lang="en-US" altLang="ko-KR" smtClean="0"/>
              <a:t>. </a:t>
            </a:r>
            <a:r>
              <a:rPr lang="ko-KR" altLang="en-US" smtClean="0"/>
              <a:t>보시는 밴다이어그램은 기능 중심으로 살펴봤을때 데스크탑 </a:t>
            </a:r>
            <a:r>
              <a:rPr lang="en-US" altLang="ko-KR" smtClean="0"/>
              <a:t>GIS </a:t>
            </a:r>
            <a:r>
              <a:rPr lang="ko-KR" altLang="en-US" smtClean="0"/>
              <a:t>어플리케이션 안에 웹 </a:t>
            </a:r>
            <a:r>
              <a:rPr lang="en-US" altLang="ko-KR" smtClean="0"/>
              <a:t>GIS </a:t>
            </a:r>
            <a:r>
              <a:rPr lang="ko-KR" altLang="en-US" smtClean="0"/>
              <a:t>어플리케이션이 포함되고 있음을 나타냅니다</a:t>
            </a:r>
            <a:r>
              <a:rPr lang="en-US" altLang="ko-KR" smtClean="0"/>
              <a:t>. </a:t>
            </a:r>
            <a:r>
              <a:rPr lang="ko-KR" altLang="en-US" smtClean="0"/>
              <a:t>예를 들어 공간</a:t>
            </a:r>
            <a:r>
              <a:rPr lang="ko-KR" altLang="en-US" baseline="0" smtClean="0"/>
              <a:t> 분석이나 공간 데이터 편집 기능은 웹 </a:t>
            </a:r>
            <a:r>
              <a:rPr lang="en-US" altLang="ko-KR" baseline="0" smtClean="0"/>
              <a:t>GIS </a:t>
            </a:r>
            <a:r>
              <a:rPr lang="ko-KR" altLang="en-US" baseline="0" smtClean="0"/>
              <a:t>어플리케이션 보다는 주로 데스크탑 </a:t>
            </a:r>
            <a:r>
              <a:rPr lang="en-US" altLang="ko-KR" baseline="0" smtClean="0"/>
              <a:t>GIS </a:t>
            </a:r>
            <a:r>
              <a:rPr lang="ko-KR" altLang="en-US" baseline="0" smtClean="0"/>
              <a:t>어플리케이션에서 제공됩니다</a:t>
            </a:r>
            <a:r>
              <a:rPr lang="en-US" altLang="ko-KR" baseline="0" smtClean="0"/>
              <a:t>. </a:t>
            </a:r>
            <a:r>
              <a:rPr lang="ko-KR" altLang="en-US" baseline="0" smtClean="0"/>
              <a:t>하지만 핑거아이즈를 이용하면 웹에서도 데스크탑 </a:t>
            </a:r>
            <a:r>
              <a:rPr lang="en-US" altLang="ko-KR" baseline="0" smtClean="0"/>
              <a:t>GIS </a:t>
            </a:r>
            <a:r>
              <a:rPr lang="ko-KR" altLang="en-US" baseline="0" smtClean="0"/>
              <a:t>어플리케이션과 동일한 기능을 제공할 수 있습니다</a:t>
            </a:r>
            <a:r>
              <a:rPr lang="en-US" altLang="ko-KR" baseline="0" smtClean="0"/>
              <a:t>. </a:t>
            </a:r>
            <a:r>
              <a:rPr lang="ko-KR" altLang="en-US" baseline="0" smtClean="0"/>
              <a:t>끝으로 핑거아이즈는 속도가 빠르며 사용자 경험</a:t>
            </a:r>
            <a:r>
              <a:rPr lang="en-US" altLang="ko-KR" baseline="0" smtClean="0"/>
              <a:t>, </a:t>
            </a:r>
            <a:r>
              <a:rPr lang="ko-KR" altLang="en-US" baseline="0" smtClean="0"/>
              <a:t>즉 </a:t>
            </a:r>
            <a:r>
              <a:rPr lang="en-US" altLang="ko-KR" baseline="0" smtClean="0"/>
              <a:t>UX</a:t>
            </a:r>
            <a:r>
              <a:rPr lang="ko-KR" altLang="en-US" baseline="0" smtClean="0"/>
              <a:t>를 효과적으로 제공할 수 있습니다</a:t>
            </a:r>
            <a:r>
              <a:rPr lang="en-US" altLang="ko-KR" baseline="0" smtClean="0"/>
              <a:t>. </a:t>
            </a:r>
            <a:r>
              <a:rPr lang="ko-KR" altLang="en-US" baseline="0" smtClean="0"/>
              <a:t>핑거아이즈는 플래시를 기반으로 하고 있는 맵 엔진으로써 플래시의 비주얼 컴포넌트나 효과를 그대로 사용할 수 있습니다</a:t>
            </a:r>
            <a:r>
              <a:rPr lang="en-US" altLang="ko-KR" baseline="0" smtClean="0"/>
              <a:t>.</a:t>
            </a:r>
            <a:endParaRPr lang="en-US" altLang="ko-KR" smtClean="0"/>
          </a:p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2F363-DCE9-483B-A627-1CEB8A795C64}" type="slidenum">
              <a:rPr lang="ko-KR" altLang="en-US" smtClean="0"/>
              <a:pPr/>
              <a:t>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smtClean="0"/>
              <a:t>다음은 핑거아이즈의 </a:t>
            </a:r>
            <a:r>
              <a:rPr lang="en-US" altLang="ko-KR" smtClean="0"/>
              <a:t>GIS </a:t>
            </a:r>
            <a:r>
              <a:rPr lang="ko-KR" altLang="en-US" smtClean="0"/>
              <a:t>맵엔진으로써 일반적인 기능입니다</a:t>
            </a:r>
            <a:r>
              <a:rPr lang="en-US" altLang="ko-KR" smtClean="0"/>
              <a:t>. </a:t>
            </a:r>
            <a:r>
              <a:rPr lang="ko-KR" altLang="en-US" smtClean="0"/>
              <a:t>핑거아이즈의 차트맵 기능은 지도 위에 통계 데이터 등을 이용하여 차트로 표현하는 기능입니다</a:t>
            </a:r>
            <a:r>
              <a:rPr lang="en-US" altLang="ko-KR" smtClean="0"/>
              <a:t>. </a:t>
            </a:r>
            <a:r>
              <a:rPr lang="ko-KR" altLang="en-US" smtClean="0"/>
              <a:t>그리고 공간 데이터 도형을 마우스로 클릭하여 속성을 쉽게 확인할 수 있습니다</a:t>
            </a:r>
            <a:r>
              <a:rPr lang="en-US" altLang="ko-KR" smtClean="0"/>
              <a:t>. </a:t>
            </a:r>
            <a:r>
              <a:rPr lang="ko-KR" altLang="en-US" smtClean="0"/>
              <a:t>핑거아이즈는 그리드 형식의 데이터</a:t>
            </a:r>
            <a:r>
              <a:rPr lang="ko-KR" altLang="en-US" baseline="0" smtClean="0"/>
              <a:t> 처리 기능을 제공하여 그리드 분석을 웹에서 수행할 수 있습니다</a:t>
            </a:r>
            <a:r>
              <a:rPr lang="en-US" altLang="ko-KR" baseline="0" smtClean="0"/>
              <a:t>. </a:t>
            </a:r>
            <a:r>
              <a:rPr lang="ko-KR" altLang="en-US" baseline="0" smtClean="0"/>
              <a:t>보시는 화면은 커널 덴시티 알고리즘을 이용하여 밀도 분석을 핑거아이즈에서 수행한 화면입니다</a:t>
            </a:r>
            <a:r>
              <a:rPr lang="en-US" altLang="ko-KR" baseline="0" smtClean="0"/>
              <a:t>. </a:t>
            </a:r>
            <a:r>
              <a:rPr lang="ko-KR" altLang="en-US" baseline="0" smtClean="0"/>
              <a:t>또한 핑거아이즈는 지도와 속성 데이터를 연계하여 주제도를 표현할 수 있습니다</a:t>
            </a:r>
            <a:r>
              <a:rPr lang="en-US" altLang="ko-KR" baseline="0" smtClean="0"/>
              <a:t>. </a:t>
            </a:r>
            <a:r>
              <a:rPr lang="ko-KR" altLang="en-US" baseline="0" smtClean="0"/>
              <a:t>그리고 다양한 그래픽 요소</a:t>
            </a:r>
            <a:r>
              <a:rPr lang="en-US" altLang="ko-KR" baseline="0" smtClean="0"/>
              <a:t>, </a:t>
            </a:r>
            <a:r>
              <a:rPr lang="ko-KR" altLang="en-US" baseline="0" smtClean="0"/>
              <a:t>이미지</a:t>
            </a:r>
            <a:r>
              <a:rPr lang="en-US" altLang="ko-KR" baseline="0" smtClean="0"/>
              <a:t>, </a:t>
            </a:r>
            <a:r>
              <a:rPr lang="ko-KR" altLang="en-US" baseline="0" smtClean="0"/>
              <a:t>도형</a:t>
            </a:r>
            <a:r>
              <a:rPr lang="en-US" altLang="ko-KR" baseline="0" smtClean="0"/>
              <a:t>, </a:t>
            </a:r>
            <a:r>
              <a:rPr lang="ko-KR" altLang="en-US" baseline="0" smtClean="0"/>
              <a:t>텍스트 등을 지도 위에 매쉬업할 수 있습니다</a:t>
            </a:r>
            <a:r>
              <a:rPr lang="en-US" altLang="ko-KR" baseline="0" smtClean="0"/>
              <a:t>. </a:t>
            </a:r>
            <a:r>
              <a:rPr lang="ko-KR" altLang="en-US" baseline="0" smtClean="0"/>
              <a:t>또한 항공영상과 수치지도를 동시에 중첩할 수 있습니다</a:t>
            </a:r>
            <a:r>
              <a:rPr lang="en-US" altLang="ko-KR" baseline="0" smtClean="0"/>
              <a:t>.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2F363-DCE9-483B-A627-1CEB8A795C64}" type="slidenum">
              <a:rPr lang="ko-KR" altLang="en-US" smtClean="0"/>
              <a:pPr/>
              <a:t>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smtClean="0"/>
              <a:t>다음은 핑거아이즈의 기능 중 편집 기능에 대한 내용입니다</a:t>
            </a:r>
            <a:r>
              <a:rPr lang="en-US" altLang="ko-KR" smtClean="0"/>
              <a:t>. </a:t>
            </a:r>
            <a:r>
              <a:rPr lang="ko-KR" altLang="en-US" smtClean="0"/>
              <a:t>핑거아이즈의 편집 기능은 웹</a:t>
            </a:r>
            <a:r>
              <a:rPr lang="ko-KR" altLang="en-US" baseline="0" smtClean="0"/>
              <a:t> 기반에서 안정적으로 이루어집니다</a:t>
            </a:r>
            <a:r>
              <a:rPr lang="en-US" altLang="ko-KR" baseline="0" smtClean="0"/>
              <a:t>. </a:t>
            </a:r>
            <a:r>
              <a:rPr lang="ko-KR" altLang="en-US" smtClean="0"/>
              <a:t>웹에서 여러명의 사용자가 동시에 데이터를 편집할때 충돌을 막기 위해 로우 단위의 락을 지원합니다</a:t>
            </a:r>
            <a:r>
              <a:rPr lang="en-US" altLang="ko-KR" smtClean="0"/>
              <a:t>. </a:t>
            </a:r>
            <a:r>
              <a:rPr lang="ko-KR" altLang="en-US" smtClean="0"/>
              <a:t>그리고 데이터 편집</a:t>
            </a:r>
            <a:r>
              <a:rPr lang="ko-KR" altLang="en-US" baseline="0" smtClean="0"/>
              <a:t> 이력에 대해 </a:t>
            </a:r>
            <a:r>
              <a:rPr lang="en-US" altLang="ko-KR" baseline="0" smtClean="0"/>
              <a:t>Undo</a:t>
            </a:r>
            <a:r>
              <a:rPr lang="ko-KR" altLang="en-US" baseline="0" smtClean="0"/>
              <a:t>와 </a:t>
            </a:r>
            <a:r>
              <a:rPr lang="en-US" altLang="ko-KR" baseline="0" smtClean="0"/>
              <a:t>Redo</a:t>
            </a:r>
            <a:r>
              <a:rPr lang="ko-KR" altLang="en-US" baseline="0" smtClean="0"/>
              <a:t>를 제공합니다</a:t>
            </a:r>
            <a:r>
              <a:rPr lang="en-US" altLang="ko-KR" baseline="0" smtClean="0"/>
              <a:t>. </a:t>
            </a:r>
            <a:r>
              <a:rPr lang="ko-KR" altLang="en-US" baseline="0" smtClean="0"/>
              <a:t>사용자가 편집한 데이터를 공간 서버에 반영시키는 </a:t>
            </a:r>
            <a:r>
              <a:rPr lang="en-US" altLang="ko-KR" baseline="0" smtClean="0"/>
              <a:t>Commit</a:t>
            </a:r>
            <a:r>
              <a:rPr lang="ko-KR" altLang="en-US" baseline="0" smtClean="0"/>
              <a:t>이 서버 측에서 수행되면 서버는 옛 데이터를 백업 테이블에 저장해 놓을 수 있어 향후 데이터 복구에 활용될 수 있습니다</a:t>
            </a:r>
            <a:r>
              <a:rPr lang="en-US" altLang="ko-KR" baseline="0" smtClean="0"/>
              <a:t>. </a:t>
            </a:r>
            <a:r>
              <a:rPr lang="ko-KR" altLang="en-US" baseline="0" smtClean="0"/>
              <a:t>편집을 편리하고 보다 정확하게 할 수 있도록 정점과 선분에 대한 스냅핑 기능을 제공합니다</a:t>
            </a:r>
            <a:r>
              <a:rPr lang="en-US" altLang="ko-KR" baseline="0" smtClean="0"/>
              <a:t>. </a:t>
            </a:r>
            <a:r>
              <a:rPr lang="ko-KR" altLang="en-US" baseline="0" smtClean="0"/>
              <a:t>핑거아이즈의 이러한 편집 기능은 지오서비스</a:t>
            </a:r>
            <a:r>
              <a:rPr lang="en-US" altLang="ko-KR" baseline="0" smtClean="0"/>
              <a:t>-</a:t>
            </a:r>
            <a:r>
              <a:rPr lang="ko-KR" altLang="en-US" baseline="0" smtClean="0"/>
              <a:t>엑스알이라는 공간 서버와 연계하여 이뤄집니다</a:t>
            </a:r>
            <a:r>
              <a:rPr lang="en-US" altLang="ko-KR" baseline="0" smtClean="0"/>
              <a:t>. </a:t>
            </a:r>
            <a:r>
              <a:rPr lang="ko-KR" altLang="en-US" baseline="0" smtClean="0"/>
              <a:t>시연을 통해 편집 기능을 직접 보여드리도록 하겠는데요</a:t>
            </a:r>
            <a:r>
              <a:rPr lang="en-US" altLang="ko-KR" baseline="0" smtClean="0"/>
              <a:t>. </a:t>
            </a:r>
            <a:r>
              <a:rPr lang="ko-KR" altLang="en-US" baseline="0" smtClean="0"/>
              <a:t>먼저 이 시연을 위한 데모 시스템은 다음 구조와 같습니다</a:t>
            </a:r>
            <a:r>
              <a:rPr lang="en-US" altLang="ko-KR" baseline="0" smtClean="0"/>
              <a:t>. </a:t>
            </a:r>
            <a:r>
              <a:rPr lang="ko-KR" altLang="en-US" baseline="0" smtClean="0"/>
              <a:t>웹에서 핑거아이즈는 지오서비스엑스알과 함께 편집 기능을 수행하게 되며 편집 대상이 되는 공간 데이터는 </a:t>
            </a:r>
            <a:r>
              <a:rPr lang="en-US" altLang="ko-KR" baseline="0" smtClean="0"/>
              <a:t>PostgreSQL</a:t>
            </a:r>
            <a:r>
              <a:rPr lang="ko-KR" altLang="en-US" baseline="0" smtClean="0"/>
              <a:t>과 </a:t>
            </a:r>
            <a:r>
              <a:rPr lang="en-US" altLang="ko-KR" baseline="0" smtClean="0"/>
              <a:t>PostGIS </a:t>
            </a:r>
            <a:r>
              <a:rPr lang="ko-KR" altLang="en-US" baseline="0" smtClean="0"/>
              <a:t>기반 하에 관리됩니다</a:t>
            </a:r>
            <a:r>
              <a:rPr lang="en-US" altLang="ko-KR" baseline="0" smtClean="0"/>
              <a:t>. </a:t>
            </a:r>
            <a:r>
              <a:rPr lang="ko-KR" altLang="en-US" smtClean="0"/>
              <a:t>이제 시연을 시작해 핑거아이즈의 편집 기능을 설명드리도록 하겠습니다</a:t>
            </a:r>
            <a:r>
              <a:rPr lang="en-US" altLang="ko-KR" smtClean="0"/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DEA0C-F058-4217-B570-00C090FD2C6F}" type="slidenum">
              <a:rPr lang="ko-KR" altLang="en-US" smtClean="0"/>
              <a:pPr/>
              <a:t>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smtClean="0"/>
              <a:t>핑거아이즈의 라이선스입니다</a:t>
            </a:r>
            <a:r>
              <a:rPr lang="en-US" altLang="ko-KR" smtClean="0"/>
              <a:t>. </a:t>
            </a:r>
            <a:r>
              <a:rPr lang="ko-KR" altLang="en-US" smtClean="0"/>
              <a:t>핑거아이즈는 </a:t>
            </a:r>
            <a:r>
              <a:rPr lang="en-US" altLang="ko-KR" smtClean="0"/>
              <a:t>LGPL </a:t>
            </a:r>
            <a:r>
              <a:rPr lang="ko-KR" altLang="en-US" smtClean="0"/>
              <a:t>라이선스를 따르는 오픈 소스입니다</a:t>
            </a:r>
            <a:r>
              <a:rPr lang="en-US" altLang="ko-KR" smtClean="0"/>
              <a:t>. </a:t>
            </a:r>
            <a:r>
              <a:rPr lang="ko-KR" altLang="en-US" baseline="0" smtClean="0"/>
              <a:t>핑거아이즈의 소스 코드는 저희 지오서비스 홈페이지의 자료실을 통해 쉽게 다운로드 받으실 수 있습니다</a:t>
            </a:r>
            <a:r>
              <a:rPr lang="en-US" altLang="ko-KR" baseline="0" smtClean="0"/>
              <a:t>.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2F363-DCE9-483B-A627-1CEB8A795C64}" type="slidenum">
              <a:rPr lang="ko-KR" altLang="en-US" smtClean="0"/>
              <a:pPr/>
              <a:t>6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smtClean="0"/>
              <a:t>다운로드 받은 핑거아이즈의 소스코드를 개발자분들이 처음 접했을때 이해하기 쉽도록 소스코드에 대한 네임스페이스를 간단히 설명드리겠습니다</a:t>
            </a:r>
            <a:r>
              <a:rPr lang="en-US" altLang="ko-KR" smtClean="0"/>
              <a:t>. </a:t>
            </a:r>
            <a:r>
              <a:rPr lang="ko-KR" altLang="en-US" smtClean="0"/>
              <a:t>먼저 베이스</a:t>
            </a:r>
            <a:r>
              <a:rPr lang="en-US" altLang="ko-KR" baseline="0" smtClean="0"/>
              <a:t> </a:t>
            </a:r>
            <a:r>
              <a:rPr lang="ko-KR" altLang="en-US" baseline="0" smtClean="0"/>
              <a:t>네임스페이스는 핑거아이즈에서 공통적으로 사용되는 클래스들로 구성됩니다</a:t>
            </a:r>
            <a:r>
              <a:rPr lang="en-US" altLang="ko-KR" baseline="0" smtClean="0"/>
              <a:t>. </a:t>
            </a:r>
            <a:r>
              <a:rPr lang="ko-KR" altLang="en-US" baseline="0" smtClean="0"/>
              <a:t>그리고 컨트롤 네임스페이스는 스케일바 컨트롤이나 인덱스맵 컨트롤</a:t>
            </a:r>
            <a:r>
              <a:rPr lang="en-US" altLang="ko-KR" baseline="0" smtClean="0"/>
              <a:t>, </a:t>
            </a:r>
            <a:r>
              <a:rPr lang="ko-KR" altLang="en-US" baseline="0" smtClean="0"/>
              <a:t>줌 컨트롤 등으로 구성됩니다</a:t>
            </a:r>
            <a:r>
              <a:rPr lang="en-US" altLang="ko-KR" baseline="0" smtClean="0"/>
              <a:t>. </a:t>
            </a:r>
            <a:r>
              <a:rPr lang="ko-KR" altLang="en-US" baseline="0" smtClean="0"/>
              <a:t>데이터 네임스페이스는 핑거아이즈에서 사용되는 여러가지 데이터에 대한 클래스로 구성됩니다</a:t>
            </a:r>
            <a:r>
              <a:rPr lang="en-US" altLang="ko-KR" baseline="0" smtClean="0"/>
              <a:t>. </a:t>
            </a:r>
            <a:r>
              <a:rPr lang="ko-KR" altLang="en-US" baseline="0" smtClean="0"/>
              <a:t>이벤트 네임스페이스는 핑거아이즈에서 발생하는 다양한 이벤트에 대한 클래스로 구성됩니다</a:t>
            </a:r>
            <a:r>
              <a:rPr lang="en-US" altLang="ko-KR" baseline="0" smtClean="0"/>
              <a:t>. </a:t>
            </a:r>
            <a:r>
              <a:rPr lang="ko-KR" altLang="en-US" baseline="0" smtClean="0"/>
              <a:t>매니져 네임스페이스는 핑거아이즈의 기능 등을 분담하여 관리하는 관리 클래스로 구성됩니다</a:t>
            </a:r>
            <a:r>
              <a:rPr lang="en-US" altLang="ko-KR" baseline="0" smtClean="0"/>
              <a:t>. </a:t>
            </a:r>
            <a:r>
              <a:rPr lang="ko-KR" altLang="en-US" baseline="0" smtClean="0"/>
              <a:t>서비스 네임스페이스는 핑거아이즈에서 제공하는 서비스 클래스로 구성됩니다</a:t>
            </a:r>
            <a:r>
              <a:rPr lang="en-US" altLang="ko-KR" baseline="0" smtClean="0"/>
              <a:t>. </a:t>
            </a:r>
            <a:r>
              <a:rPr lang="ko-KR" altLang="en-US" baseline="0" smtClean="0"/>
              <a:t>유아이 네임스페이스는 핑거아이즈를 이용해 </a:t>
            </a:r>
            <a:r>
              <a:rPr lang="en-US" altLang="ko-KR" baseline="0" smtClean="0"/>
              <a:t>GIS </a:t>
            </a:r>
            <a:r>
              <a:rPr lang="ko-KR" altLang="en-US" baseline="0" smtClean="0"/>
              <a:t>시스템을 개발할때 자주 만들게 되는 레이어관리창이나 레이어속성변경창에 대한 </a:t>
            </a:r>
            <a:r>
              <a:rPr lang="en-US" altLang="ko-KR" baseline="0" smtClean="0"/>
              <a:t>UI </a:t>
            </a:r>
            <a:r>
              <a:rPr lang="ko-KR" altLang="en-US" baseline="0" smtClean="0"/>
              <a:t>클래스로 구성됩니다</a:t>
            </a:r>
            <a:r>
              <a:rPr lang="en-US" altLang="ko-KR" baseline="0" smtClean="0"/>
              <a:t>. </a:t>
            </a:r>
            <a:r>
              <a:rPr lang="ko-KR" altLang="en-US" baseline="0" smtClean="0"/>
              <a:t>뷰 네임스페이스는 핑거아이즈의 뷰 관련 클래스들로 구성됩니다</a:t>
            </a:r>
            <a:r>
              <a:rPr lang="en-US" altLang="ko-KR" baseline="0" smtClean="0"/>
              <a:t>. </a:t>
            </a:r>
            <a:r>
              <a:rPr lang="ko-KR" altLang="en-US" baseline="0" smtClean="0"/>
              <a:t>여기서 뷰는 </a:t>
            </a:r>
            <a:r>
              <a:rPr lang="en-US" altLang="ko-KR" baseline="0" smtClean="0"/>
              <a:t>MVC </a:t>
            </a:r>
            <a:r>
              <a:rPr lang="ko-KR" altLang="en-US" baseline="0" smtClean="0"/>
              <a:t>패턴에서 </a:t>
            </a:r>
            <a:r>
              <a:rPr lang="en-US" altLang="ko-KR" baseline="0" smtClean="0"/>
              <a:t>View</a:t>
            </a:r>
            <a:r>
              <a:rPr lang="ko-KR" altLang="en-US" baseline="0" smtClean="0"/>
              <a:t>와 동일한 개념입니다</a:t>
            </a:r>
            <a:r>
              <a:rPr lang="en-US" altLang="ko-KR" baseline="0" smtClean="0"/>
              <a:t>.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2F363-DCE9-483B-A627-1CEB8A795C64}" type="slidenum">
              <a:rPr lang="ko-KR" altLang="en-US" smtClean="0"/>
              <a:pPr/>
              <a:t>7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smtClean="0"/>
              <a:t>이제 핑거아이즈의</a:t>
            </a:r>
            <a:r>
              <a:rPr lang="ko-KR" altLang="en-US" baseline="0" smtClean="0"/>
              <a:t> 클래스 다이어그램에 대해 설명드리겠습니다</a:t>
            </a:r>
            <a:r>
              <a:rPr lang="en-US" altLang="ko-KR" baseline="0" smtClean="0"/>
              <a:t>. </a:t>
            </a:r>
            <a:r>
              <a:rPr lang="ko-KR" altLang="en-US" baseline="0" smtClean="0"/>
              <a:t>먼저 핑거아이즈를 구성하는 주요 클래스만을 표시한 내용입니다</a:t>
            </a:r>
            <a:r>
              <a:rPr lang="en-US" altLang="ko-KR" baseline="0" smtClean="0"/>
              <a:t>. </a:t>
            </a:r>
            <a:r>
              <a:rPr lang="ko-KR" altLang="en-US" smtClean="0"/>
              <a:t>환경설정정보를 관리하는 </a:t>
            </a:r>
            <a:r>
              <a:rPr lang="en-US" altLang="ko-KR" smtClean="0"/>
              <a:t>XrConfiguration</a:t>
            </a:r>
            <a:r>
              <a:rPr lang="en-US" altLang="ko-KR" baseline="0" smtClean="0"/>
              <a:t> </a:t>
            </a:r>
            <a:r>
              <a:rPr lang="ko-KR" altLang="en-US" baseline="0" smtClean="0"/>
              <a:t>클래스와 레이어들을 관리하는 </a:t>
            </a:r>
            <a:r>
              <a:rPr lang="en-US" altLang="ko-KR" baseline="0" smtClean="0"/>
              <a:t>XrLayerManager </a:t>
            </a:r>
            <a:r>
              <a:rPr lang="ko-KR" altLang="en-US" baseline="0" smtClean="0"/>
              <a:t>클래스가 있습니다</a:t>
            </a:r>
            <a:r>
              <a:rPr lang="en-US" altLang="ko-KR" baseline="0" smtClean="0"/>
              <a:t>. XrLayerManager </a:t>
            </a:r>
            <a:r>
              <a:rPr lang="ko-KR" altLang="en-US" baseline="0" smtClean="0"/>
              <a:t>클래스는 여러 개의 </a:t>
            </a:r>
            <a:r>
              <a:rPr lang="en-US" altLang="ko-KR" baseline="0" smtClean="0"/>
              <a:t>IXrLayer </a:t>
            </a:r>
            <a:r>
              <a:rPr lang="ko-KR" altLang="en-US" baseline="0" smtClean="0"/>
              <a:t>인테페이스 타입을 관리하며 이 </a:t>
            </a:r>
            <a:r>
              <a:rPr lang="en-US" altLang="ko-KR" baseline="0" smtClean="0"/>
              <a:t>IXrLayer </a:t>
            </a:r>
            <a:r>
              <a:rPr lang="ko-KR" altLang="en-US" baseline="0" smtClean="0"/>
              <a:t>인터페이스가 레이어를 나타냅니다</a:t>
            </a:r>
            <a:r>
              <a:rPr lang="en-US" altLang="ko-KR" baseline="0" smtClean="0"/>
              <a:t>. </a:t>
            </a:r>
            <a:r>
              <a:rPr lang="ko-KR" altLang="en-US" baseline="0" smtClean="0"/>
              <a:t>차트나 주제도 등의 범례를 관리하는 </a:t>
            </a:r>
            <a:r>
              <a:rPr lang="en-US" altLang="ko-KR" baseline="0" smtClean="0"/>
              <a:t>XrLegendManager </a:t>
            </a:r>
            <a:r>
              <a:rPr lang="ko-KR" altLang="en-US" baseline="0" smtClean="0"/>
              <a:t>클래스가 있으며 편집 기능을 괸리하는 </a:t>
            </a:r>
            <a:r>
              <a:rPr lang="en-US" altLang="ko-KR" baseline="0" smtClean="0"/>
              <a:t>XrEditManager </a:t>
            </a:r>
            <a:r>
              <a:rPr lang="ko-KR" altLang="en-US" baseline="0" smtClean="0"/>
              <a:t>클래스가 있습니다</a:t>
            </a:r>
            <a:r>
              <a:rPr lang="en-US" altLang="ko-KR" baseline="0" smtClean="0"/>
              <a:t>. </a:t>
            </a:r>
            <a:r>
              <a:rPr lang="ko-KR" altLang="en-US" baseline="0" smtClean="0"/>
              <a:t>그리고 축척바나 줌레벨과 인덱스맵 등을 관리하는 </a:t>
            </a:r>
            <a:r>
              <a:rPr lang="en-US" altLang="ko-KR" baseline="0" smtClean="0"/>
              <a:t>XrViewControls </a:t>
            </a:r>
            <a:r>
              <a:rPr lang="ko-KR" altLang="en-US" baseline="0" smtClean="0"/>
              <a:t>클래스가 있습니다</a:t>
            </a:r>
            <a:r>
              <a:rPr lang="en-US" altLang="ko-KR" baseline="0" smtClean="0"/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DEA0C-F058-4217-B570-00C090FD2C6F}" type="slidenum">
              <a:rPr lang="ko-KR" altLang="en-US" smtClean="0"/>
              <a:pPr/>
              <a:t>8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smtClean="0"/>
              <a:t>다음은 레이어에 대한 클래스 다이어그램입니다</a:t>
            </a:r>
            <a:r>
              <a:rPr lang="en-US" altLang="ko-KR" smtClean="0"/>
              <a:t>. </a:t>
            </a:r>
            <a:r>
              <a:rPr lang="ko-KR" altLang="en-US" smtClean="0"/>
              <a:t>레이어는 </a:t>
            </a:r>
            <a:r>
              <a:rPr lang="en-US" altLang="ko-KR" smtClean="0"/>
              <a:t>IXrLayer </a:t>
            </a:r>
            <a:r>
              <a:rPr lang="ko-KR" altLang="en-US" smtClean="0"/>
              <a:t>인터페이스로 대표되며 공통 기능에 대해 </a:t>
            </a:r>
            <a:r>
              <a:rPr lang="en-US" altLang="ko-KR" smtClean="0"/>
              <a:t>XrLayer</a:t>
            </a:r>
            <a:r>
              <a:rPr lang="ko-KR" altLang="en-US" smtClean="0"/>
              <a:t>가 </a:t>
            </a:r>
            <a:r>
              <a:rPr lang="en-US" altLang="ko-KR" smtClean="0"/>
              <a:t>IXrLayer</a:t>
            </a:r>
            <a:r>
              <a:rPr lang="ko-KR" altLang="en-US" smtClean="0"/>
              <a:t>를 구현하게 됩니다</a:t>
            </a:r>
            <a:r>
              <a:rPr lang="en-US" altLang="ko-KR" smtClean="0"/>
              <a:t>. </a:t>
            </a:r>
            <a:r>
              <a:rPr lang="ko-KR" altLang="en-US" smtClean="0"/>
              <a:t>그리고 각각의 다양한 레이어</a:t>
            </a:r>
            <a:r>
              <a:rPr lang="ko-KR" altLang="en-US" baseline="0" smtClean="0"/>
              <a:t>들은 </a:t>
            </a:r>
            <a:r>
              <a:rPr lang="en-US" altLang="ko-KR" baseline="0" smtClean="0"/>
              <a:t>XrLayer</a:t>
            </a:r>
            <a:r>
              <a:rPr lang="ko-KR" altLang="en-US" baseline="0" smtClean="0"/>
              <a:t>를 상속받아 구현하게 됩니다</a:t>
            </a:r>
            <a:r>
              <a:rPr lang="en-US" altLang="ko-KR" baseline="0" smtClean="0"/>
              <a:t>. </a:t>
            </a:r>
            <a:r>
              <a:rPr lang="ko-KR" altLang="en-US" baseline="0" smtClean="0"/>
              <a:t>타일맵을 제공하는 </a:t>
            </a:r>
            <a:r>
              <a:rPr lang="en-US" altLang="ko-KR" baseline="0" smtClean="0"/>
              <a:t>XrTileMapLayer, </a:t>
            </a:r>
            <a:r>
              <a:rPr lang="ko-KR" altLang="en-US" baseline="0" smtClean="0"/>
              <a:t>도형 데이터와 속성 데이터를 제공하는 </a:t>
            </a:r>
            <a:r>
              <a:rPr lang="en-US" altLang="ko-KR" baseline="0" smtClean="0"/>
              <a:t>XrShapeMapLayer, </a:t>
            </a:r>
            <a:r>
              <a:rPr lang="ko-KR" altLang="en-US" baseline="0" smtClean="0"/>
              <a:t>다양한 사용자 정의 그래픽 요소를 제공하는 </a:t>
            </a:r>
            <a:r>
              <a:rPr lang="en-US" altLang="ko-KR" baseline="0" smtClean="0"/>
              <a:t>XrMashupLayer, </a:t>
            </a:r>
            <a:r>
              <a:rPr lang="ko-KR" altLang="en-US" baseline="0" smtClean="0"/>
              <a:t>차트를 제공하는 </a:t>
            </a:r>
            <a:r>
              <a:rPr lang="en-US" altLang="ko-KR" baseline="0" smtClean="0"/>
              <a:t>XrChartLayer,</a:t>
            </a:r>
            <a:r>
              <a:rPr lang="ko-KR" altLang="en-US" baseline="0" smtClean="0"/>
              <a:t> 그리드 데이터에 대한 뷰를 제공하는 </a:t>
            </a:r>
            <a:r>
              <a:rPr lang="en-US" altLang="ko-KR" baseline="0" smtClean="0"/>
              <a:t>XrGridMapLayer</a:t>
            </a:r>
            <a:r>
              <a:rPr lang="ko-KR" altLang="en-US" baseline="0" smtClean="0"/>
              <a:t>가 현재 구현되어져 있습니다</a:t>
            </a:r>
            <a:r>
              <a:rPr lang="en-US" altLang="ko-KR" baseline="0" smtClean="0"/>
              <a:t>. </a:t>
            </a:r>
            <a:r>
              <a:rPr lang="ko-KR" altLang="en-US" baseline="0" smtClean="0"/>
              <a:t>여기에 향후 </a:t>
            </a:r>
            <a:r>
              <a:rPr lang="en-US" altLang="ko-KR" baseline="0" smtClean="0"/>
              <a:t>OGC</a:t>
            </a:r>
            <a:r>
              <a:rPr lang="ko-KR" altLang="en-US" baseline="0" smtClean="0"/>
              <a:t>에서 정의한 맵 서비스인 </a:t>
            </a:r>
            <a:r>
              <a:rPr lang="en-US" altLang="ko-KR" baseline="0" smtClean="0"/>
              <a:t>WMS</a:t>
            </a:r>
            <a:r>
              <a:rPr lang="ko-KR" altLang="en-US" baseline="0" smtClean="0"/>
              <a:t>와 </a:t>
            </a:r>
            <a:r>
              <a:rPr lang="en-US" altLang="ko-KR" baseline="0" smtClean="0"/>
              <a:t>WFS </a:t>
            </a:r>
            <a:r>
              <a:rPr lang="ko-KR" altLang="en-US" baseline="0" smtClean="0"/>
              <a:t>그리고 </a:t>
            </a:r>
            <a:r>
              <a:rPr lang="en-US" altLang="ko-KR" baseline="0" smtClean="0"/>
              <a:t>WCS</a:t>
            </a:r>
            <a:r>
              <a:rPr lang="ko-KR" altLang="en-US" baseline="0" smtClean="0"/>
              <a:t>를 구현하는 레이어들이 추가될 예정입니다</a:t>
            </a:r>
            <a:r>
              <a:rPr lang="en-US" altLang="ko-KR" baseline="0" smtClean="0"/>
              <a:t>. XrShapeMapLayer</a:t>
            </a:r>
            <a:r>
              <a:rPr lang="ko-KR" altLang="en-US" baseline="0" smtClean="0"/>
              <a:t>와 </a:t>
            </a:r>
            <a:r>
              <a:rPr lang="en-US" altLang="ko-KR" baseline="0" smtClean="0"/>
              <a:t>XrMashupLayer</a:t>
            </a:r>
            <a:r>
              <a:rPr lang="ko-KR" altLang="en-US" baseline="0" smtClean="0"/>
              <a:t>는 </a:t>
            </a:r>
            <a:r>
              <a:rPr lang="en-US" altLang="ko-KR" baseline="0" smtClean="0"/>
              <a:t>IXrEditableLayer</a:t>
            </a:r>
            <a:r>
              <a:rPr lang="ko-KR" altLang="en-US" baseline="0" smtClean="0"/>
              <a:t>와 </a:t>
            </a:r>
            <a:r>
              <a:rPr lang="en-US" altLang="ko-KR" baseline="0" smtClean="0"/>
              <a:t>IXrSnapableLayer</a:t>
            </a:r>
            <a:r>
              <a:rPr lang="ko-KR" altLang="en-US" baseline="0" smtClean="0"/>
              <a:t>를 상속받음으로써 편집과 편집 시 스냅핑 대상이 되는 레이어로 사용될 수 있습니다</a:t>
            </a:r>
            <a:r>
              <a:rPr lang="en-US" altLang="ko-KR" baseline="0" smtClean="0"/>
              <a:t>.</a:t>
            </a:r>
          </a:p>
          <a:p>
            <a:endParaRPr lang="en-US" altLang="ko-KR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2F363-DCE9-483B-A627-1CEB8A795C64}" type="slidenum">
              <a:rPr lang="ko-KR" altLang="en-US" smtClean="0"/>
              <a:pPr/>
              <a:t>9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BD2D2-EE1C-47BA-9591-5E7F02D68841}" type="datetimeFigureOut">
              <a:rPr lang="ko-KR" altLang="en-US" smtClean="0"/>
              <a:pPr/>
              <a:t>2011-10-28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1B50B-870B-4B15-B385-5446547F3AE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BD2D2-EE1C-47BA-9591-5E7F02D68841}" type="datetimeFigureOut">
              <a:rPr lang="ko-KR" altLang="en-US" smtClean="0"/>
              <a:pPr/>
              <a:t>2011-10-28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1B50B-870B-4B15-B385-5446547F3AE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BD2D2-EE1C-47BA-9591-5E7F02D68841}" type="datetimeFigureOut">
              <a:rPr lang="ko-KR" altLang="en-US" smtClean="0"/>
              <a:pPr/>
              <a:t>2011-10-28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1B50B-870B-4B15-B385-5446547F3AE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BD2D2-EE1C-47BA-9591-5E7F02D68841}" type="datetimeFigureOut">
              <a:rPr lang="ko-KR" altLang="en-US" smtClean="0"/>
              <a:pPr/>
              <a:t>2011-10-28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1B50B-870B-4B15-B385-5446547F3AE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BD2D2-EE1C-47BA-9591-5E7F02D68841}" type="datetimeFigureOut">
              <a:rPr lang="ko-KR" altLang="en-US" smtClean="0"/>
              <a:pPr/>
              <a:t>2011-10-28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1B50B-870B-4B15-B385-5446547F3AE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BD2D2-EE1C-47BA-9591-5E7F02D68841}" type="datetimeFigureOut">
              <a:rPr lang="ko-KR" altLang="en-US" smtClean="0"/>
              <a:pPr/>
              <a:t>2011-10-28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1B50B-870B-4B15-B385-5446547F3AE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BD2D2-EE1C-47BA-9591-5E7F02D68841}" type="datetimeFigureOut">
              <a:rPr lang="ko-KR" altLang="en-US" smtClean="0"/>
              <a:pPr/>
              <a:t>2011-10-28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1B50B-870B-4B15-B385-5446547F3AE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BD2D2-EE1C-47BA-9591-5E7F02D68841}" type="datetimeFigureOut">
              <a:rPr lang="ko-KR" altLang="en-US" smtClean="0"/>
              <a:pPr/>
              <a:t>2011-10-28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1B50B-870B-4B15-B385-5446547F3AE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BD2D2-EE1C-47BA-9591-5E7F02D68841}" type="datetimeFigureOut">
              <a:rPr lang="ko-KR" altLang="en-US" smtClean="0"/>
              <a:pPr/>
              <a:t>2011-10-28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1B50B-870B-4B15-B385-5446547F3AE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BD2D2-EE1C-47BA-9591-5E7F02D68841}" type="datetimeFigureOut">
              <a:rPr lang="ko-KR" altLang="en-US" smtClean="0"/>
              <a:pPr/>
              <a:t>2011-10-28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1B50B-870B-4B15-B385-5446547F3AE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BD2D2-EE1C-47BA-9591-5E7F02D68841}" type="datetimeFigureOut">
              <a:rPr lang="ko-KR" altLang="en-US" smtClean="0"/>
              <a:pPr/>
              <a:t>2011-10-28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1B50B-870B-4B15-B385-5446547F3AE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269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9BD2D2-EE1C-47BA-9591-5E7F02D68841}" type="datetimeFigureOut">
              <a:rPr lang="ko-KR" altLang="en-US" smtClean="0"/>
              <a:pPr/>
              <a:t>2011-10-28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81B50B-870B-4B15-B385-5446547F3AE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222.237.78.208:8080/fingereyes_edit_demo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 descr="Untitled-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3236" y="1340768"/>
            <a:ext cx="6336704" cy="2645823"/>
          </a:xfrm>
          <a:prstGeom prst="rect">
            <a:avLst/>
          </a:prstGeom>
          <a:effectLst>
            <a:outerShdw blurRad="139700" dist="50800" dir="2700000" algn="tl" rotWithShape="0">
              <a:prstClr val="black">
                <a:alpha val="79000"/>
              </a:prst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588" y="2787439"/>
            <a:ext cx="9144000" cy="1200329"/>
          </a:xfrm>
          <a:prstGeom prst="rect">
            <a:avLst/>
          </a:prstGeom>
          <a:solidFill>
            <a:srgbClr val="000000">
              <a:alpha val="23922"/>
            </a:srgb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sz="28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웹 기반에서 공간데이터 편집을 위한 오픈소스 솔루션</a:t>
            </a:r>
            <a:endParaRPr lang="en-US" altLang="ko-KR" sz="280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ko-KR" altLang="en-US" sz="440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733256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지오서비스 김 형 준</a:t>
            </a:r>
            <a:endParaRPr lang="en-US" altLang="ko-KR" sz="2400" b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altLang="ko-KR" sz="2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Email : hjkim@geoservice.co.kr</a:t>
            </a:r>
            <a:endParaRPr lang="ko-KR" altLang="en-US" sz="24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409" name="Picture 1" descr="D:\__out_working__\__OSGeo_발표__\FOSS4G_kr_logo\PNG\foss4g_kr_b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16632"/>
            <a:ext cx="2302755" cy="1440160"/>
          </a:xfrm>
          <a:prstGeom prst="rect">
            <a:avLst/>
          </a:prstGeom>
          <a:noFill/>
          <a:effectLst>
            <a:outerShdw blurRad="88900" dist="50800" dir="2700000" algn="tl" rotWithShape="0">
              <a:prstClr val="black">
                <a:alpha val="88000"/>
              </a:prstClr>
            </a:outerShdw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그룹 7"/>
          <p:cNvGrpSpPr/>
          <p:nvPr/>
        </p:nvGrpSpPr>
        <p:grpSpPr>
          <a:xfrm rot="19178177">
            <a:off x="4455305" y="209823"/>
            <a:ext cx="579205" cy="187846"/>
            <a:chOff x="3554057" y="305532"/>
            <a:chExt cx="579205" cy="187846"/>
          </a:xfrm>
        </p:grpSpPr>
        <p:sp>
          <p:nvSpPr>
            <p:cNvPr id="9" name="이등변 삼각형 8"/>
            <p:cNvSpPr/>
            <p:nvPr/>
          </p:nvSpPr>
          <p:spPr>
            <a:xfrm rot="14834314">
              <a:off x="3762831" y="96758"/>
              <a:ext cx="90927" cy="508476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  <a:effectLst>
              <a:outerShdw blurRad="190500" algn="tl" rotWithShape="0">
                <a:schemeClr val="tx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이등변 삼각형 9"/>
            <p:cNvSpPr/>
            <p:nvPr/>
          </p:nvSpPr>
          <p:spPr>
            <a:xfrm rot="16200000">
              <a:off x="3799510" y="159626"/>
              <a:ext cx="106680" cy="560824"/>
            </a:xfrm>
            <a:prstGeom prst="triangle">
              <a:avLst/>
            </a:prstGeom>
            <a:solidFill>
              <a:srgbClr val="FFFF99"/>
            </a:solidFill>
            <a:ln>
              <a:noFill/>
            </a:ln>
            <a:effectLst>
              <a:outerShdw blurRad="190500" algn="tl" rotWithShape="0">
                <a:schemeClr val="tx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548680"/>
            <a:ext cx="5184576" cy="6282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7" name="그룹 6"/>
          <p:cNvGrpSpPr/>
          <p:nvPr/>
        </p:nvGrpSpPr>
        <p:grpSpPr>
          <a:xfrm rot="19178177">
            <a:off x="4752616" y="1838710"/>
            <a:ext cx="579205" cy="187846"/>
            <a:chOff x="3554057" y="305532"/>
            <a:chExt cx="579205" cy="187846"/>
          </a:xfrm>
        </p:grpSpPr>
        <p:sp>
          <p:nvSpPr>
            <p:cNvPr id="11" name="이등변 삼각형 10"/>
            <p:cNvSpPr/>
            <p:nvPr/>
          </p:nvSpPr>
          <p:spPr>
            <a:xfrm rot="14834314">
              <a:off x="3762831" y="96758"/>
              <a:ext cx="90927" cy="508476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  <a:effectLst>
              <a:outerShdw blurRad="190500" algn="tl" rotWithShape="0">
                <a:schemeClr val="tx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이등변 삼각형 11"/>
            <p:cNvSpPr/>
            <p:nvPr/>
          </p:nvSpPr>
          <p:spPr>
            <a:xfrm rot="16200000">
              <a:off x="3799510" y="159626"/>
              <a:ext cx="106680" cy="560824"/>
            </a:xfrm>
            <a:prstGeom prst="triangle">
              <a:avLst/>
            </a:prstGeom>
            <a:solidFill>
              <a:srgbClr val="FFFF99"/>
            </a:solidFill>
            <a:ln>
              <a:noFill/>
            </a:ln>
            <a:effectLst>
              <a:outerShdw blurRad="190500" algn="tl" rotWithShape="0">
                <a:schemeClr val="tx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3" name="그룹 12"/>
          <p:cNvGrpSpPr/>
          <p:nvPr/>
        </p:nvGrpSpPr>
        <p:grpSpPr>
          <a:xfrm rot="19178177">
            <a:off x="4720987" y="3817046"/>
            <a:ext cx="579205" cy="187846"/>
            <a:chOff x="3554057" y="305532"/>
            <a:chExt cx="579205" cy="187846"/>
          </a:xfrm>
        </p:grpSpPr>
        <p:sp>
          <p:nvSpPr>
            <p:cNvPr id="14" name="이등변 삼각형 13"/>
            <p:cNvSpPr/>
            <p:nvPr/>
          </p:nvSpPr>
          <p:spPr>
            <a:xfrm rot="14834314">
              <a:off x="3762831" y="96758"/>
              <a:ext cx="90927" cy="508476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  <a:effectLst>
              <a:outerShdw blurRad="190500" algn="tl" rotWithShape="0">
                <a:schemeClr val="tx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이등변 삼각형 14"/>
            <p:cNvSpPr/>
            <p:nvPr/>
          </p:nvSpPr>
          <p:spPr>
            <a:xfrm rot="16200000">
              <a:off x="3799510" y="159626"/>
              <a:ext cx="106680" cy="560824"/>
            </a:xfrm>
            <a:prstGeom prst="triangle">
              <a:avLst/>
            </a:prstGeom>
            <a:solidFill>
              <a:srgbClr val="FFFF99"/>
            </a:solidFill>
            <a:ln>
              <a:noFill/>
            </a:ln>
            <a:effectLst>
              <a:outerShdw blurRad="190500" algn="tl" rotWithShape="0">
                <a:schemeClr val="tx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6" name="직사각형 15"/>
          <p:cNvSpPr/>
          <p:nvPr/>
        </p:nvSpPr>
        <p:spPr>
          <a:xfrm>
            <a:off x="2123728" y="548680"/>
            <a:ext cx="4680520" cy="864096"/>
          </a:xfrm>
          <a:prstGeom prst="rect">
            <a:avLst/>
          </a:prstGeom>
          <a:noFill/>
          <a:ln w="31750">
            <a:solidFill>
              <a:schemeClr val="bg1"/>
            </a:solidFill>
            <a:prstDash val="sysDot"/>
          </a:ln>
          <a:effectLst>
            <a:outerShdw blurRad="1397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179512" y="188640"/>
            <a:ext cx="4493538" cy="461665"/>
          </a:xfrm>
          <a:prstGeom prst="rect">
            <a:avLst/>
          </a:prstGeom>
          <a:effectLst>
            <a:outerShdw blurRad="139700" algn="tl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r>
              <a:rPr lang="ko-KR" altLang="en-US" sz="2400" b="1" smtClean="0">
                <a:solidFill>
                  <a:schemeClr val="bg1"/>
                </a:solidFill>
              </a:rPr>
              <a:t>핑거아이즈의 설계</a:t>
            </a:r>
            <a:r>
              <a:rPr lang="en-US" altLang="ko-KR" sz="1400" b="1" smtClean="0">
                <a:solidFill>
                  <a:schemeClr val="bg1"/>
                </a:solidFill>
              </a:rPr>
              <a:t>(Edit Class Diagram)</a:t>
            </a:r>
            <a:endParaRPr lang="ko-KR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그림 31" descr="Untitled-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67744" y="3212976"/>
            <a:ext cx="6336704" cy="2645823"/>
          </a:xfrm>
          <a:prstGeom prst="rect">
            <a:avLst/>
          </a:prstGeom>
          <a:effectLst>
            <a:outerShdw blurRad="139700" dist="50800" dir="2700000" algn="tl" rotWithShape="0">
              <a:prstClr val="black">
                <a:alpha val="79000"/>
              </a:prstClr>
            </a:outerShdw>
          </a:effectLst>
        </p:spPr>
      </p:pic>
      <p:cxnSp>
        <p:nvCxnSpPr>
          <p:cNvPr id="30" name="직선 연결선 29"/>
          <p:cNvCxnSpPr>
            <a:stCxn id="6" idx="6"/>
            <a:endCxn id="31" idx="2"/>
          </p:cNvCxnSpPr>
          <p:nvPr/>
        </p:nvCxnSpPr>
        <p:spPr>
          <a:xfrm>
            <a:off x="1337149" y="4788563"/>
            <a:ext cx="6475115" cy="0"/>
          </a:xfrm>
          <a:prstGeom prst="line">
            <a:avLst/>
          </a:prstGeom>
          <a:ln w="0">
            <a:solidFill>
              <a:schemeClr val="bg1"/>
            </a:solidFill>
          </a:ln>
          <a:effectLst>
            <a:outerShdw blurRad="101600" dir="2700000" algn="tl" rotWithShape="0">
              <a:prstClr val="black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직사각형 53"/>
          <p:cNvSpPr/>
          <p:nvPr/>
        </p:nvSpPr>
        <p:spPr>
          <a:xfrm>
            <a:off x="179512" y="188640"/>
            <a:ext cx="1764842" cy="461665"/>
          </a:xfrm>
          <a:prstGeom prst="rect">
            <a:avLst/>
          </a:prstGeom>
          <a:effectLst>
            <a:outerShdw blurRad="139700" algn="tl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r>
              <a:rPr lang="en-US" altLang="ko-KR" sz="2400" b="1" smtClean="0">
                <a:solidFill>
                  <a:schemeClr val="bg1"/>
                </a:solidFill>
              </a:rPr>
              <a:t>ROADMAP</a:t>
            </a:r>
            <a:endParaRPr lang="ko-KR" altLang="en-US" sz="2400"/>
          </a:p>
        </p:txBody>
      </p:sp>
      <p:grpSp>
        <p:nvGrpSpPr>
          <p:cNvPr id="62" name="그룹 61"/>
          <p:cNvGrpSpPr/>
          <p:nvPr/>
        </p:nvGrpSpPr>
        <p:grpSpPr>
          <a:xfrm>
            <a:off x="1859773" y="305532"/>
            <a:ext cx="623995" cy="212668"/>
            <a:chOff x="3554057" y="305532"/>
            <a:chExt cx="623995" cy="212668"/>
          </a:xfrm>
        </p:grpSpPr>
        <p:sp>
          <p:nvSpPr>
            <p:cNvPr id="63" name="이등변 삼각형 62"/>
            <p:cNvSpPr/>
            <p:nvPr/>
          </p:nvSpPr>
          <p:spPr>
            <a:xfrm rot="14834314">
              <a:off x="3762831" y="96758"/>
              <a:ext cx="90927" cy="508476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  <a:effectLst>
              <a:outerShdw blurRad="190500" algn="tl" rotWithShape="0">
                <a:schemeClr val="tx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4" name="이등변 삼각형 63"/>
            <p:cNvSpPr/>
            <p:nvPr/>
          </p:nvSpPr>
          <p:spPr>
            <a:xfrm rot="16200000">
              <a:off x="3844300" y="184448"/>
              <a:ext cx="106680" cy="560824"/>
            </a:xfrm>
            <a:prstGeom prst="triangle">
              <a:avLst/>
            </a:prstGeom>
            <a:solidFill>
              <a:srgbClr val="FFFF99"/>
            </a:solidFill>
            <a:ln>
              <a:noFill/>
            </a:ln>
            <a:effectLst>
              <a:outerShdw blurRad="190500" algn="tl" rotWithShape="0">
                <a:schemeClr val="tx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6" name="타원 5"/>
          <p:cNvSpPr/>
          <p:nvPr/>
        </p:nvSpPr>
        <p:spPr>
          <a:xfrm>
            <a:off x="1121125" y="4680551"/>
            <a:ext cx="216024" cy="216024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77800" dir="2700000" algn="tl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761086" y="4940465"/>
            <a:ext cx="884898" cy="377026"/>
          </a:xfrm>
          <a:prstGeom prst="rect">
            <a:avLst/>
          </a:prstGeom>
          <a:noFill/>
          <a:effectLst>
            <a:outerShdw blurRad="101600" dir="2700000" algn="tl" rotWithShape="0">
              <a:schemeClr val="bg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ko-KR" altLang="en-US" sz="1050" b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현 재</a:t>
            </a:r>
            <a:endParaRPr lang="en-US" altLang="ko-KR" sz="1050" b="1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en-US" altLang="ko-KR" sz="800" b="1" smtClean="0">
                <a:solidFill>
                  <a:srgbClr val="FFFF99"/>
                </a:solidFill>
                <a:latin typeface="Courier New" pitchFamily="49" charset="0"/>
                <a:cs typeface="Courier New" pitchFamily="49" charset="0"/>
              </a:rPr>
              <a:t>Ver 1.8</a:t>
            </a:r>
            <a:endParaRPr lang="ko-KR" altLang="en-US" sz="800" b="1">
              <a:solidFill>
                <a:srgbClr val="FFFF99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1" name="타원 30"/>
          <p:cNvSpPr/>
          <p:nvPr/>
        </p:nvSpPr>
        <p:spPr>
          <a:xfrm>
            <a:off x="7812264" y="4680551"/>
            <a:ext cx="216024" cy="216024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77800" dir="2700000" algn="tl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5" name="그룹 34"/>
          <p:cNvGrpSpPr/>
          <p:nvPr/>
        </p:nvGrpSpPr>
        <p:grpSpPr>
          <a:xfrm>
            <a:off x="1691680" y="1556792"/>
            <a:ext cx="6149435" cy="3750925"/>
            <a:chOff x="1691680" y="1556792"/>
            <a:chExt cx="6149435" cy="3750925"/>
          </a:xfrm>
        </p:grpSpPr>
        <p:cxnSp>
          <p:nvCxnSpPr>
            <p:cNvPr id="40" name="직선 연결선 39"/>
            <p:cNvCxnSpPr>
              <a:endCxn id="9" idx="0"/>
            </p:cNvCxnSpPr>
            <p:nvPr/>
          </p:nvCxnSpPr>
          <p:spPr>
            <a:xfrm flipH="1">
              <a:off x="2332998" y="1683555"/>
              <a:ext cx="1" cy="2996996"/>
            </a:xfrm>
            <a:prstGeom prst="line">
              <a:avLst/>
            </a:prstGeom>
            <a:ln w="0">
              <a:solidFill>
                <a:schemeClr val="bg1"/>
              </a:solidFill>
            </a:ln>
            <a:effectLst>
              <a:outerShdw blurRad="101600" dir="2700000" algn="tl" rotWithShape="0">
                <a:prstClr val="black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타원 8"/>
            <p:cNvSpPr/>
            <p:nvPr/>
          </p:nvSpPr>
          <p:spPr>
            <a:xfrm>
              <a:off x="2224986" y="4680551"/>
              <a:ext cx="216024" cy="2160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77800" dir="2700000" algn="tl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691680" y="4930691"/>
              <a:ext cx="1290634" cy="377026"/>
            </a:xfrm>
            <a:prstGeom prst="rect">
              <a:avLst/>
            </a:prstGeom>
            <a:noFill/>
            <a:effectLst>
              <a:outerShdw blurRad="101600" dir="2700000" algn="tl" rotWithShape="0">
                <a:schemeClr val="bg1"/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050" b="1" smtClean="0">
                  <a:solidFill>
                    <a:schemeClr val="bg1"/>
                  </a:solidFill>
                  <a:latin typeface="Courier New" pitchFamily="49" charset="0"/>
                  <a:cs typeface="Courier New" pitchFamily="49" charset="0"/>
                </a:rPr>
                <a:t>2012</a:t>
              </a:r>
              <a:r>
                <a:rPr lang="ko-KR" altLang="en-US" sz="1050" b="1" smtClean="0">
                  <a:solidFill>
                    <a:schemeClr val="bg1"/>
                  </a:solidFill>
                  <a:latin typeface="Courier New" pitchFamily="49" charset="0"/>
                  <a:cs typeface="Courier New" pitchFamily="49" charset="0"/>
                </a:rPr>
                <a:t>년 </a:t>
              </a:r>
              <a:r>
                <a:rPr lang="en-US" altLang="ko-KR" sz="1050" b="1" smtClean="0">
                  <a:solidFill>
                    <a:schemeClr val="bg1"/>
                  </a:solidFill>
                  <a:latin typeface="Courier New" pitchFamily="49" charset="0"/>
                  <a:cs typeface="Courier New" pitchFamily="49" charset="0"/>
                </a:rPr>
                <a:t>2</a:t>
              </a:r>
              <a:r>
                <a:rPr lang="ko-KR" altLang="en-US" sz="1050" b="1" smtClean="0">
                  <a:solidFill>
                    <a:schemeClr val="bg1"/>
                  </a:solidFill>
                  <a:latin typeface="Courier New" pitchFamily="49" charset="0"/>
                  <a:cs typeface="Courier New" pitchFamily="49" charset="0"/>
                </a:rPr>
                <a:t>월</a:t>
              </a:r>
              <a:endParaRPr lang="en-US" altLang="ko-KR" sz="1050" b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endParaRPr>
            </a:p>
            <a:p>
              <a:pPr algn="ctr"/>
              <a:r>
                <a:rPr lang="en-US" altLang="ko-KR" sz="800" b="1" smtClean="0">
                  <a:solidFill>
                    <a:srgbClr val="FFFF99"/>
                  </a:solidFill>
                  <a:latin typeface="Courier New" pitchFamily="49" charset="0"/>
                  <a:cs typeface="Courier New" pitchFamily="49" charset="0"/>
                </a:rPr>
                <a:t>Ver 2</a:t>
              </a:r>
              <a:endParaRPr lang="ko-KR" altLang="en-US" sz="800" b="1">
                <a:solidFill>
                  <a:srgbClr val="FFFF99"/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464851" y="1556792"/>
              <a:ext cx="2376264" cy="253916"/>
            </a:xfrm>
            <a:prstGeom prst="rect">
              <a:avLst/>
            </a:prstGeom>
            <a:noFill/>
            <a:effectLst>
              <a:outerShdw blurRad="101600" dir="2700000" algn="tl" rotWithShape="0">
                <a:schemeClr val="bg1"/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altLang="ko-KR" sz="1050" b="1" smtClean="0">
                  <a:solidFill>
                    <a:schemeClr val="bg1"/>
                  </a:solidFill>
                  <a:latin typeface="Courier New" pitchFamily="49" charset="0"/>
                  <a:cs typeface="Courier New" pitchFamily="49" charset="0"/>
                </a:rPr>
                <a:t>OGC </a:t>
              </a:r>
              <a:r>
                <a:rPr lang="ko-KR" altLang="en-US" sz="1050" b="1" smtClean="0">
                  <a:solidFill>
                    <a:schemeClr val="bg1"/>
                  </a:solidFill>
                  <a:latin typeface="Courier New" pitchFamily="49" charset="0"/>
                  <a:cs typeface="Courier New" pitchFamily="49" charset="0"/>
                </a:rPr>
                <a:t>표준 지원</a:t>
              </a:r>
              <a:r>
                <a:rPr lang="en-US" altLang="ko-KR" sz="1050" b="1" smtClean="0">
                  <a:solidFill>
                    <a:schemeClr val="bg1"/>
                  </a:solidFill>
                  <a:latin typeface="Courier New" pitchFamily="49" charset="0"/>
                  <a:cs typeface="Courier New" pitchFamily="49" charset="0"/>
                </a:rPr>
                <a:t>(WMS, WFS, WCS)</a:t>
              </a:r>
              <a:endParaRPr lang="ko-KR" altLang="en-US" sz="1050" b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  <p:cxnSp>
          <p:nvCxnSpPr>
            <p:cNvPr id="46" name="직선 연결선 45"/>
            <p:cNvCxnSpPr/>
            <p:nvPr/>
          </p:nvCxnSpPr>
          <p:spPr>
            <a:xfrm>
              <a:off x="2334001" y="1683555"/>
              <a:ext cx="3174103" cy="0"/>
            </a:xfrm>
            <a:prstGeom prst="line">
              <a:avLst/>
            </a:prstGeom>
            <a:ln w="0">
              <a:solidFill>
                <a:schemeClr val="bg1"/>
              </a:solidFill>
            </a:ln>
            <a:effectLst>
              <a:outerShdw blurRad="101600" dir="2700000" algn="tl" rotWithShape="0">
                <a:prstClr val="black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그룹 36"/>
          <p:cNvGrpSpPr/>
          <p:nvPr/>
        </p:nvGrpSpPr>
        <p:grpSpPr>
          <a:xfrm>
            <a:off x="2843808" y="2636912"/>
            <a:ext cx="5489861" cy="2670805"/>
            <a:chOff x="2843808" y="2636912"/>
            <a:chExt cx="5489861" cy="2670805"/>
          </a:xfrm>
        </p:grpSpPr>
        <p:sp>
          <p:nvSpPr>
            <p:cNvPr id="24" name="타원 23"/>
            <p:cNvSpPr/>
            <p:nvPr/>
          </p:nvSpPr>
          <p:spPr>
            <a:xfrm>
              <a:off x="3439160" y="4680551"/>
              <a:ext cx="216024" cy="2160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77800" dir="2700000" algn="tl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843808" y="4930691"/>
              <a:ext cx="1434650" cy="377026"/>
            </a:xfrm>
            <a:prstGeom prst="rect">
              <a:avLst/>
            </a:prstGeom>
            <a:noFill/>
            <a:effectLst>
              <a:outerShdw blurRad="101600" dir="2700000" algn="tl" rotWithShape="0">
                <a:schemeClr val="bg1"/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050" b="1" smtClean="0">
                  <a:solidFill>
                    <a:schemeClr val="bg1"/>
                  </a:solidFill>
                  <a:latin typeface="Courier New" pitchFamily="49" charset="0"/>
                  <a:cs typeface="Courier New" pitchFamily="49" charset="0"/>
                </a:rPr>
                <a:t>2012</a:t>
              </a:r>
              <a:r>
                <a:rPr lang="ko-KR" altLang="en-US" sz="1050" b="1" smtClean="0">
                  <a:solidFill>
                    <a:schemeClr val="bg1"/>
                  </a:solidFill>
                  <a:latin typeface="Courier New" pitchFamily="49" charset="0"/>
                  <a:cs typeface="Courier New" pitchFamily="49" charset="0"/>
                </a:rPr>
                <a:t>년 </a:t>
              </a:r>
              <a:r>
                <a:rPr lang="en-US" altLang="ko-KR" sz="1050" b="1" smtClean="0">
                  <a:solidFill>
                    <a:schemeClr val="bg1"/>
                  </a:solidFill>
                  <a:latin typeface="Courier New" pitchFamily="49" charset="0"/>
                  <a:cs typeface="Courier New" pitchFamily="49" charset="0"/>
                </a:rPr>
                <a:t>7</a:t>
              </a:r>
              <a:r>
                <a:rPr lang="ko-KR" altLang="en-US" sz="1050" b="1" smtClean="0">
                  <a:solidFill>
                    <a:schemeClr val="bg1"/>
                  </a:solidFill>
                  <a:latin typeface="Courier New" pitchFamily="49" charset="0"/>
                  <a:cs typeface="Courier New" pitchFamily="49" charset="0"/>
                </a:rPr>
                <a:t>월</a:t>
              </a:r>
              <a:endParaRPr lang="en-US" altLang="ko-KR" sz="1050" b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endParaRPr>
            </a:p>
            <a:p>
              <a:pPr algn="ctr"/>
              <a:r>
                <a:rPr lang="en-US" altLang="ko-KR" sz="800" b="1" smtClean="0">
                  <a:solidFill>
                    <a:srgbClr val="FFFF99"/>
                  </a:solidFill>
                  <a:latin typeface="Courier New" pitchFamily="49" charset="0"/>
                  <a:cs typeface="Courier New" pitchFamily="49" charset="0"/>
                </a:rPr>
                <a:t>Ver 3</a:t>
              </a:r>
              <a:endParaRPr lang="ko-KR" altLang="en-US" sz="800" b="1">
                <a:solidFill>
                  <a:srgbClr val="FFFF99"/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  <p:cxnSp>
          <p:nvCxnSpPr>
            <p:cNvPr id="61" name="직선 연결선 60"/>
            <p:cNvCxnSpPr>
              <a:endCxn id="24" idx="0"/>
            </p:cNvCxnSpPr>
            <p:nvPr/>
          </p:nvCxnSpPr>
          <p:spPr>
            <a:xfrm>
              <a:off x="3547172" y="2763675"/>
              <a:ext cx="0" cy="1916876"/>
            </a:xfrm>
            <a:prstGeom prst="line">
              <a:avLst/>
            </a:prstGeom>
            <a:ln w="0">
              <a:solidFill>
                <a:schemeClr val="bg1"/>
              </a:solidFill>
            </a:ln>
            <a:effectLst>
              <a:outerShdw blurRad="101600" dir="2700000" algn="tl" rotWithShape="0">
                <a:prstClr val="black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5464851" y="2636912"/>
              <a:ext cx="2868818" cy="253916"/>
            </a:xfrm>
            <a:prstGeom prst="rect">
              <a:avLst/>
            </a:prstGeom>
            <a:noFill/>
            <a:effectLst>
              <a:outerShdw blurRad="101600" dir="2700000" algn="tl" rotWithShape="0">
                <a:schemeClr val="bg1"/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altLang="ko-KR" sz="1050" b="1" smtClean="0">
                  <a:solidFill>
                    <a:schemeClr val="bg1"/>
                  </a:solidFill>
                  <a:latin typeface="Courier New" pitchFamily="49" charset="0"/>
                  <a:cs typeface="Courier New" pitchFamily="49" charset="0"/>
                </a:rPr>
                <a:t>3D</a:t>
              </a:r>
              <a:r>
                <a:rPr lang="ko-KR" altLang="en-US" sz="1050" b="1" smtClean="0">
                  <a:solidFill>
                    <a:schemeClr val="bg1"/>
                  </a:solidFill>
                  <a:latin typeface="Courier New" pitchFamily="49" charset="0"/>
                  <a:cs typeface="Courier New" pitchFamily="49" charset="0"/>
                </a:rPr>
                <a:t> </a:t>
              </a:r>
              <a:r>
                <a:rPr lang="en-US" altLang="ko-KR" sz="1050" b="1" smtClean="0">
                  <a:solidFill>
                    <a:schemeClr val="bg1"/>
                  </a:solidFill>
                  <a:latin typeface="Courier New" pitchFamily="49" charset="0"/>
                  <a:cs typeface="Courier New" pitchFamily="49" charset="0"/>
                </a:rPr>
                <a:t>GIS(with GPU Power)</a:t>
              </a:r>
              <a:endParaRPr lang="ko-KR" altLang="en-US" sz="1050" b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  <p:cxnSp>
          <p:nvCxnSpPr>
            <p:cNvPr id="67" name="직선 연결선 66"/>
            <p:cNvCxnSpPr/>
            <p:nvPr/>
          </p:nvCxnSpPr>
          <p:spPr>
            <a:xfrm flipV="1">
              <a:off x="3546635" y="2764065"/>
              <a:ext cx="1961469" cy="1"/>
            </a:xfrm>
            <a:prstGeom prst="line">
              <a:avLst/>
            </a:prstGeom>
            <a:ln w="0">
              <a:solidFill>
                <a:schemeClr val="bg1"/>
              </a:solidFill>
            </a:ln>
            <a:effectLst>
              <a:outerShdw blurRad="101600" dir="2700000" algn="tl" rotWithShape="0">
                <a:prstClr val="black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그룹 38"/>
          <p:cNvGrpSpPr/>
          <p:nvPr/>
        </p:nvGrpSpPr>
        <p:grpSpPr>
          <a:xfrm>
            <a:off x="4211960" y="3716642"/>
            <a:ext cx="3708230" cy="1584299"/>
            <a:chOff x="4211960" y="3716642"/>
            <a:chExt cx="3708230" cy="1584299"/>
          </a:xfrm>
        </p:grpSpPr>
        <p:sp>
          <p:nvSpPr>
            <p:cNvPr id="27" name="타원 26"/>
            <p:cNvSpPr/>
            <p:nvPr/>
          </p:nvSpPr>
          <p:spPr>
            <a:xfrm>
              <a:off x="4765273" y="4679316"/>
              <a:ext cx="216024" cy="2160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77800" dir="2700000" algn="tl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211960" y="4923915"/>
              <a:ext cx="1434650" cy="377026"/>
            </a:xfrm>
            <a:prstGeom prst="rect">
              <a:avLst/>
            </a:prstGeom>
            <a:noFill/>
            <a:effectLst>
              <a:outerShdw blurRad="101600" dir="2700000" algn="tl" rotWithShape="0">
                <a:schemeClr val="bg1"/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050" b="1" smtClean="0">
                  <a:solidFill>
                    <a:schemeClr val="bg1"/>
                  </a:solidFill>
                  <a:latin typeface="Courier New" pitchFamily="49" charset="0"/>
                  <a:cs typeface="Courier New" pitchFamily="49" charset="0"/>
                </a:rPr>
                <a:t>2012</a:t>
              </a:r>
              <a:r>
                <a:rPr lang="ko-KR" altLang="en-US" sz="1050" b="1" smtClean="0">
                  <a:solidFill>
                    <a:schemeClr val="bg1"/>
                  </a:solidFill>
                  <a:latin typeface="Courier New" pitchFamily="49" charset="0"/>
                  <a:cs typeface="Courier New" pitchFamily="49" charset="0"/>
                </a:rPr>
                <a:t>년 </a:t>
              </a:r>
              <a:r>
                <a:rPr lang="en-US" altLang="ko-KR" sz="1050" b="1" smtClean="0">
                  <a:solidFill>
                    <a:schemeClr val="bg1"/>
                  </a:solidFill>
                  <a:latin typeface="Courier New" pitchFamily="49" charset="0"/>
                  <a:cs typeface="Courier New" pitchFamily="49" charset="0"/>
                </a:rPr>
                <a:t>12</a:t>
              </a:r>
              <a:r>
                <a:rPr lang="ko-KR" altLang="en-US" sz="1050" b="1" smtClean="0">
                  <a:solidFill>
                    <a:schemeClr val="bg1"/>
                  </a:solidFill>
                  <a:latin typeface="Courier New" pitchFamily="49" charset="0"/>
                  <a:cs typeface="Courier New" pitchFamily="49" charset="0"/>
                </a:rPr>
                <a:t>월</a:t>
              </a:r>
              <a:endParaRPr lang="en-US" altLang="ko-KR" sz="1050" b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endParaRPr>
            </a:p>
            <a:p>
              <a:pPr algn="ctr"/>
              <a:r>
                <a:rPr lang="en-US" altLang="ko-KR" sz="800" b="1" smtClean="0">
                  <a:solidFill>
                    <a:srgbClr val="FFFF99"/>
                  </a:solidFill>
                  <a:latin typeface="Courier New" pitchFamily="49" charset="0"/>
                  <a:cs typeface="Courier New" pitchFamily="49" charset="0"/>
                </a:rPr>
                <a:t>Ver 3.5</a:t>
              </a:r>
              <a:endParaRPr lang="ko-KR" altLang="en-US" sz="800" b="1">
                <a:solidFill>
                  <a:srgbClr val="FFFF99"/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409435" y="3716642"/>
              <a:ext cx="2510755" cy="253916"/>
            </a:xfrm>
            <a:prstGeom prst="rect">
              <a:avLst/>
            </a:prstGeom>
            <a:noFill/>
            <a:effectLst>
              <a:outerShdw blurRad="101600" dir="2700000" algn="tl" rotWithShape="0">
                <a:schemeClr val="bg1"/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altLang="ko-KR" sz="1050" b="1" smtClean="0">
                  <a:solidFill>
                    <a:schemeClr val="bg1"/>
                  </a:solidFill>
                  <a:latin typeface="Courier New" pitchFamily="49" charset="0"/>
                  <a:cs typeface="Courier New" pitchFamily="49" charset="0"/>
                </a:rPr>
                <a:t>GeoReport(Map + Report)</a:t>
              </a:r>
              <a:endParaRPr lang="ko-KR" altLang="en-US" sz="1050" b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  <p:cxnSp>
          <p:nvCxnSpPr>
            <p:cNvPr id="29" name="직선 연결선 28"/>
            <p:cNvCxnSpPr>
              <a:endCxn id="27" idx="0"/>
            </p:cNvCxnSpPr>
            <p:nvPr/>
          </p:nvCxnSpPr>
          <p:spPr>
            <a:xfrm>
              <a:off x="4873285" y="3843795"/>
              <a:ext cx="0" cy="835521"/>
            </a:xfrm>
            <a:prstGeom prst="line">
              <a:avLst/>
            </a:prstGeom>
            <a:ln w="0">
              <a:solidFill>
                <a:schemeClr val="bg1"/>
              </a:solidFill>
            </a:ln>
            <a:effectLst>
              <a:outerShdw blurRad="101600" dir="2700000" algn="tl" rotWithShape="0">
                <a:prstClr val="black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직선 연결선 35"/>
            <p:cNvCxnSpPr/>
            <p:nvPr/>
          </p:nvCxnSpPr>
          <p:spPr>
            <a:xfrm>
              <a:off x="4870873" y="3843795"/>
              <a:ext cx="581815" cy="0"/>
            </a:xfrm>
            <a:prstGeom prst="line">
              <a:avLst/>
            </a:prstGeom>
            <a:ln w="0">
              <a:solidFill>
                <a:schemeClr val="bg1"/>
              </a:solidFill>
            </a:ln>
            <a:effectLst>
              <a:outerShdw blurRad="101600" dir="2700000" algn="tl" rotWithShape="0">
                <a:prstClr val="black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3469775" y="2921169"/>
            <a:ext cx="220445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6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Q / 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2627784" y="2485345"/>
            <a:ext cx="420018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감사합니다</a:t>
            </a:r>
            <a:r>
              <a:rPr lang="en-US" altLang="ko-KR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3678123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지오서비스 </a:t>
            </a:r>
            <a:r>
              <a:rPr lang="ko-KR" altLang="en-US" sz="2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김 형 준</a:t>
            </a:r>
            <a:endParaRPr lang="en-US" altLang="ko-KR" sz="2400" b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altLang="ko-KR" sz="2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Email : </a:t>
            </a:r>
            <a:r>
              <a:rPr lang="en-US" altLang="ko-KR" sz="2400" b="1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hjkim@geoservice.co.kr</a:t>
            </a:r>
            <a:endParaRPr lang="ko-KR" altLang="en-US" sz="2400" b="1">
              <a:solidFill>
                <a:srgbClr val="FF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Untitled-2 cop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95316" y="259410"/>
            <a:ext cx="4392907" cy="63379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179512" y="188640"/>
            <a:ext cx="2448106" cy="461665"/>
          </a:xfrm>
          <a:prstGeom prst="rect">
            <a:avLst/>
          </a:prstGeom>
          <a:effectLst>
            <a:outerShdw blurRad="139700" algn="tl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r>
              <a:rPr lang="ko-KR" altLang="en-US" sz="2400" b="1" smtClean="0">
                <a:solidFill>
                  <a:schemeClr val="bg1"/>
                </a:solidFill>
              </a:rPr>
              <a:t>핑거아이즈 소개</a:t>
            </a:r>
            <a:endParaRPr lang="ko-KR" altLang="en-US" sz="2400"/>
          </a:p>
        </p:txBody>
      </p:sp>
      <p:grpSp>
        <p:nvGrpSpPr>
          <p:cNvPr id="16" name="그룹 15"/>
          <p:cNvGrpSpPr/>
          <p:nvPr/>
        </p:nvGrpSpPr>
        <p:grpSpPr>
          <a:xfrm>
            <a:off x="2538328" y="305532"/>
            <a:ext cx="623995" cy="212668"/>
            <a:chOff x="2538328" y="305532"/>
            <a:chExt cx="623995" cy="212668"/>
          </a:xfrm>
        </p:grpSpPr>
        <p:sp>
          <p:nvSpPr>
            <p:cNvPr id="13" name="이등변 삼각형 12"/>
            <p:cNvSpPr/>
            <p:nvPr/>
          </p:nvSpPr>
          <p:spPr>
            <a:xfrm rot="14834314">
              <a:off x="2747102" y="96758"/>
              <a:ext cx="90927" cy="508476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  <a:effectLst>
              <a:outerShdw blurRad="190500" algn="tl" rotWithShape="0">
                <a:schemeClr val="tx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이등변 삼각형 13"/>
            <p:cNvSpPr/>
            <p:nvPr/>
          </p:nvSpPr>
          <p:spPr>
            <a:xfrm rot="16200000">
              <a:off x="2828571" y="184448"/>
              <a:ext cx="106680" cy="560824"/>
            </a:xfrm>
            <a:prstGeom prst="triangle">
              <a:avLst/>
            </a:prstGeom>
            <a:solidFill>
              <a:srgbClr val="FFFF99"/>
            </a:solidFill>
            <a:ln>
              <a:noFill/>
            </a:ln>
            <a:effectLst>
              <a:outerShdw blurRad="190500" algn="tl" rotWithShape="0">
                <a:schemeClr val="tx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539552" y="1052736"/>
            <a:ext cx="3744416" cy="369332"/>
          </a:xfrm>
          <a:prstGeom prst="rect">
            <a:avLst/>
          </a:prstGeom>
          <a:noFill/>
          <a:effectLst>
            <a:outerShdw blurRad="101600" dir="2700000" algn="tl" rotWithShape="0">
              <a:schemeClr val="bg1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Web based GIS Map Engine</a:t>
            </a:r>
            <a:endParaRPr lang="ko-KR" altLang="en-US" b="1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  <p:grpSp>
        <p:nvGrpSpPr>
          <p:cNvPr id="32" name="그룹 31"/>
          <p:cNvGrpSpPr/>
          <p:nvPr/>
        </p:nvGrpSpPr>
        <p:grpSpPr>
          <a:xfrm>
            <a:off x="2048251" y="1925905"/>
            <a:ext cx="1976569" cy="913135"/>
            <a:chOff x="2048251" y="1925905"/>
            <a:chExt cx="1976569" cy="913135"/>
          </a:xfrm>
        </p:grpSpPr>
        <p:sp>
          <p:nvSpPr>
            <p:cNvPr id="6" name="TextBox 5"/>
            <p:cNvSpPr txBox="1"/>
            <p:nvPr/>
          </p:nvSpPr>
          <p:spPr>
            <a:xfrm>
              <a:off x="2048251" y="1979245"/>
              <a:ext cx="1227605" cy="307777"/>
            </a:xfrm>
            <a:prstGeom prst="rect">
              <a:avLst/>
            </a:prstGeom>
            <a:noFill/>
            <a:effectLst>
              <a:outerShdw blurRad="101600" dir="2700000" algn="tl" rotWithShape="0">
                <a:schemeClr val="bg1"/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 smtClean="0">
                  <a:solidFill>
                    <a:schemeClr val="bg1"/>
                  </a:solidFill>
                  <a:latin typeface="Courier New" pitchFamily="49" charset="0"/>
                  <a:cs typeface="Courier New" pitchFamily="49" charset="0"/>
                </a:rPr>
                <a:t>Based on</a:t>
              </a:r>
              <a:endParaRPr lang="ko-KR" altLang="en-US" sz="14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  <p:pic>
          <p:nvPicPr>
            <p:cNvPr id="1026" name="Picture 2" descr="C:\Users\GEOSERVICE\Desktop\Adobe-swf_icon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11685" y="1925905"/>
              <a:ext cx="913135" cy="913135"/>
            </a:xfrm>
            <a:prstGeom prst="rect">
              <a:avLst/>
            </a:prstGeom>
            <a:noFill/>
          </p:spPr>
        </p:pic>
      </p:grpSp>
      <p:grpSp>
        <p:nvGrpSpPr>
          <p:cNvPr id="33" name="그룹 32"/>
          <p:cNvGrpSpPr/>
          <p:nvPr/>
        </p:nvGrpSpPr>
        <p:grpSpPr>
          <a:xfrm>
            <a:off x="4024820" y="620688"/>
            <a:ext cx="3152961" cy="1761785"/>
            <a:chOff x="4024820" y="620688"/>
            <a:chExt cx="3152961" cy="1761785"/>
          </a:xfrm>
        </p:grpSpPr>
        <p:sp>
          <p:nvSpPr>
            <p:cNvPr id="25" name="TextBox 24"/>
            <p:cNvSpPr txBox="1"/>
            <p:nvPr/>
          </p:nvSpPr>
          <p:spPr>
            <a:xfrm rot="19631246">
              <a:off x="5515883" y="620688"/>
              <a:ext cx="166189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altLang="ko-KR" sz="2400" b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PC</a:t>
              </a:r>
              <a:endParaRPr lang="ko-KR" alt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29" name="직선 연결선 28"/>
            <p:cNvCxnSpPr>
              <a:stCxn id="25" idx="1"/>
              <a:endCxn id="1026" idx="3"/>
            </p:cNvCxnSpPr>
            <p:nvPr/>
          </p:nvCxnSpPr>
          <p:spPr>
            <a:xfrm flipH="1">
              <a:off x="4024820" y="1301806"/>
              <a:ext cx="1623643" cy="1080667"/>
            </a:xfrm>
            <a:prstGeom prst="line">
              <a:avLst/>
            </a:prstGeom>
            <a:effectLst>
              <a:outerShdw blurRad="508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그룹 33"/>
          <p:cNvGrpSpPr/>
          <p:nvPr/>
        </p:nvGrpSpPr>
        <p:grpSpPr>
          <a:xfrm>
            <a:off x="4024820" y="1127143"/>
            <a:ext cx="4912448" cy="1255330"/>
            <a:chOff x="4024820" y="1127143"/>
            <a:chExt cx="4912448" cy="1255330"/>
          </a:xfrm>
        </p:grpSpPr>
        <p:sp>
          <p:nvSpPr>
            <p:cNvPr id="26" name="TextBox 25"/>
            <p:cNvSpPr txBox="1"/>
            <p:nvPr/>
          </p:nvSpPr>
          <p:spPr>
            <a:xfrm rot="20618234">
              <a:off x="5680366" y="1127143"/>
              <a:ext cx="32569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altLang="ko-KR" sz="2400" b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Google Android</a:t>
              </a:r>
              <a:endParaRPr lang="ko-KR" alt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35" name="직선 연결선 34"/>
            <p:cNvCxnSpPr>
              <a:stCxn id="26" idx="1"/>
              <a:endCxn id="1026" idx="3"/>
            </p:cNvCxnSpPr>
            <p:nvPr/>
          </p:nvCxnSpPr>
          <p:spPr>
            <a:xfrm flipH="1">
              <a:off x="4024820" y="1816740"/>
              <a:ext cx="1721503" cy="565733"/>
            </a:xfrm>
            <a:prstGeom prst="line">
              <a:avLst/>
            </a:prstGeom>
            <a:effectLst>
              <a:outerShdw blurRad="508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그룹 35"/>
          <p:cNvGrpSpPr/>
          <p:nvPr/>
        </p:nvGrpSpPr>
        <p:grpSpPr>
          <a:xfrm>
            <a:off x="4024820" y="2225234"/>
            <a:ext cx="3434147" cy="461665"/>
            <a:chOff x="4024820" y="2225234"/>
            <a:chExt cx="3434147" cy="461665"/>
          </a:xfrm>
        </p:grpSpPr>
        <p:sp>
          <p:nvSpPr>
            <p:cNvPr id="27" name="TextBox 26"/>
            <p:cNvSpPr txBox="1"/>
            <p:nvPr/>
          </p:nvSpPr>
          <p:spPr>
            <a:xfrm rot="153705">
              <a:off x="5797069" y="2225234"/>
              <a:ext cx="166189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altLang="ko-KR" sz="2400" b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Apple iOS</a:t>
              </a:r>
              <a:endParaRPr lang="ko-KR" alt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38" name="직선 연결선 37"/>
            <p:cNvCxnSpPr>
              <a:stCxn id="27" idx="1"/>
              <a:endCxn id="1026" idx="3"/>
            </p:cNvCxnSpPr>
            <p:nvPr/>
          </p:nvCxnSpPr>
          <p:spPr>
            <a:xfrm flipH="1" flipV="1">
              <a:off x="4024820" y="2382473"/>
              <a:ext cx="1773079" cy="36454"/>
            </a:xfrm>
            <a:prstGeom prst="line">
              <a:avLst/>
            </a:prstGeom>
            <a:effectLst>
              <a:outerShdw blurRad="508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그룹 36"/>
          <p:cNvGrpSpPr/>
          <p:nvPr/>
        </p:nvGrpSpPr>
        <p:grpSpPr>
          <a:xfrm>
            <a:off x="4024820" y="2382473"/>
            <a:ext cx="5659748" cy="1552079"/>
            <a:chOff x="4024820" y="2382473"/>
            <a:chExt cx="5659748" cy="1552079"/>
          </a:xfrm>
        </p:grpSpPr>
        <p:sp>
          <p:nvSpPr>
            <p:cNvPr id="28" name="TextBox 27"/>
            <p:cNvSpPr txBox="1"/>
            <p:nvPr/>
          </p:nvSpPr>
          <p:spPr>
            <a:xfrm rot="1117508">
              <a:off x="5554913" y="3472887"/>
              <a:ext cx="41296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altLang="ko-KR" sz="2400" b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BlackBerry Tablet OS</a:t>
              </a:r>
              <a:endParaRPr lang="ko-KR" alt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45" name="직선 연결선 44"/>
            <p:cNvCxnSpPr>
              <a:stCxn id="28" idx="1"/>
              <a:endCxn id="1026" idx="3"/>
            </p:cNvCxnSpPr>
            <p:nvPr/>
          </p:nvCxnSpPr>
          <p:spPr>
            <a:xfrm flipH="1" flipV="1">
              <a:off x="4024820" y="2382473"/>
              <a:ext cx="1638231" cy="661793"/>
            </a:xfrm>
            <a:prstGeom prst="line">
              <a:avLst/>
            </a:prstGeom>
            <a:effectLst>
              <a:outerShdw blurRad="508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4653136"/>
            <a:ext cx="2303776" cy="14401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1" name="TextBox 30"/>
          <p:cNvSpPr txBox="1"/>
          <p:nvPr/>
        </p:nvSpPr>
        <p:spPr>
          <a:xfrm>
            <a:off x="4580384" y="6089312"/>
            <a:ext cx="4168080" cy="523220"/>
          </a:xfrm>
          <a:prstGeom prst="rect">
            <a:avLst/>
          </a:prstGeom>
          <a:noFill/>
          <a:effectLst>
            <a:outerShdw blurRad="101600" dir="2700000" algn="tl" rotWithShape="0">
              <a:schemeClr val="bg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Rapid</a:t>
            </a:r>
          </a:p>
          <a:p>
            <a:pPr algn="ctr"/>
            <a:r>
              <a:rPr lang="en-US" altLang="ko-KR" sz="14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UX(using Adobe Flash Power)</a:t>
            </a:r>
            <a:endParaRPr lang="ko-KR" altLang="en-US" sz="1400" b="1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2" name="타원 11"/>
          <p:cNvSpPr/>
          <p:nvPr/>
        </p:nvSpPr>
        <p:spPr>
          <a:xfrm>
            <a:off x="611560" y="3429000"/>
            <a:ext cx="1800200" cy="1800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63500" dir="2700000" algn="tl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b="1" dirty="0" smtClean="0">
                <a:latin typeface="Courier New" pitchFamily="49" charset="0"/>
                <a:cs typeface="Courier New" pitchFamily="49" charset="0"/>
              </a:rPr>
              <a:t>Desktop GIS Application</a:t>
            </a:r>
          </a:p>
          <a:p>
            <a:pPr algn="ctr"/>
            <a:endParaRPr lang="en-US" altLang="ko-KR" sz="1100" b="1" dirty="0" smtClean="0">
              <a:latin typeface="Courier New" pitchFamily="49" charset="0"/>
              <a:cs typeface="Courier New" pitchFamily="49" charset="0"/>
            </a:endParaRPr>
          </a:p>
          <a:p>
            <a:pPr algn="ctr"/>
            <a:endParaRPr lang="en-US" altLang="ko-KR" sz="1100" b="1" dirty="0" smtClean="0">
              <a:latin typeface="Courier New" pitchFamily="49" charset="0"/>
              <a:cs typeface="Courier New" pitchFamily="49" charset="0"/>
            </a:endParaRPr>
          </a:p>
          <a:p>
            <a:pPr algn="ctr"/>
            <a:endParaRPr lang="en-US" altLang="ko-KR" sz="1100" b="1" dirty="0" smtClean="0">
              <a:latin typeface="Courier New" pitchFamily="49" charset="0"/>
              <a:cs typeface="Courier New" pitchFamily="49" charset="0"/>
            </a:endParaRPr>
          </a:p>
          <a:p>
            <a:pPr algn="ctr"/>
            <a:endParaRPr lang="en-US" altLang="ko-KR" sz="1100" b="1" dirty="0" smtClean="0">
              <a:latin typeface="Courier New" pitchFamily="49" charset="0"/>
              <a:cs typeface="Courier New" pitchFamily="49" charset="0"/>
            </a:endParaRPr>
          </a:p>
          <a:p>
            <a:pPr algn="ctr"/>
            <a:endParaRPr lang="en-US" altLang="ko-KR" sz="1100" b="1" dirty="0" smtClean="0">
              <a:latin typeface="Courier New" pitchFamily="49" charset="0"/>
              <a:cs typeface="Courier New" pitchFamily="49" charset="0"/>
            </a:endParaRPr>
          </a:p>
          <a:p>
            <a:pPr algn="ctr"/>
            <a:endParaRPr lang="ko-KR" altLang="en-US" sz="11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5" name="타원 14"/>
          <p:cNvSpPr/>
          <p:nvPr/>
        </p:nvSpPr>
        <p:spPr>
          <a:xfrm>
            <a:off x="884352" y="3973313"/>
            <a:ext cx="1224136" cy="122413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63500" dir="2700000" algn="tl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cs typeface="Courier New" pitchFamily="49" charset="0"/>
              </a:rPr>
              <a:t>Web GIS Application</a:t>
            </a:r>
            <a:endParaRPr lang="ko-KR" altLang="en-US" sz="800" b="1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0" name="타원 19"/>
          <p:cNvSpPr/>
          <p:nvPr/>
        </p:nvSpPr>
        <p:spPr>
          <a:xfrm>
            <a:off x="3180988" y="3429000"/>
            <a:ext cx="1800200" cy="18002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63500" dir="2700000" algn="tl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b="1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Web GIS Application same as Desktop</a:t>
            </a:r>
            <a:endParaRPr lang="ko-KR" altLang="en-US" sz="1100" b="1">
              <a:solidFill>
                <a:srgbClr val="C0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3" name="오른쪽 화살표 22"/>
          <p:cNvSpPr/>
          <p:nvPr/>
        </p:nvSpPr>
        <p:spPr>
          <a:xfrm>
            <a:off x="2555776" y="4149080"/>
            <a:ext cx="504056" cy="360040"/>
          </a:xfrm>
          <a:prstGeom prst="rightArrow">
            <a:avLst>
              <a:gd name="adj1" fmla="val 41534"/>
              <a:gd name="adj2" fmla="val 59877"/>
            </a:avLst>
          </a:prstGeom>
          <a:solidFill>
            <a:schemeClr val="bg1"/>
          </a:solidFill>
          <a:ln>
            <a:noFill/>
          </a:ln>
          <a:effectLst>
            <a:outerShdw blurRad="469900" dir="27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TextBox 29"/>
          <p:cNvSpPr txBox="1"/>
          <p:nvPr/>
        </p:nvSpPr>
        <p:spPr>
          <a:xfrm>
            <a:off x="467544" y="5191308"/>
            <a:ext cx="2088232" cy="307777"/>
          </a:xfrm>
          <a:prstGeom prst="rect">
            <a:avLst/>
          </a:prstGeom>
          <a:noFill/>
          <a:effectLst>
            <a:outerShdw blurRad="101600" dir="2700000" algn="tl" rotWithShape="0">
              <a:schemeClr val="bg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Features Category</a:t>
            </a:r>
            <a:endParaRPr lang="ko-KR" altLang="en-US" sz="1400" b="1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39" name="직선 연결선 38"/>
          <p:cNvCxnSpPr>
            <a:stCxn id="12" idx="4"/>
            <a:endCxn id="20" idx="4"/>
          </p:cNvCxnSpPr>
          <p:nvPr/>
        </p:nvCxnSpPr>
        <p:spPr>
          <a:xfrm>
            <a:off x="1511660" y="5229200"/>
            <a:ext cx="2569428" cy="0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직선 연결선 46"/>
          <p:cNvCxnSpPr>
            <a:stCxn id="12" idx="0"/>
            <a:endCxn id="20" idx="0"/>
          </p:cNvCxnSpPr>
          <p:nvPr/>
        </p:nvCxnSpPr>
        <p:spPr>
          <a:xfrm>
            <a:off x="1511660" y="3429000"/>
            <a:ext cx="2569428" cy="0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4167 0 " pathEditMode="relative" ptsTypes="AA">
                                      <p:cBhvr>
                                        <p:cTn id="5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1" grpId="0"/>
      <p:bldP spid="12" grpId="0" animBg="1"/>
      <p:bldP spid="15" grpId="0" animBg="1"/>
      <p:bldP spid="20" grpId="0" animBg="1"/>
      <p:bldP spid="23" grpId="0" animBg="1"/>
      <p:bldP spid="30" grpId="0"/>
      <p:bldP spid="30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그룹 27"/>
          <p:cNvGrpSpPr/>
          <p:nvPr/>
        </p:nvGrpSpPr>
        <p:grpSpPr>
          <a:xfrm>
            <a:off x="6084168" y="1340768"/>
            <a:ext cx="2520280" cy="2195373"/>
            <a:chOff x="5832711" y="1340768"/>
            <a:chExt cx="2520280" cy="2195373"/>
          </a:xfrm>
        </p:grpSpPr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847342" y="1340768"/>
              <a:ext cx="2496278" cy="1872208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3" name="TextBox 12"/>
            <p:cNvSpPr txBox="1"/>
            <p:nvPr/>
          </p:nvSpPr>
          <p:spPr>
            <a:xfrm>
              <a:off x="5832711" y="3212976"/>
              <a:ext cx="2520280" cy="323165"/>
            </a:xfrm>
            <a:prstGeom prst="rect">
              <a:avLst/>
            </a:prstGeom>
            <a:noFill/>
            <a:effectLst>
              <a:outerShdw blurRad="101600" dir="2700000" algn="tl" rotWithShape="0">
                <a:schemeClr val="bg1"/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800" b="1" dirty="0" smtClean="0">
                  <a:solidFill>
                    <a:srgbClr val="FFFF99"/>
                  </a:solidFill>
                  <a:latin typeface="Courier New" pitchFamily="49" charset="0"/>
                  <a:cs typeface="Courier New" pitchFamily="49" charset="0"/>
                </a:rPr>
                <a:t>밀집도</a:t>
              </a:r>
              <a:r>
                <a:rPr lang="en-US" altLang="ko-KR" sz="800" b="1" dirty="0" smtClean="0">
                  <a:solidFill>
                    <a:srgbClr val="FFFF99"/>
                  </a:solidFill>
                  <a:latin typeface="Courier New" pitchFamily="49" charset="0"/>
                  <a:cs typeface="Courier New" pitchFamily="49" charset="0"/>
                </a:rPr>
                <a:t>(Kernel Density)</a:t>
              </a:r>
            </a:p>
            <a:p>
              <a:pPr algn="ctr"/>
              <a:r>
                <a:rPr lang="en-US" altLang="ko-KR" sz="700" b="1" dirty="0" smtClean="0">
                  <a:solidFill>
                    <a:schemeClr val="bg1"/>
                  </a:solidFill>
                  <a:latin typeface="Courier New" pitchFamily="49" charset="0"/>
                  <a:cs typeface="Courier New" pitchFamily="49" charset="0"/>
                </a:rPr>
                <a:t>(http://www.gisdeveloper.co.kr/706)</a:t>
              </a:r>
              <a:endParaRPr lang="ko-KR" altLang="en-US" sz="7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</p:grpSp>
      <p:sp>
        <p:nvSpPr>
          <p:cNvPr id="34" name="직사각형 33"/>
          <p:cNvSpPr/>
          <p:nvPr/>
        </p:nvSpPr>
        <p:spPr>
          <a:xfrm>
            <a:off x="5940152" y="1196752"/>
            <a:ext cx="2808312" cy="2376264"/>
          </a:xfrm>
          <a:prstGeom prst="rect">
            <a:avLst/>
          </a:prstGeom>
          <a:solidFill>
            <a:srgbClr val="3269AC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2" name="그룹 31"/>
          <p:cNvGrpSpPr/>
          <p:nvPr/>
        </p:nvGrpSpPr>
        <p:grpSpPr>
          <a:xfrm>
            <a:off x="3203848" y="3825541"/>
            <a:ext cx="2520280" cy="2195747"/>
            <a:chOff x="3203848" y="3825541"/>
            <a:chExt cx="2520280" cy="2195747"/>
          </a:xfrm>
        </p:grpSpPr>
        <p:sp>
          <p:nvSpPr>
            <p:cNvPr id="17" name="TextBox 16"/>
            <p:cNvSpPr txBox="1"/>
            <p:nvPr/>
          </p:nvSpPr>
          <p:spPr>
            <a:xfrm>
              <a:off x="3203848" y="5698123"/>
              <a:ext cx="2520280" cy="323165"/>
            </a:xfrm>
            <a:prstGeom prst="rect">
              <a:avLst/>
            </a:prstGeom>
            <a:noFill/>
            <a:effectLst>
              <a:outerShdw blurRad="101600" dir="2700000" algn="tl" rotWithShape="0">
                <a:schemeClr val="bg1"/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800" b="1" smtClean="0">
                  <a:solidFill>
                    <a:srgbClr val="FFFF99"/>
                  </a:solidFill>
                  <a:latin typeface="Courier New" pitchFamily="49" charset="0"/>
                  <a:cs typeface="Courier New" pitchFamily="49" charset="0"/>
                </a:rPr>
                <a:t>그래픽 매쉬업</a:t>
              </a:r>
              <a:endParaRPr lang="en-US" altLang="ko-KR" sz="800" b="1" smtClean="0">
                <a:solidFill>
                  <a:srgbClr val="FFFF99"/>
                </a:solidFill>
                <a:latin typeface="Courier New" pitchFamily="49" charset="0"/>
                <a:cs typeface="Courier New" pitchFamily="49" charset="0"/>
              </a:endParaRPr>
            </a:p>
            <a:p>
              <a:pPr algn="ctr"/>
              <a:r>
                <a:rPr lang="en-US" altLang="ko-KR" sz="700" b="1" smtClean="0">
                  <a:solidFill>
                    <a:schemeClr val="bg1"/>
                  </a:solidFill>
                  <a:latin typeface="Courier New" pitchFamily="49" charset="0"/>
                  <a:cs typeface="Courier New" pitchFamily="49" charset="0"/>
                </a:rPr>
                <a:t>(http://www.gisdeveloper.co.kr/702)</a:t>
              </a:r>
              <a:endParaRPr lang="ko-KR" altLang="en-US" sz="700" b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  <p:pic>
          <p:nvPicPr>
            <p:cNvPr id="7169" name="Picture 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228128" y="3825541"/>
              <a:ext cx="2496000" cy="187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6" name="직사각형 35"/>
          <p:cNvSpPr/>
          <p:nvPr/>
        </p:nvSpPr>
        <p:spPr>
          <a:xfrm>
            <a:off x="3059832" y="3645024"/>
            <a:ext cx="2808312" cy="2376264"/>
          </a:xfrm>
          <a:prstGeom prst="rect">
            <a:avLst/>
          </a:prstGeom>
          <a:solidFill>
            <a:srgbClr val="3269AC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1" name="직사각형 90"/>
          <p:cNvSpPr/>
          <p:nvPr/>
        </p:nvSpPr>
        <p:spPr>
          <a:xfrm>
            <a:off x="179512" y="188640"/>
            <a:ext cx="3480440" cy="461665"/>
          </a:xfrm>
          <a:prstGeom prst="rect">
            <a:avLst/>
          </a:prstGeom>
          <a:effectLst>
            <a:outerShdw blurRad="139700" algn="tl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r>
              <a:rPr lang="ko-KR" altLang="en-US" sz="2400" b="1" smtClean="0">
                <a:solidFill>
                  <a:schemeClr val="bg1"/>
                </a:solidFill>
              </a:rPr>
              <a:t>핑거아이즈의 일반 기능</a:t>
            </a:r>
            <a:endParaRPr lang="ko-KR" altLang="en-US" sz="2400"/>
          </a:p>
        </p:txBody>
      </p:sp>
      <p:grpSp>
        <p:nvGrpSpPr>
          <p:cNvPr id="26" name="그룹 25"/>
          <p:cNvGrpSpPr/>
          <p:nvPr/>
        </p:nvGrpSpPr>
        <p:grpSpPr>
          <a:xfrm>
            <a:off x="323528" y="1340768"/>
            <a:ext cx="2520280" cy="2195373"/>
            <a:chOff x="323528" y="1340768"/>
            <a:chExt cx="2520280" cy="2195373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38156" y="1340768"/>
              <a:ext cx="2496278" cy="1872208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9" name="TextBox 8"/>
            <p:cNvSpPr txBox="1"/>
            <p:nvPr/>
          </p:nvSpPr>
          <p:spPr>
            <a:xfrm>
              <a:off x="323528" y="3212976"/>
              <a:ext cx="2520280" cy="323165"/>
            </a:xfrm>
            <a:prstGeom prst="rect">
              <a:avLst/>
            </a:prstGeom>
            <a:noFill/>
            <a:effectLst>
              <a:outerShdw blurRad="101600" dir="2700000" algn="tl" rotWithShape="0">
                <a:schemeClr val="bg1"/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800" b="1" smtClean="0">
                  <a:solidFill>
                    <a:srgbClr val="FFFF99"/>
                  </a:solidFill>
                  <a:latin typeface="Courier New" pitchFamily="49" charset="0"/>
                  <a:cs typeface="Courier New" pitchFamily="49" charset="0"/>
                </a:rPr>
                <a:t>차트 맵</a:t>
              </a:r>
              <a:endParaRPr lang="en-US" altLang="ko-KR" sz="800" b="1" smtClean="0">
                <a:solidFill>
                  <a:srgbClr val="FFFF99"/>
                </a:solidFill>
                <a:latin typeface="Courier New" pitchFamily="49" charset="0"/>
                <a:cs typeface="Courier New" pitchFamily="49" charset="0"/>
              </a:endParaRPr>
            </a:p>
            <a:p>
              <a:pPr algn="ctr"/>
              <a:r>
                <a:rPr lang="en-US" altLang="ko-KR" sz="700" b="1" smtClean="0">
                  <a:solidFill>
                    <a:schemeClr val="bg1"/>
                  </a:solidFill>
                  <a:latin typeface="Courier New" pitchFamily="49" charset="0"/>
                  <a:cs typeface="Courier New" pitchFamily="49" charset="0"/>
                </a:rPr>
                <a:t>(http://www.gisdeveloper.co.kr/710)</a:t>
              </a:r>
              <a:endParaRPr lang="ko-KR" altLang="en-US" sz="700" b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</p:grpSp>
      <p:grpSp>
        <p:nvGrpSpPr>
          <p:cNvPr id="27" name="그룹 26"/>
          <p:cNvGrpSpPr/>
          <p:nvPr/>
        </p:nvGrpSpPr>
        <p:grpSpPr>
          <a:xfrm>
            <a:off x="3189218" y="1340768"/>
            <a:ext cx="2520280" cy="2195373"/>
            <a:chOff x="3074462" y="1340768"/>
            <a:chExt cx="2520280" cy="2195373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098465" y="1340768"/>
              <a:ext cx="2496277" cy="1872208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1" name="TextBox 10"/>
            <p:cNvSpPr txBox="1"/>
            <p:nvPr/>
          </p:nvSpPr>
          <p:spPr>
            <a:xfrm>
              <a:off x="3074462" y="3212976"/>
              <a:ext cx="2520280" cy="323165"/>
            </a:xfrm>
            <a:prstGeom prst="rect">
              <a:avLst/>
            </a:prstGeom>
            <a:noFill/>
            <a:effectLst>
              <a:outerShdw blurRad="101600" dir="2700000" algn="tl" rotWithShape="0">
                <a:schemeClr val="bg1"/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800" b="1" smtClean="0">
                  <a:solidFill>
                    <a:srgbClr val="FFFF99"/>
                  </a:solidFill>
                  <a:latin typeface="Courier New" pitchFamily="49" charset="0"/>
                  <a:cs typeface="Courier New" pitchFamily="49" charset="0"/>
                </a:rPr>
                <a:t>클릭을 통한 속성 확인</a:t>
              </a:r>
              <a:endParaRPr lang="en-US" altLang="ko-KR" sz="800" b="1" smtClean="0">
                <a:solidFill>
                  <a:srgbClr val="FFFF99"/>
                </a:solidFill>
                <a:latin typeface="Courier New" pitchFamily="49" charset="0"/>
                <a:cs typeface="Courier New" pitchFamily="49" charset="0"/>
              </a:endParaRPr>
            </a:p>
            <a:p>
              <a:pPr algn="ctr"/>
              <a:r>
                <a:rPr lang="en-US" altLang="ko-KR" sz="700" b="1" smtClean="0">
                  <a:solidFill>
                    <a:schemeClr val="bg1"/>
                  </a:solidFill>
                  <a:latin typeface="Courier New" pitchFamily="49" charset="0"/>
                  <a:cs typeface="Courier New" pitchFamily="49" charset="0"/>
                </a:rPr>
                <a:t>(http://www.gisdeveloper.co.kr/718)</a:t>
              </a:r>
              <a:endParaRPr lang="ko-KR" altLang="en-US" sz="700" b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</p:grpSp>
      <p:grpSp>
        <p:nvGrpSpPr>
          <p:cNvPr id="29" name="그룹 28"/>
          <p:cNvGrpSpPr/>
          <p:nvPr/>
        </p:nvGrpSpPr>
        <p:grpSpPr>
          <a:xfrm>
            <a:off x="323528" y="3826123"/>
            <a:ext cx="2520280" cy="2189292"/>
            <a:chOff x="827584" y="3665527"/>
            <a:chExt cx="2520280" cy="2189292"/>
          </a:xfrm>
        </p:grpSpPr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842214" y="3665527"/>
              <a:ext cx="2496000" cy="187200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5" name="TextBox 14"/>
            <p:cNvSpPr txBox="1"/>
            <p:nvPr/>
          </p:nvSpPr>
          <p:spPr>
            <a:xfrm>
              <a:off x="827584" y="5531654"/>
              <a:ext cx="2520280" cy="323165"/>
            </a:xfrm>
            <a:prstGeom prst="rect">
              <a:avLst/>
            </a:prstGeom>
            <a:noFill/>
            <a:effectLst>
              <a:outerShdw blurRad="101600" dir="2700000" algn="tl" rotWithShape="0">
                <a:schemeClr val="bg1"/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800" b="1" smtClean="0">
                  <a:solidFill>
                    <a:srgbClr val="FFFF99"/>
                  </a:solidFill>
                  <a:latin typeface="Courier New" pitchFamily="49" charset="0"/>
                  <a:cs typeface="Courier New" pitchFamily="49" charset="0"/>
                </a:rPr>
                <a:t>주제도</a:t>
              </a:r>
              <a:endParaRPr lang="en-US" altLang="ko-KR" sz="800" b="1" smtClean="0">
                <a:solidFill>
                  <a:srgbClr val="FFFF99"/>
                </a:solidFill>
                <a:latin typeface="Courier New" pitchFamily="49" charset="0"/>
                <a:cs typeface="Courier New" pitchFamily="49" charset="0"/>
              </a:endParaRPr>
            </a:p>
            <a:p>
              <a:pPr algn="ctr"/>
              <a:r>
                <a:rPr lang="en-US" altLang="ko-KR" sz="700" b="1" smtClean="0">
                  <a:solidFill>
                    <a:schemeClr val="bg1"/>
                  </a:solidFill>
                  <a:latin typeface="Courier New" pitchFamily="49" charset="0"/>
                  <a:cs typeface="Courier New" pitchFamily="49" charset="0"/>
                </a:rPr>
                <a:t>(http://www.gisdeveloper.co.kr/704)</a:t>
              </a:r>
              <a:endParaRPr lang="ko-KR" altLang="en-US" sz="700" b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</p:grpSp>
      <p:grpSp>
        <p:nvGrpSpPr>
          <p:cNvPr id="31" name="그룹 30"/>
          <p:cNvGrpSpPr/>
          <p:nvPr/>
        </p:nvGrpSpPr>
        <p:grpSpPr>
          <a:xfrm>
            <a:off x="6156176" y="3826123"/>
            <a:ext cx="2520280" cy="2087444"/>
            <a:chOff x="6329452" y="3665527"/>
            <a:chExt cx="2520280" cy="2087444"/>
          </a:xfrm>
        </p:grpSpPr>
        <p:pic>
          <p:nvPicPr>
            <p:cNvPr id="1033" name="Picture 9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344082" y="3665527"/>
              <a:ext cx="2496000" cy="187200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9" name="TextBox 18"/>
            <p:cNvSpPr txBox="1"/>
            <p:nvPr/>
          </p:nvSpPr>
          <p:spPr>
            <a:xfrm>
              <a:off x="6329452" y="5537527"/>
              <a:ext cx="2520280" cy="215444"/>
            </a:xfrm>
            <a:prstGeom prst="rect">
              <a:avLst/>
            </a:prstGeom>
            <a:noFill/>
            <a:effectLst>
              <a:outerShdw blurRad="101600" dir="2700000" algn="tl" rotWithShape="0">
                <a:schemeClr val="bg1"/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800" b="1" smtClean="0">
                  <a:solidFill>
                    <a:srgbClr val="FFFF99"/>
                  </a:solidFill>
                  <a:latin typeface="Courier New" pitchFamily="49" charset="0"/>
                  <a:cs typeface="Courier New" pitchFamily="49" charset="0"/>
                </a:rPr>
                <a:t>항공영상 레이어</a:t>
              </a:r>
              <a:endParaRPr lang="en-US" altLang="ko-KR" sz="800" b="1" smtClean="0">
                <a:solidFill>
                  <a:srgbClr val="FFFF99"/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</p:grpSp>
      <p:grpSp>
        <p:nvGrpSpPr>
          <p:cNvPr id="117" name="그룹 116"/>
          <p:cNvGrpSpPr/>
          <p:nvPr/>
        </p:nvGrpSpPr>
        <p:grpSpPr>
          <a:xfrm>
            <a:off x="3554057" y="305532"/>
            <a:ext cx="623995" cy="212668"/>
            <a:chOff x="3554057" y="305532"/>
            <a:chExt cx="623995" cy="212668"/>
          </a:xfrm>
        </p:grpSpPr>
        <p:sp>
          <p:nvSpPr>
            <p:cNvPr id="98" name="이등변 삼각형 97"/>
            <p:cNvSpPr/>
            <p:nvPr/>
          </p:nvSpPr>
          <p:spPr>
            <a:xfrm rot="14834314">
              <a:off x="3762831" y="96758"/>
              <a:ext cx="90927" cy="508476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  <a:effectLst>
              <a:outerShdw blurRad="190500" algn="tl" rotWithShape="0">
                <a:schemeClr val="tx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5" name="이등변 삼각형 114"/>
            <p:cNvSpPr/>
            <p:nvPr/>
          </p:nvSpPr>
          <p:spPr>
            <a:xfrm rot="16200000">
              <a:off x="3844300" y="184448"/>
              <a:ext cx="106680" cy="560824"/>
            </a:xfrm>
            <a:prstGeom prst="triangle">
              <a:avLst/>
            </a:prstGeom>
            <a:solidFill>
              <a:srgbClr val="FFFF99"/>
            </a:solidFill>
            <a:ln>
              <a:noFill/>
            </a:ln>
            <a:effectLst>
              <a:outerShdw blurRad="190500" algn="tl" rotWithShape="0">
                <a:schemeClr val="tx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5" name="직사각형 24"/>
          <p:cNvSpPr/>
          <p:nvPr/>
        </p:nvSpPr>
        <p:spPr>
          <a:xfrm>
            <a:off x="179512" y="1196752"/>
            <a:ext cx="2808312" cy="2376264"/>
          </a:xfrm>
          <a:prstGeom prst="rect">
            <a:avLst/>
          </a:prstGeom>
          <a:solidFill>
            <a:srgbClr val="3269AC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직사각형 32"/>
          <p:cNvSpPr/>
          <p:nvPr/>
        </p:nvSpPr>
        <p:spPr>
          <a:xfrm>
            <a:off x="3059832" y="1196752"/>
            <a:ext cx="2808312" cy="2376264"/>
          </a:xfrm>
          <a:prstGeom prst="rect">
            <a:avLst/>
          </a:prstGeom>
          <a:solidFill>
            <a:srgbClr val="3269AC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직사각형 34"/>
          <p:cNvSpPr/>
          <p:nvPr/>
        </p:nvSpPr>
        <p:spPr>
          <a:xfrm>
            <a:off x="179512" y="3645024"/>
            <a:ext cx="2808312" cy="2376264"/>
          </a:xfrm>
          <a:prstGeom prst="rect">
            <a:avLst/>
          </a:prstGeom>
          <a:solidFill>
            <a:srgbClr val="3269AC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직사각형 36"/>
          <p:cNvSpPr/>
          <p:nvPr/>
        </p:nvSpPr>
        <p:spPr>
          <a:xfrm>
            <a:off x="6012160" y="3645024"/>
            <a:ext cx="2808312" cy="2376264"/>
          </a:xfrm>
          <a:prstGeom prst="rect">
            <a:avLst/>
          </a:prstGeom>
          <a:solidFill>
            <a:srgbClr val="3269AC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4" grpId="1" animBg="1"/>
      <p:bldP spid="36" grpId="0" animBg="1"/>
      <p:bldP spid="36" grpId="1" animBg="1"/>
      <p:bldP spid="25" grpId="0" animBg="1"/>
      <p:bldP spid="25" grpId="1" animBg="1"/>
      <p:bldP spid="33" grpId="0" animBg="1"/>
      <p:bldP spid="33" grpId="1" animBg="1"/>
      <p:bldP spid="35" grpId="0" animBg="1"/>
      <p:bldP spid="35" grpId="1" animBg="1"/>
      <p:bldP spid="3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직사각형 47"/>
          <p:cNvSpPr/>
          <p:nvPr/>
        </p:nvSpPr>
        <p:spPr>
          <a:xfrm>
            <a:off x="179512" y="188640"/>
            <a:ext cx="3480440" cy="461665"/>
          </a:xfrm>
          <a:prstGeom prst="rect">
            <a:avLst/>
          </a:prstGeom>
          <a:effectLst>
            <a:outerShdw blurRad="139700" algn="tl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r>
              <a:rPr lang="ko-KR" altLang="en-US" sz="2400" b="1" smtClean="0">
                <a:solidFill>
                  <a:schemeClr val="bg1"/>
                </a:solidFill>
              </a:rPr>
              <a:t>핑거아이즈의 편집 기능</a:t>
            </a:r>
            <a:endParaRPr lang="ko-KR" altLang="en-US" sz="2400"/>
          </a:p>
        </p:txBody>
      </p:sp>
      <p:grpSp>
        <p:nvGrpSpPr>
          <p:cNvPr id="49" name="그룹 48"/>
          <p:cNvGrpSpPr/>
          <p:nvPr/>
        </p:nvGrpSpPr>
        <p:grpSpPr>
          <a:xfrm>
            <a:off x="3554057" y="305532"/>
            <a:ext cx="623995" cy="212668"/>
            <a:chOff x="3554057" y="305532"/>
            <a:chExt cx="623995" cy="212668"/>
          </a:xfrm>
        </p:grpSpPr>
        <p:sp>
          <p:nvSpPr>
            <p:cNvPr id="52" name="이등변 삼각형 51"/>
            <p:cNvSpPr/>
            <p:nvPr/>
          </p:nvSpPr>
          <p:spPr>
            <a:xfrm rot="14834314">
              <a:off x="3762831" y="96758"/>
              <a:ext cx="90927" cy="508476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  <a:effectLst>
              <a:outerShdw blurRad="190500" algn="tl" rotWithShape="0">
                <a:schemeClr val="tx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5" name="이등변 삼각형 54"/>
            <p:cNvSpPr/>
            <p:nvPr/>
          </p:nvSpPr>
          <p:spPr>
            <a:xfrm rot="16200000">
              <a:off x="3844300" y="184448"/>
              <a:ext cx="106680" cy="560824"/>
            </a:xfrm>
            <a:prstGeom prst="triangle">
              <a:avLst/>
            </a:prstGeom>
            <a:solidFill>
              <a:srgbClr val="FFFF99"/>
            </a:solidFill>
            <a:ln>
              <a:noFill/>
            </a:ln>
            <a:effectLst>
              <a:outerShdw blurRad="190500" algn="tl" rotWithShape="0">
                <a:schemeClr val="tx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5004048" y="2189585"/>
            <a:ext cx="1728192" cy="338554"/>
          </a:xfrm>
          <a:prstGeom prst="rect">
            <a:avLst/>
          </a:prstGeom>
          <a:noFill/>
          <a:effectLst>
            <a:outerShdw blurRad="101600" dir="2700000" algn="tl" rotWithShape="0">
              <a:schemeClr val="bg1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ko-KR" sz="16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Undo/Redo</a:t>
            </a:r>
            <a:endParaRPr lang="ko-KR" altLang="en-US" sz="160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4048" y="1923656"/>
            <a:ext cx="2160240" cy="338554"/>
          </a:xfrm>
          <a:prstGeom prst="rect">
            <a:avLst/>
          </a:prstGeom>
          <a:noFill/>
          <a:effectLst>
            <a:outerShdw blurRad="101600" dir="2700000" algn="tl" rotWithShape="0">
              <a:schemeClr val="bg1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ko-KR" sz="16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Row-Lock</a:t>
            </a:r>
            <a:endParaRPr lang="ko-KR" altLang="en-US" sz="160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04048" y="2468144"/>
            <a:ext cx="2160240" cy="338554"/>
          </a:xfrm>
          <a:prstGeom prst="rect">
            <a:avLst/>
          </a:prstGeom>
          <a:noFill/>
          <a:effectLst>
            <a:outerShdw blurRad="101600" dir="2700000" algn="tl" rotWithShape="0">
              <a:schemeClr val="bg1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ko-KR" sz="16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Commit &amp; Backup</a:t>
            </a:r>
            <a:endParaRPr lang="ko-KR" altLang="en-US" sz="160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04048" y="2737230"/>
            <a:ext cx="1224136" cy="338554"/>
          </a:xfrm>
          <a:prstGeom prst="rect">
            <a:avLst/>
          </a:prstGeom>
          <a:noFill/>
          <a:effectLst>
            <a:outerShdw blurRad="101600" dir="2700000" algn="tl" rotWithShape="0">
              <a:schemeClr val="bg1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ko-KR" sz="16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Snapping</a:t>
            </a:r>
            <a:endParaRPr lang="ko-KR" altLang="en-US" sz="160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04048" y="3025262"/>
            <a:ext cx="2448272" cy="338554"/>
          </a:xfrm>
          <a:prstGeom prst="rect">
            <a:avLst/>
          </a:prstGeom>
          <a:noFill/>
          <a:effectLst>
            <a:outerShdw blurRad="101600" dir="2700000" algn="tl" rotWithShape="0">
              <a:schemeClr val="bg1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ko-KR" sz="16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with GeoService-Xr</a:t>
            </a:r>
            <a:endParaRPr lang="ko-KR" altLang="en-US" sz="160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6145" name="Picture 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33712" y="1844824"/>
            <a:ext cx="3695709" cy="23837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43" name="그룹 42"/>
          <p:cNvGrpSpPr/>
          <p:nvPr/>
        </p:nvGrpSpPr>
        <p:grpSpPr>
          <a:xfrm>
            <a:off x="4302180" y="4597608"/>
            <a:ext cx="5181112" cy="561316"/>
            <a:chOff x="4302180" y="4597608"/>
            <a:chExt cx="5181112" cy="561316"/>
          </a:xfrm>
        </p:grpSpPr>
        <p:sp>
          <p:nvSpPr>
            <p:cNvPr id="28" name="TextBox 27"/>
            <p:cNvSpPr txBox="1"/>
            <p:nvPr/>
          </p:nvSpPr>
          <p:spPr>
            <a:xfrm>
              <a:off x="6818996" y="4881925"/>
              <a:ext cx="2664296" cy="276999"/>
            </a:xfrm>
            <a:prstGeom prst="rect">
              <a:avLst/>
            </a:prstGeom>
            <a:noFill/>
            <a:effectLst>
              <a:outerShdw blurRad="101600" dir="2700000" algn="tl" rotWithShape="0">
                <a:schemeClr val="bg1"/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 err="1" smtClean="0">
                  <a:solidFill>
                    <a:schemeClr val="bg1"/>
                  </a:solidFill>
                  <a:latin typeface="Courier New" pitchFamily="49" charset="0"/>
                  <a:cs typeface="Courier New" pitchFamily="49" charset="0"/>
                </a:rPr>
                <a:t>PostgreSQL</a:t>
              </a:r>
              <a:endParaRPr lang="ko-KR" altLang="en-US" sz="12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  <p:cxnSp>
          <p:nvCxnSpPr>
            <p:cNvPr id="13" name="직선 연결선 12"/>
            <p:cNvCxnSpPr>
              <a:stCxn id="14" idx="6"/>
              <a:endCxn id="16" idx="2"/>
            </p:cNvCxnSpPr>
            <p:nvPr/>
          </p:nvCxnSpPr>
          <p:spPr>
            <a:xfrm>
              <a:off x="5293606" y="4837001"/>
              <a:ext cx="1297563" cy="0"/>
            </a:xfrm>
            <a:prstGeom prst="line">
              <a:avLst/>
            </a:prstGeom>
            <a:ln w="0">
              <a:solidFill>
                <a:srgbClr val="FFFF99"/>
              </a:solidFill>
            </a:ln>
            <a:effectLst>
              <a:outerShdw blurRad="101600" dir="2700000" algn="tl" rotWithShape="0">
                <a:prstClr val="black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타원 13"/>
            <p:cNvSpPr/>
            <p:nvPr/>
          </p:nvSpPr>
          <p:spPr>
            <a:xfrm>
              <a:off x="5077582" y="4728989"/>
              <a:ext cx="216024" cy="216024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177800" dir="2700000" algn="tl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타원 15"/>
            <p:cNvSpPr/>
            <p:nvPr/>
          </p:nvSpPr>
          <p:spPr>
            <a:xfrm>
              <a:off x="6591169" y="4728989"/>
              <a:ext cx="216024" cy="216024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177800" dir="2700000" algn="tl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302180" y="4880193"/>
              <a:ext cx="1800200" cy="276999"/>
            </a:xfrm>
            <a:prstGeom prst="rect">
              <a:avLst/>
            </a:prstGeom>
            <a:noFill/>
            <a:effectLst>
              <a:outerShdw blurRad="101600" dir="2700000" algn="tl" rotWithShape="0">
                <a:schemeClr val="bg1"/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 err="1" smtClean="0">
                  <a:solidFill>
                    <a:schemeClr val="bg1"/>
                  </a:solidFill>
                  <a:latin typeface="Courier New" pitchFamily="49" charset="0"/>
                  <a:cs typeface="Courier New" pitchFamily="49" charset="0"/>
                </a:rPr>
                <a:t>FingerEyes-Xr</a:t>
              </a:r>
              <a:endParaRPr lang="ko-KR" altLang="en-US" sz="12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7" name="타원 26"/>
            <p:cNvSpPr/>
            <p:nvPr/>
          </p:nvSpPr>
          <p:spPr>
            <a:xfrm>
              <a:off x="8037924" y="4728989"/>
              <a:ext cx="216024" cy="216024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177800" dir="2700000" algn="tl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292080" y="4597608"/>
              <a:ext cx="1086470" cy="253916"/>
            </a:xfrm>
            <a:prstGeom prst="rect">
              <a:avLst/>
            </a:prstGeom>
            <a:noFill/>
            <a:effectLst>
              <a:outerShdw blurRad="101600" dir="2700000" algn="tl" rotWithShape="0">
                <a:schemeClr val="bg1"/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050" b="1" dirty="0" smtClean="0">
                  <a:solidFill>
                    <a:schemeClr val="bg1"/>
                  </a:solidFill>
                  <a:latin typeface="Courier New" pitchFamily="49" charset="0"/>
                  <a:cs typeface="Courier New" pitchFamily="49" charset="0"/>
                </a:rPr>
                <a:t>HTTP</a:t>
              </a:r>
              <a:endParaRPr lang="ko-KR" altLang="en-US" sz="1050" b="1" dirty="0">
                <a:solidFill>
                  <a:srgbClr val="FFFF99"/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  <p:cxnSp>
          <p:nvCxnSpPr>
            <p:cNvPr id="37" name="직선 연결선 36"/>
            <p:cNvCxnSpPr>
              <a:stCxn id="16" idx="6"/>
              <a:endCxn id="27" idx="2"/>
            </p:cNvCxnSpPr>
            <p:nvPr/>
          </p:nvCxnSpPr>
          <p:spPr>
            <a:xfrm>
              <a:off x="6807193" y="4837001"/>
              <a:ext cx="1230731" cy="0"/>
            </a:xfrm>
            <a:prstGeom prst="line">
              <a:avLst/>
            </a:prstGeom>
            <a:ln w="0">
              <a:solidFill>
                <a:srgbClr val="FFFF99"/>
              </a:solidFill>
            </a:ln>
            <a:effectLst>
              <a:outerShdw blurRad="101600" dir="2700000" algn="tl" rotWithShape="0">
                <a:prstClr val="black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>
              <a:off x="5362356" y="4880193"/>
              <a:ext cx="2664296" cy="276999"/>
            </a:xfrm>
            <a:prstGeom prst="rect">
              <a:avLst/>
            </a:prstGeom>
            <a:noFill/>
            <a:effectLst>
              <a:outerShdw blurRad="101600" dir="2700000" algn="tl" rotWithShape="0">
                <a:schemeClr val="bg1"/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 smtClean="0">
                  <a:solidFill>
                    <a:schemeClr val="bg1"/>
                  </a:solidFill>
                  <a:latin typeface="Courier New" pitchFamily="49" charset="0"/>
                  <a:cs typeface="Courier New" pitchFamily="49" charset="0"/>
                </a:rPr>
                <a:t> </a:t>
              </a:r>
              <a:r>
                <a:rPr lang="en-US" altLang="ko-KR" sz="1200" b="1" dirty="0" err="1" smtClean="0">
                  <a:solidFill>
                    <a:schemeClr val="bg1"/>
                  </a:solidFill>
                  <a:latin typeface="Courier New" pitchFamily="49" charset="0"/>
                  <a:cs typeface="Courier New" pitchFamily="49" charset="0"/>
                </a:rPr>
                <a:t>GeoService-Xr</a:t>
              </a:r>
              <a:endParaRPr lang="ko-KR" altLang="en-US" sz="12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>
          <a:xfrm>
            <a:off x="2344108" y="4117222"/>
            <a:ext cx="4625766" cy="311179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241300" dir="2700000" algn="tl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/>
          </a:p>
        </p:txBody>
      </p:sp>
      <p:sp>
        <p:nvSpPr>
          <p:cNvPr id="9" name="TextBox 8"/>
          <p:cNvSpPr txBox="1"/>
          <p:nvPr/>
        </p:nvSpPr>
        <p:spPr>
          <a:xfrm>
            <a:off x="2361362" y="3852337"/>
            <a:ext cx="4608512" cy="584775"/>
          </a:xfrm>
          <a:prstGeom prst="rect">
            <a:avLst/>
          </a:prstGeom>
          <a:noFill/>
          <a:effectLst>
            <a:outerShdw blurRad="101600" dir="2700000" algn="tl" rotWithShape="0">
              <a:schemeClr val="bg1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Source Code Download</a:t>
            </a:r>
          </a:p>
          <a:p>
            <a:r>
              <a:rPr lang="en-US" altLang="ko-KR" sz="16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http://www.geoservice.co.kr -&gt; </a:t>
            </a:r>
            <a:r>
              <a:rPr lang="ko-KR" altLang="en-US" sz="16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자료실</a:t>
            </a:r>
            <a:endParaRPr lang="en-US" altLang="ko-KR" sz="1600" b="1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1" name="직사각형 60"/>
          <p:cNvSpPr/>
          <p:nvPr/>
        </p:nvSpPr>
        <p:spPr>
          <a:xfrm>
            <a:off x="179512" y="188640"/>
            <a:ext cx="3371436" cy="461665"/>
          </a:xfrm>
          <a:prstGeom prst="rect">
            <a:avLst/>
          </a:prstGeom>
          <a:effectLst>
            <a:outerShdw blurRad="139700" algn="tl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r>
              <a:rPr lang="ko-KR" altLang="en-US" sz="2400" b="1" smtClean="0">
                <a:solidFill>
                  <a:schemeClr val="bg1"/>
                </a:solidFill>
              </a:rPr>
              <a:t>핑거아이즈의 라이센스</a:t>
            </a:r>
            <a:endParaRPr lang="ko-KR" altLang="en-US" sz="2400"/>
          </a:p>
        </p:txBody>
      </p:sp>
      <p:grpSp>
        <p:nvGrpSpPr>
          <p:cNvPr id="62" name="그룹 61"/>
          <p:cNvGrpSpPr/>
          <p:nvPr/>
        </p:nvGrpSpPr>
        <p:grpSpPr>
          <a:xfrm>
            <a:off x="3476640" y="305532"/>
            <a:ext cx="623995" cy="212668"/>
            <a:chOff x="3554057" y="305532"/>
            <a:chExt cx="623995" cy="212668"/>
          </a:xfrm>
        </p:grpSpPr>
        <p:sp>
          <p:nvSpPr>
            <p:cNvPr id="63" name="이등변 삼각형 62"/>
            <p:cNvSpPr/>
            <p:nvPr/>
          </p:nvSpPr>
          <p:spPr>
            <a:xfrm rot="14834314">
              <a:off x="3762831" y="96758"/>
              <a:ext cx="90927" cy="508476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  <a:effectLst>
              <a:outerShdw blurRad="190500" algn="tl" rotWithShape="0">
                <a:schemeClr val="tx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8" name="이등변 삼각형 67"/>
            <p:cNvSpPr/>
            <p:nvPr/>
          </p:nvSpPr>
          <p:spPr>
            <a:xfrm rot="16200000">
              <a:off x="3844300" y="184448"/>
              <a:ext cx="106680" cy="560824"/>
            </a:xfrm>
            <a:prstGeom prst="triangle">
              <a:avLst/>
            </a:prstGeom>
            <a:solidFill>
              <a:srgbClr val="FFFF99"/>
            </a:solidFill>
            <a:ln>
              <a:noFill/>
            </a:ln>
            <a:effectLst>
              <a:outerShdw blurRad="190500" algn="tl" rotWithShape="0">
                <a:schemeClr val="tx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8" name="그림 7" descr="1000px-GNU_Lesser_General_Public_License_3_Logo_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99792" y="2163193"/>
            <a:ext cx="3600400" cy="1591377"/>
          </a:xfrm>
          <a:prstGeom prst="rect">
            <a:avLst/>
          </a:prstGeom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1104950"/>
            <a:ext cx="1584176" cy="151712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직사각형 3"/>
          <p:cNvSpPr/>
          <p:nvPr/>
        </p:nvSpPr>
        <p:spPr>
          <a:xfrm>
            <a:off x="179512" y="188640"/>
            <a:ext cx="1869038" cy="461665"/>
          </a:xfrm>
          <a:prstGeom prst="rect">
            <a:avLst/>
          </a:prstGeom>
          <a:effectLst>
            <a:outerShdw blurRad="139700" algn="tl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r>
              <a:rPr lang="en-US" altLang="ko-KR" sz="2400" b="1" smtClean="0">
                <a:solidFill>
                  <a:schemeClr val="bg1"/>
                </a:solidFill>
              </a:rPr>
              <a:t>Namespace</a:t>
            </a:r>
            <a:endParaRPr lang="ko-KR" altLang="en-US" sz="1400"/>
          </a:p>
        </p:txBody>
      </p:sp>
      <p:pic>
        <p:nvPicPr>
          <p:cNvPr id="9" name="그림 8" descr="Untitled-2 copy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908721"/>
            <a:ext cx="2088232" cy="36696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27784" y="2761134"/>
            <a:ext cx="1512168" cy="12558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71800" y="4129286"/>
            <a:ext cx="1368152" cy="17101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83968" y="1104950"/>
            <a:ext cx="2376265" cy="48875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04248" y="764704"/>
            <a:ext cx="2115136" cy="15841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3559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04248" y="2492896"/>
            <a:ext cx="1440160" cy="12380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3560" name="Picture 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804248" y="3861048"/>
            <a:ext cx="1761356" cy="8273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3561" name="Picture 9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804248" y="4797152"/>
            <a:ext cx="2125858" cy="17804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20" name="그룹 19"/>
          <p:cNvGrpSpPr/>
          <p:nvPr/>
        </p:nvGrpSpPr>
        <p:grpSpPr>
          <a:xfrm>
            <a:off x="1979712" y="305532"/>
            <a:ext cx="623995" cy="212668"/>
            <a:chOff x="3554057" y="305532"/>
            <a:chExt cx="623995" cy="212668"/>
          </a:xfrm>
        </p:grpSpPr>
        <p:sp>
          <p:nvSpPr>
            <p:cNvPr id="21" name="이등변 삼각형 20"/>
            <p:cNvSpPr/>
            <p:nvPr/>
          </p:nvSpPr>
          <p:spPr>
            <a:xfrm rot="14834314">
              <a:off x="3762831" y="96758"/>
              <a:ext cx="90927" cy="508476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  <a:effectLst>
              <a:outerShdw blurRad="190500" algn="tl" rotWithShape="0">
                <a:schemeClr val="tx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이등변 삼각형 21"/>
            <p:cNvSpPr/>
            <p:nvPr/>
          </p:nvSpPr>
          <p:spPr>
            <a:xfrm rot="16200000">
              <a:off x="3844300" y="184448"/>
              <a:ext cx="106680" cy="560824"/>
            </a:xfrm>
            <a:prstGeom prst="triangle">
              <a:avLst/>
            </a:prstGeom>
            <a:solidFill>
              <a:srgbClr val="FFFF99"/>
            </a:solidFill>
            <a:ln>
              <a:noFill/>
            </a:ln>
            <a:effectLst>
              <a:outerShdw blurRad="190500" algn="tl" rotWithShape="0">
                <a:schemeClr val="tx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23563" name="Picture 1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491880" y="888926"/>
            <a:ext cx="3691175" cy="55446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1" name="직사각형 30"/>
          <p:cNvSpPr/>
          <p:nvPr/>
        </p:nvSpPr>
        <p:spPr>
          <a:xfrm>
            <a:off x="395536" y="1064237"/>
            <a:ext cx="1944216" cy="16071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직사각형 32"/>
          <p:cNvSpPr/>
          <p:nvPr/>
        </p:nvSpPr>
        <p:spPr>
          <a:xfrm>
            <a:off x="395536" y="1216637"/>
            <a:ext cx="1944216" cy="16071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직사각형 33"/>
          <p:cNvSpPr/>
          <p:nvPr/>
        </p:nvSpPr>
        <p:spPr>
          <a:xfrm>
            <a:off x="395536" y="1377029"/>
            <a:ext cx="1944216" cy="16071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직사각형 34"/>
          <p:cNvSpPr/>
          <p:nvPr/>
        </p:nvSpPr>
        <p:spPr>
          <a:xfrm>
            <a:off x="395536" y="1533745"/>
            <a:ext cx="1944216" cy="16071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직사각형 35"/>
          <p:cNvSpPr/>
          <p:nvPr/>
        </p:nvSpPr>
        <p:spPr>
          <a:xfrm>
            <a:off x="395536" y="2003893"/>
            <a:ext cx="1944216" cy="16071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직사각형 36"/>
          <p:cNvSpPr/>
          <p:nvPr/>
        </p:nvSpPr>
        <p:spPr>
          <a:xfrm>
            <a:off x="395536" y="2162767"/>
            <a:ext cx="1944216" cy="16071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직사각형 37"/>
          <p:cNvSpPr/>
          <p:nvPr/>
        </p:nvSpPr>
        <p:spPr>
          <a:xfrm>
            <a:off x="395536" y="2323480"/>
            <a:ext cx="1944216" cy="16071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직사각형 38"/>
          <p:cNvSpPr/>
          <p:nvPr/>
        </p:nvSpPr>
        <p:spPr>
          <a:xfrm>
            <a:off x="395536" y="2482549"/>
            <a:ext cx="1944216" cy="16071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직사각형 39"/>
          <p:cNvSpPr/>
          <p:nvPr/>
        </p:nvSpPr>
        <p:spPr>
          <a:xfrm>
            <a:off x="395536" y="2959047"/>
            <a:ext cx="1944216" cy="16071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직사각형 51"/>
          <p:cNvSpPr/>
          <p:nvPr/>
        </p:nvSpPr>
        <p:spPr>
          <a:xfrm>
            <a:off x="179512" y="188640"/>
            <a:ext cx="4965783" cy="461665"/>
          </a:xfrm>
          <a:prstGeom prst="rect">
            <a:avLst/>
          </a:prstGeom>
          <a:effectLst>
            <a:outerShdw blurRad="139700" algn="tl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r>
              <a:rPr lang="ko-KR" altLang="en-US" sz="2400" b="1" smtClean="0">
                <a:solidFill>
                  <a:schemeClr val="bg1"/>
                </a:solidFill>
              </a:rPr>
              <a:t>핑거아이즈의 설계</a:t>
            </a:r>
            <a:r>
              <a:rPr lang="en-US" altLang="ko-KR" sz="1400" b="1" smtClean="0">
                <a:solidFill>
                  <a:schemeClr val="bg1"/>
                </a:solidFill>
              </a:rPr>
              <a:t>(Overview Class Diagram)</a:t>
            </a:r>
            <a:endParaRPr lang="ko-KR" altLang="en-US" sz="1400"/>
          </a:p>
        </p:txBody>
      </p:sp>
      <p:grpSp>
        <p:nvGrpSpPr>
          <p:cNvPr id="10" name="그룹 9"/>
          <p:cNvGrpSpPr/>
          <p:nvPr/>
        </p:nvGrpSpPr>
        <p:grpSpPr>
          <a:xfrm rot="19178177">
            <a:off x="4894668" y="209823"/>
            <a:ext cx="579205" cy="187846"/>
            <a:chOff x="3554057" y="305532"/>
            <a:chExt cx="579205" cy="187846"/>
          </a:xfrm>
        </p:grpSpPr>
        <p:sp>
          <p:nvSpPr>
            <p:cNvPr id="11" name="이등변 삼각형 10"/>
            <p:cNvSpPr/>
            <p:nvPr/>
          </p:nvSpPr>
          <p:spPr>
            <a:xfrm rot="14834314">
              <a:off x="3762831" y="96758"/>
              <a:ext cx="90927" cy="508476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  <a:effectLst>
              <a:outerShdw blurRad="190500" algn="tl" rotWithShape="0">
                <a:schemeClr val="tx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이등변 삼각형 11"/>
            <p:cNvSpPr/>
            <p:nvPr/>
          </p:nvSpPr>
          <p:spPr>
            <a:xfrm rot="16200000">
              <a:off x="3799510" y="159626"/>
              <a:ext cx="106680" cy="560824"/>
            </a:xfrm>
            <a:prstGeom prst="triangle">
              <a:avLst/>
            </a:prstGeom>
            <a:solidFill>
              <a:srgbClr val="FFFF99"/>
            </a:solidFill>
            <a:ln>
              <a:noFill/>
            </a:ln>
            <a:effectLst>
              <a:outerShdw blurRad="190500" algn="tl" rotWithShape="0">
                <a:schemeClr val="tx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040" y="1318450"/>
            <a:ext cx="7488832" cy="4933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7" name="그룹 6"/>
          <p:cNvGrpSpPr/>
          <p:nvPr/>
        </p:nvGrpSpPr>
        <p:grpSpPr>
          <a:xfrm rot="19178177">
            <a:off x="5758595" y="1302959"/>
            <a:ext cx="579205" cy="187846"/>
            <a:chOff x="3554057" y="305532"/>
            <a:chExt cx="579205" cy="187846"/>
          </a:xfrm>
        </p:grpSpPr>
        <p:sp>
          <p:nvSpPr>
            <p:cNvPr id="8" name="이등변 삼각형 7"/>
            <p:cNvSpPr/>
            <p:nvPr/>
          </p:nvSpPr>
          <p:spPr>
            <a:xfrm rot="14834314">
              <a:off x="3762831" y="96758"/>
              <a:ext cx="90927" cy="508476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  <a:effectLst>
              <a:outerShdw blurRad="190500" algn="tl" rotWithShape="0">
                <a:schemeClr val="tx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이등변 삼각형 8"/>
            <p:cNvSpPr/>
            <p:nvPr/>
          </p:nvSpPr>
          <p:spPr>
            <a:xfrm rot="16200000">
              <a:off x="3799510" y="159626"/>
              <a:ext cx="106680" cy="560824"/>
            </a:xfrm>
            <a:prstGeom prst="triangle">
              <a:avLst/>
            </a:prstGeom>
            <a:solidFill>
              <a:srgbClr val="FFFF99"/>
            </a:solidFill>
            <a:ln>
              <a:noFill/>
            </a:ln>
            <a:effectLst>
              <a:outerShdw blurRad="190500" algn="tl" rotWithShape="0">
                <a:schemeClr val="tx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3" name="그룹 12"/>
          <p:cNvGrpSpPr/>
          <p:nvPr/>
        </p:nvGrpSpPr>
        <p:grpSpPr>
          <a:xfrm rot="19178177">
            <a:off x="5832907" y="2105263"/>
            <a:ext cx="579205" cy="187846"/>
            <a:chOff x="3554057" y="305532"/>
            <a:chExt cx="579205" cy="187846"/>
          </a:xfrm>
        </p:grpSpPr>
        <p:sp>
          <p:nvSpPr>
            <p:cNvPr id="14" name="이등변 삼각형 13"/>
            <p:cNvSpPr/>
            <p:nvPr/>
          </p:nvSpPr>
          <p:spPr>
            <a:xfrm rot="14834314">
              <a:off x="3762831" y="96758"/>
              <a:ext cx="90927" cy="508476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  <a:effectLst>
              <a:outerShdw blurRad="190500" algn="tl" rotWithShape="0">
                <a:schemeClr val="tx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이등변 삼각형 14"/>
            <p:cNvSpPr/>
            <p:nvPr/>
          </p:nvSpPr>
          <p:spPr>
            <a:xfrm rot="16200000">
              <a:off x="3799510" y="159626"/>
              <a:ext cx="106680" cy="560824"/>
            </a:xfrm>
            <a:prstGeom prst="triangle">
              <a:avLst/>
            </a:prstGeom>
            <a:solidFill>
              <a:srgbClr val="FFFF99"/>
            </a:solidFill>
            <a:ln>
              <a:noFill/>
            </a:ln>
            <a:effectLst>
              <a:outerShdw blurRad="190500" algn="tl" rotWithShape="0">
                <a:schemeClr val="tx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6" name="그룹 15"/>
          <p:cNvGrpSpPr/>
          <p:nvPr/>
        </p:nvGrpSpPr>
        <p:grpSpPr>
          <a:xfrm rot="19178177">
            <a:off x="7302035" y="2100395"/>
            <a:ext cx="579205" cy="187846"/>
            <a:chOff x="3554057" y="305532"/>
            <a:chExt cx="579205" cy="187846"/>
          </a:xfrm>
        </p:grpSpPr>
        <p:sp>
          <p:nvSpPr>
            <p:cNvPr id="17" name="이등변 삼각형 16"/>
            <p:cNvSpPr/>
            <p:nvPr/>
          </p:nvSpPr>
          <p:spPr>
            <a:xfrm rot="14834314">
              <a:off x="3762831" y="96758"/>
              <a:ext cx="90927" cy="508476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  <a:effectLst>
              <a:outerShdw blurRad="190500" algn="tl" rotWithShape="0">
                <a:schemeClr val="tx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이등변 삼각형 17"/>
            <p:cNvSpPr/>
            <p:nvPr/>
          </p:nvSpPr>
          <p:spPr>
            <a:xfrm rot="16200000">
              <a:off x="3799510" y="159626"/>
              <a:ext cx="106680" cy="560824"/>
            </a:xfrm>
            <a:prstGeom prst="triangle">
              <a:avLst/>
            </a:prstGeom>
            <a:solidFill>
              <a:srgbClr val="FFFF99"/>
            </a:solidFill>
            <a:ln>
              <a:noFill/>
            </a:ln>
            <a:effectLst>
              <a:outerShdw blurRad="190500" algn="tl" rotWithShape="0">
                <a:schemeClr val="tx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9" name="그룹 18"/>
          <p:cNvGrpSpPr/>
          <p:nvPr/>
        </p:nvGrpSpPr>
        <p:grpSpPr>
          <a:xfrm rot="19178177">
            <a:off x="5915895" y="3066403"/>
            <a:ext cx="579205" cy="187846"/>
            <a:chOff x="3554057" y="305532"/>
            <a:chExt cx="579205" cy="187846"/>
          </a:xfrm>
        </p:grpSpPr>
        <p:sp>
          <p:nvSpPr>
            <p:cNvPr id="20" name="이등변 삼각형 19"/>
            <p:cNvSpPr/>
            <p:nvPr/>
          </p:nvSpPr>
          <p:spPr>
            <a:xfrm rot="14834314">
              <a:off x="3762831" y="96758"/>
              <a:ext cx="90927" cy="508476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  <a:effectLst>
              <a:outerShdw blurRad="190500" algn="tl" rotWithShape="0">
                <a:schemeClr val="tx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이등변 삼각형 20"/>
            <p:cNvSpPr/>
            <p:nvPr/>
          </p:nvSpPr>
          <p:spPr>
            <a:xfrm rot="16200000">
              <a:off x="3799510" y="159626"/>
              <a:ext cx="106680" cy="560824"/>
            </a:xfrm>
            <a:prstGeom prst="triangle">
              <a:avLst/>
            </a:prstGeom>
            <a:solidFill>
              <a:srgbClr val="FFFF99"/>
            </a:solidFill>
            <a:ln>
              <a:noFill/>
            </a:ln>
            <a:effectLst>
              <a:outerShdw blurRad="190500" algn="tl" rotWithShape="0">
                <a:schemeClr val="tx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2" name="그룹 21"/>
          <p:cNvGrpSpPr/>
          <p:nvPr/>
        </p:nvGrpSpPr>
        <p:grpSpPr>
          <a:xfrm rot="19178177">
            <a:off x="5758595" y="4143059"/>
            <a:ext cx="579205" cy="187846"/>
            <a:chOff x="3554057" y="305532"/>
            <a:chExt cx="579205" cy="187846"/>
          </a:xfrm>
        </p:grpSpPr>
        <p:sp>
          <p:nvSpPr>
            <p:cNvPr id="23" name="이등변 삼각형 22"/>
            <p:cNvSpPr/>
            <p:nvPr/>
          </p:nvSpPr>
          <p:spPr>
            <a:xfrm rot="14834314">
              <a:off x="3762831" y="96758"/>
              <a:ext cx="90927" cy="508476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  <a:effectLst>
              <a:outerShdw blurRad="190500" algn="tl" rotWithShape="0">
                <a:schemeClr val="tx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이등변 삼각형 23"/>
            <p:cNvSpPr/>
            <p:nvPr/>
          </p:nvSpPr>
          <p:spPr>
            <a:xfrm rot="16200000">
              <a:off x="3799510" y="159626"/>
              <a:ext cx="106680" cy="560824"/>
            </a:xfrm>
            <a:prstGeom prst="triangle">
              <a:avLst/>
            </a:prstGeom>
            <a:solidFill>
              <a:srgbClr val="FFFF99"/>
            </a:solidFill>
            <a:ln>
              <a:noFill/>
            </a:ln>
            <a:effectLst>
              <a:outerShdw blurRad="190500" algn="tl" rotWithShape="0">
                <a:schemeClr val="tx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5" name="그룹 24"/>
          <p:cNvGrpSpPr/>
          <p:nvPr/>
        </p:nvGrpSpPr>
        <p:grpSpPr>
          <a:xfrm rot="19178177">
            <a:off x="6162879" y="5452219"/>
            <a:ext cx="579205" cy="187846"/>
            <a:chOff x="3554057" y="305532"/>
            <a:chExt cx="579205" cy="187846"/>
          </a:xfrm>
        </p:grpSpPr>
        <p:sp>
          <p:nvSpPr>
            <p:cNvPr id="26" name="이등변 삼각형 25"/>
            <p:cNvSpPr/>
            <p:nvPr/>
          </p:nvSpPr>
          <p:spPr>
            <a:xfrm rot="14834314">
              <a:off x="3762831" y="96758"/>
              <a:ext cx="90927" cy="508476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  <a:effectLst>
              <a:outerShdw blurRad="190500" algn="tl" rotWithShape="0">
                <a:schemeClr val="tx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" name="이등변 삼각형 26"/>
            <p:cNvSpPr/>
            <p:nvPr/>
          </p:nvSpPr>
          <p:spPr>
            <a:xfrm rot="16200000">
              <a:off x="3799510" y="159626"/>
              <a:ext cx="106680" cy="560824"/>
            </a:xfrm>
            <a:prstGeom prst="triangle">
              <a:avLst/>
            </a:prstGeom>
            <a:solidFill>
              <a:srgbClr val="FFFF99"/>
            </a:solidFill>
            <a:ln>
              <a:noFill/>
            </a:ln>
            <a:effectLst>
              <a:outerShdw blurRad="190500" algn="tl" rotWithShape="0">
                <a:schemeClr val="tx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72332" y="1567334"/>
            <a:ext cx="6654700" cy="326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" name="자유형 30"/>
          <p:cNvSpPr/>
          <p:nvPr/>
        </p:nvSpPr>
        <p:spPr>
          <a:xfrm>
            <a:off x="1412543" y="2436125"/>
            <a:ext cx="2668138" cy="2279176"/>
          </a:xfrm>
          <a:custGeom>
            <a:avLst/>
            <a:gdLst>
              <a:gd name="connsiteX0" fmla="*/ 225188 w 2668138"/>
              <a:gd name="connsiteY0" fmla="*/ 163774 h 2279176"/>
              <a:gd name="connsiteX1" fmla="*/ 620973 w 2668138"/>
              <a:gd name="connsiteY1" fmla="*/ 34120 h 2279176"/>
              <a:gd name="connsiteX2" fmla="*/ 1125941 w 2668138"/>
              <a:gd name="connsiteY2" fmla="*/ 197893 h 2279176"/>
              <a:gd name="connsiteX3" fmla="*/ 1733266 w 2668138"/>
              <a:gd name="connsiteY3" fmla="*/ 0 h 2279176"/>
              <a:gd name="connsiteX4" fmla="*/ 2231409 w 2668138"/>
              <a:gd name="connsiteY4" fmla="*/ 532263 h 2279176"/>
              <a:gd name="connsiteX5" fmla="*/ 2668138 w 2668138"/>
              <a:gd name="connsiteY5" fmla="*/ 1760562 h 2279176"/>
              <a:gd name="connsiteX6" fmla="*/ 2668138 w 2668138"/>
              <a:gd name="connsiteY6" fmla="*/ 2279176 h 2279176"/>
              <a:gd name="connsiteX7" fmla="*/ 846161 w 2668138"/>
              <a:gd name="connsiteY7" fmla="*/ 2272353 h 2279176"/>
              <a:gd name="connsiteX8" fmla="*/ 859809 w 2668138"/>
              <a:gd name="connsiteY8" fmla="*/ 1774209 h 2279176"/>
              <a:gd name="connsiteX9" fmla="*/ 382138 w 2668138"/>
              <a:gd name="connsiteY9" fmla="*/ 852985 h 2279176"/>
              <a:gd name="connsiteX10" fmla="*/ 6824 w 2668138"/>
              <a:gd name="connsiteY10" fmla="*/ 723332 h 2279176"/>
              <a:gd name="connsiteX11" fmla="*/ 0 w 2668138"/>
              <a:gd name="connsiteY11" fmla="*/ 375314 h 2279176"/>
              <a:gd name="connsiteX12" fmla="*/ 225188 w 2668138"/>
              <a:gd name="connsiteY12" fmla="*/ 163774 h 2279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68138" h="2279176">
                <a:moveTo>
                  <a:pt x="225188" y="163774"/>
                </a:moveTo>
                <a:lnTo>
                  <a:pt x="620973" y="34120"/>
                </a:lnTo>
                <a:lnTo>
                  <a:pt x="1125941" y="197893"/>
                </a:lnTo>
                <a:lnTo>
                  <a:pt x="1733266" y="0"/>
                </a:lnTo>
                <a:lnTo>
                  <a:pt x="2231409" y="532263"/>
                </a:lnTo>
                <a:lnTo>
                  <a:pt x="2668138" y="1760562"/>
                </a:lnTo>
                <a:lnTo>
                  <a:pt x="2668138" y="2279176"/>
                </a:lnTo>
                <a:lnTo>
                  <a:pt x="846161" y="2272353"/>
                </a:lnTo>
                <a:lnTo>
                  <a:pt x="859809" y="1774209"/>
                </a:lnTo>
                <a:lnTo>
                  <a:pt x="382138" y="852985"/>
                </a:lnTo>
                <a:lnTo>
                  <a:pt x="6824" y="723332"/>
                </a:lnTo>
                <a:lnTo>
                  <a:pt x="0" y="375314"/>
                </a:lnTo>
                <a:lnTo>
                  <a:pt x="225188" y="163774"/>
                </a:lnTo>
                <a:close/>
              </a:path>
            </a:pathLst>
          </a:custGeom>
          <a:noFill/>
          <a:ln w="31750">
            <a:solidFill>
              <a:schemeClr val="bg1"/>
            </a:solidFill>
            <a:prstDash val="sysDot"/>
          </a:ln>
          <a:effectLst>
            <a:outerShdw blurRad="1397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직사각형 28"/>
          <p:cNvSpPr/>
          <p:nvPr/>
        </p:nvSpPr>
        <p:spPr>
          <a:xfrm>
            <a:off x="1311168" y="4207440"/>
            <a:ext cx="4412960" cy="576064"/>
          </a:xfrm>
          <a:prstGeom prst="rect">
            <a:avLst/>
          </a:prstGeom>
          <a:noFill/>
          <a:ln w="31750">
            <a:solidFill>
              <a:schemeClr val="bg1"/>
            </a:solidFill>
            <a:prstDash val="sysDot"/>
          </a:ln>
          <a:effectLst>
            <a:outerShdw blurRad="1397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직사각형 29"/>
          <p:cNvSpPr/>
          <p:nvPr/>
        </p:nvSpPr>
        <p:spPr>
          <a:xfrm>
            <a:off x="5528576" y="4200616"/>
            <a:ext cx="2355792" cy="956576"/>
          </a:xfrm>
          <a:prstGeom prst="rect">
            <a:avLst/>
          </a:prstGeom>
          <a:noFill/>
          <a:ln w="31750">
            <a:solidFill>
              <a:schemeClr val="bg1"/>
            </a:solidFill>
            <a:prstDash val="sysDot"/>
          </a:ln>
          <a:effectLst>
            <a:outerShdw blurRad="1397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179512" y="188640"/>
            <a:ext cx="4792979" cy="461665"/>
          </a:xfrm>
          <a:prstGeom prst="rect">
            <a:avLst/>
          </a:prstGeom>
          <a:effectLst>
            <a:outerShdw blurRad="139700" algn="tl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r>
              <a:rPr lang="ko-KR" altLang="en-US" sz="2400" b="1" smtClean="0">
                <a:solidFill>
                  <a:schemeClr val="bg1"/>
                </a:solidFill>
              </a:rPr>
              <a:t>핑거아이즈의 설계</a:t>
            </a:r>
            <a:r>
              <a:rPr lang="en-US" altLang="ko-KR" sz="1400" b="1" smtClean="0">
                <a:solidFill>
                  <a:schemeClr val="bg1"/>
                </a:solidFill>
              </a:rPr>
              <a:t>(Layers Class Diagram)</a:t>
            </a:r>
            <a:endParaRPr lang="ko-KR" altLang="en-US" sz="1400"/>
          </a:p>
        </p:txBody>
      </p:sp>
      <p:grpSp>
        <p:nvGrpSpPr>
          <p:cNvPr id="90" name="그룹 89"/>
          <p:cNvGrpSpPr/>
          <p:nvPr/>
        </p:nvGrpSpPr>
        <p:grpSpPr>
          <a:xfrm rot="19178177">
            <a:off x="4635896" y="209823"/>
            <a:ext cx="579205" cy="187846"/>
            <a:chOff x="3554057" y="305532"/>
            <a:chExt cx="579205" cy="187846"/>
          </a:xfrm>
        </p:grpSpPr>
        <p:sp>
          <p:nvSpPr>
            <p:cNvPr id="91" name="이등변 삼각형 90"/>
            <p:cNvSpPr/>
            <p:nvPr/>
          </p:nvSpPr>
          <p:spPr>
            <a:xfrm rot="14834314">
              <a:off x="3762831" y="96758"/>
              <a:ext cx="90927" cy="508476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  <a:effectLst>
              <a:outerShdw blurRad="190500" algn="tl" rotWithShape="0">
                <a:schemeClr val="tx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2" name="이등변 삼각형 91"/>
            <p:cNvSpPr/>
            <p:nvPr/>
          </p:nvSpPr>
          <p:spPr>
            <a:xfrm rot="16200000">
              <a:off x="3799510" y="159626"/>
              <a:ext cx="106680" cy="560824"/>
            </a:xfrm>
            <a:prstGeom prst="triangle">
              <a:avLst/>
            </a:prstGeom>
            <a:solidFill>
              <a:srgbClr val="FFFF99"/>
            </a:solidFill>
            <a:ln>
              <a:noFill/>
            </a:ln>
            <a:effectLst>
              <a:outerShdw blurRad="190500" algn="tl" rotWithShape="0">
                <a:schemeClr val="tx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0" name="그룹 9"/>
          <p:cNvGrpSpPr/>
          <p:nvPr/>
        </p:nvGrpSpPr>
        <p:grpSpPr>
          <a:xfrm>
            <a:off x="5692378" y="4684886"/>
            <a:ext cx="2016224" cy="440680"/>
            <a:chOff x="5716813" y="3921420"/>
            <a:chExt cx="2016224" cy="440680"/>
          </a:xfrm>
        </p:grpSpPr>
        <p:sp>
          <p:nvSpPr>
            <p:cNvPr id="8" name="오른쪽 중괄호 7"/>
            <p:cNvSpPr/>
            <p:nvPr/>
          </p:nvSpPr>
          <p:spPr>
            <a:xfrm rot="5400000">
              <a:off x="6616913" y="3021320"/>
              <a:ext cx="216024" cy="2016224"/>
            </a:xfrm>
            <a:prstGeom prst="rightBrace">
              <a:avLst>
                <a:gd name="adj1" fmla="val 37358"/>
                <a:gd name="adj2" fmla="val 50000"/>
              </a:avLst>
            </a:prstGeom>
            <a:ln w="15875" cap="rnd">
              <a:solidFill>
                <a:srgbClr val="FFFF99"/>
              </a:solidFill>
            </a:ln>
            <a:effectLst>
              <a:outerShdw blurRad="177800" dir="5400000" rotWithShape="0">
                <a:schemeClr val="bg1"/>
              </a:outerShdw>
            </a:effectLst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744931" y="4108184"/>
              <a:ext cx="1944216" cy="253916"/>
            </a:xfrm>
            <a:prstGeom prst="rect">
              <a:avLst/>
            </a:prstGeom>
            <a:noFill/>
            <a:effectLst>
              <a:outerShdw blurRad="101600" dir="2700000" algn="tl" rotWithShape="0">
                <a:schemeClr val="bg1"/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050" b="1" smtClean="0">
                  <a:solidFill>
                    <a:schemeClr val="bg1"/>
                  </a:solidFill>
                  <a:latin typeface="Courier New" pitchFamily="49" charset="0"/>
                  <a:cs typeface="Courier New" pitchFamily="49" charset="0"/>
                </a:rPr>
                <a:t>Tobe</a:t>
              </a:r>
              <a:endParaRPr lang="ko-KR" altLang="en-US" sz="1050" b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</p:grpSp>
      <p:grpSp>
        <p:nvGrpSpPr>
          <p:cNvPr id="11" name="그룹 10"/>
          <p:cNvGrpSpPr/>
          <p:nvPr/>
        </p:nvGrpSpPr>
        <p:grpSpPr>
          <a:xfrm rot="19178177">
            <a:off x="4491880" y="1471307"/>
            <a:ext cx="579205" cy="187846"/>
            <a:chOff x="3554057" y="305532"/>
            <a:chExt cx="579205" cy="187846"/>
          </a:xfrm>
        </p:grpSpPr>
        <p:sp>
          <p:nvSpPr>
            <p:cNvPr id="12" name="이등변 삼각형 11"/>
            <p:cNvSpPr/>
            <p:nvPr/>
          </p:nvSpPr>
          <p:spPr>
            <a:xfrm rot="14834314">
              <a:off x="3762831" y="96758"/>
              <a:ext cx="90927" cy="508476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  <a:effectLst>
              <a:outerShdw blurRad="190500" algn="tl" rotWithShape="0">
                <a:schemeClr val="tx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이등변 삼각형 12"/>
            <p:cNvSpPr/>
            <p:nvPr/>
          </p:nvSpPr>
          <p:spPr>
            <a:xfrm rot="16200000">
              <a:off x="3799510" y="159626"/>
              <a:ext cx="106680" cy="560824"/>
            </a:xfrm>
            <a:prstGeom prst="triangle">
              <a:avLst/>
            </a:prstGeom>
            <a:solidFill>
              <a:srgbClr val="FFFF99"/>
            </a:solidFill>
            <a:ln>
              <a:noFill/>
            </a:ln>
            <a:effectLst>
              <a:outerShdw blurRad="190500" algn="tl" rotWithShape="0">
                <a:schemeClr val="tx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4" name="그룹 13"/>
          <p:cNvGrpSpPr/>
          <p:nvPr/>
        </p:nvGrpSpPr>
        <p:grpSpPr>
          <a:xfrm rot="19178177">
            <a:off x="4721552" y="2472595"/>
            <a:ext cx="579205" cy="187846"/>
            <a:chOff x="3554057" y="305532"/>
            <a:chExt cx="579205" cy="187846"/>
          </a:xfrm>
        </p:grpSpPr>
        <p:sp>
          <p:nvSpPr>
            <p:cNvPr id="15" name="이등변 삼각형 14"/>
            <p:cNvSpPr/>
            <p:nvPr/>
          </p:nvSpPr>
          <p:spPr>
            <a:xfrm rot="14834314">
              <a:off x="3762831" y="96758"/>
              <a:ext cx="90927" cy="508476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  <a:effectLst>
              <a:outerShdw blurRad="190500" algn="tl" rotWithShape="0">
                <a:schemeClr val="tx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이등변 삼각형 15"/>
            <p:cNvSpPr/>
            <p:nvPr/>
          </p:nvSpPr>
          <p:spPr>
            <a:xfrm rot="16200000">
              <a:off x="3799510" y="159626"/>
              <a:ext cx="106680" cy="560824"/>
            </a:xfrm>
            <a:prstGeom prst="triangle">
              <a:avLst/>
            </a:prstGeom>
            <a:solidFill>
              <a:srgbClr val="FFFF99"/>
            </a:solidFill>
            <a:ln>
              <a:noFill/>
            </a:ln>
            <a:effectLst>
              <a:outerShdw blurRad="190500" algn="tl" rotWithShape="0">
                <a:schemeClr val="tx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29" grpId="0" animBg="1"/>
      <p:bldP spid="29" grpId="1" animBg="1"/>
      <p:bldP spid="30" grpId="0" animBg="1"/>
      <p:bldP spid="30" grpId="1" animBg="1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5602</TotalTime>
  <Words>1092</Words>
  <Application>Microsoft Office PowerPoint</Application>
  <PresentationFormat>화면 슬라이드 쇼(4:3)</PresentationFormat>
  <Paragraphs>90</Paragraphs>
  <Slides>13</Slides>
  <Notes>12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13</vt:i4>
      </vt:variant>
    </vt:vector>
  </HeadingPairs>
  <TitlesOfParts>
    <vt:vector size="14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GeoService</dc:creator>
  <cp:lastModifiedBy>GeoService-Sub</cp:lastModifiedBy>
  <cp:revision>986</cp:revision>
  <dcterms:created xsi:type="dcterms:W3CDTF">2010-01-01T09:25:59Z</dcterms:created>
  <dcterms:modified xsi:type="dcterms:W3CDTF">2011-10-28T02:06:33Z</dcterms:modified>
</cp:coreProperties>
</file>