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61" r:id="rId4"/>
    <p:sldId id="264" r:id="rId5"/>
    <p:sldId id="265" r:id="rId6"/>
    <p:sldId id="266" r:id="rId7"/>
    <p:sldId id="267" r:id="rId8"/>
    <p:sldId id="271" r:id="rId9"/>
    <p:sldId id="272" r:id="rId10"/>
    <p:sldId id="273" r:id="rId11"/>
    <p:sldId id="268" r:id="rId12"/>
    <p:sldId id="274" r:id="rId13"/>
    <p:sldId id="269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3B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orient="horz" pos="1026"/>
        <p:guide orient="horz" pos="482"/>
        <p:guide orient="horz" pos="4065"/>
        <p:guide pos="2880"/>
        <p:guide pos="431"/>
        <p:guide pos="5329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32CB66E7-A1D0-4E23-8778-9D322968E322}" type="datetimeFigureOut">
              <a:rPr lang="ko-KR" altLang="en-US" smtClean="0"/>
              <a:pPr/>
              <a:t>2011-10-28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D149127E-DC9B-492B-86A4-4E6320C300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48742543-8B01-4017-9E38-A427DB45BBFF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lvl2pPr>
              <a:defRPr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233CC4D6-31A0-46F6-9F7C-0491A9118B01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lvl1pPr>
              <a:defRPr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lvl2pPr>
              <a:defRPr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DA28149B-EAE4-418C-9226-ADDD8B65A54B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lvl2pPr>
              <a:defRPr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A8E1582F-A98B-4493-B237-25AFA80FFD36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2C66365B-2553-4E39-B84B-E34691D3722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>
                <a:latin typeface="HY헤드라인M" pitchFamily="18" charset="-127"/>
                <a:ea typeface="HY헤드라인M" pitchFamily="18" charset="-127"/>
              </a:defRPr>
            </a:lvl1pPr>
            <a:lvl2pPr>
              <a:defRPr sz="2400">
                <a:latin typeface="HY헤드라인M" pitchFamily="18" charset="-127"/>
                <a:ea typeface="HY헤드라인M" pitchFamily="18" charset="-127"/>
              </a:defRPr>
            </a:lvl2pPr>
            <a:lvl3pPr>
              <a:defRPr sz="2000">
                <a:latin typeface="HY헤드라인M" pitchFamily="18" charset="-127"/>
                <a:ea typeface="HY헤드라인M" pitchFamily="18" charset="-127"/>
              </a:defRPr>
            </a:lvl3pPr>
            <a:lvl4pPr>
              <a:defRPr sz="1800">
                <a:latin typeface="HY헤드라인M" pitchFamily="18" charset="-127"/>
                <a:ea typeface="HY헤드라인M" pitchFamily="18" charset="-127"/>
              </a:defRPr>
            </a:lvl4pPr>
            <a:lvl5pPr>
              <a:defRPr sz="1800"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>
                <a:latin typeface="HY헤드라인M" pitchFamily="18" charset="-127"/>
                <a:ea typeface="HY헤드라인M" pitchFamily="18" charset="-127"/>
              </a:defRPr>
            </a:lvl1pPr>
            <a:lvl2pPr>
              <a:defRPr sz="2400">
                <a:latin typeface="HY헤드라인M" pitchFamily="18" charset="-127"/>
                <a:ea typeface="HY헤드라인M" pitchFamily="18" charset="-127"/>
              </a:defRPr>
            </a:lvl2pPr>
            <a:lvl3pPr>
              <a:defRPr sz="2000">
                <a:latin typeface="HY헤드라인M" pitchFamily="18" charset="-127"/>
                <a:ea typeface="HY헤드라인M" pitchFamily="18" charset="-127"/>
              </a:defRPr>
            </a:lvl3pPr>
            <a:lvl4pPr>
              <a:defRPr sz="1800">
                <a:latin typeface="HY헤드라인M" pitchFamily="18" charset="-127"/>
                <a:ea typeface="HY헤드라인M" pitchFamily="18" charset="-127"/>
              </a:defRPr>
            </a:lvl4pPr>
            <a:lvl5pPr>
              <a:defRPr sz="1800"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40ED02A5-7CDF-42A0-B3DF-5D6A2DE4DAB0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>
                <a:latin typeface="HY헤드라인M" pitchFamily="18" charset="-127"/>
                <a:ea typeface="HY헤드라인M" pitchFamily="18" charset="-127"/>
              </a:defRPr>
            </a:lvl1pPr>
            <a:lvl2pPr>
              <a:defRPr sz="2000">
                <a:latin typeface="HY헤드라인M" pitchFamily="18" charset="-127"/>
                <a:ea typeface="HY헤드라인M" pitchFamily="18" charset="-127"/>
              </a:defRPr>
            </a:lvl2pPr>
            <a:lvl3pPr>
              <a:defRPr sz="1800">
                <a:latin typeface="HY헤드라인M" pitchFamily="18" charset="-127"/>
                <a:ea typeface="HY헤드라인M" pitchFamily="18" charset="-127"/>
              </a:defRPr>
            </a:lvl3pPr>
            <a:lvl4pPr>
              <a:defRPr sz="1600">
                <a:latin typeface="HY헤드라인M" pitchFamily="18" charset="-127"/>
                <a:ea typeface="HY헤드라인M" pitchFamily="18" charset="-127"/>
              </a:defRPr>
            </a:lvl4pPr>
            <a:lvl5pPr>
              <a:defRPr sz="1600"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>
                <a:latin typeface="HY헤드라인M" pitchFamily="18" charset="-127"/>
                <a:ea typeface="HY헤드라인M" pitchFamily="18" charset="-127"/>
              </a:defRPr>
            </a:lvl1pPr>
            <a:lvl2pPr>
              <a:defRPr sz="2000">
                <a:latin typeface="HY헤드라인M" pitchFamily="18" charset="-127"/>
                <a:ea typeface="HY헤드라인M" pitchFamily="18" charset="-127"/>
              </a:defRPr>
            </a:lvl2pPr>
            <a:lvl3pPr>
              <a:defRPr sz="1800">
                <a:latin typeface="HY헤드라인M" pitchFamily="18" charset="-127"/>
                <a:ea typeface="HY헤드라인M" pitchFamily="18" charset="-127"/>
              </a:defRPr>
            </a:lvl3pPr>
            <a:lvl4pPr>
              <a:defRPr sz="1600">
                <a:latin typeface="HY헤드라인M" pitchFamily="18" charset="-127"/>
                <a:ea typeface="HY헤드라인M" pitchFamily="18" charset="-127"/>
              </a:defRPr>
            </a:lvl4pPr>
            <a:lvl5pPr>
              <a:defRPr sz="1600"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EFC652E8-704D-4B84-80B2-A7EBC386316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4108486E-F96D-4F70-A1A4-E1619EBDDA17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16FBC536-7AAF-4C61-84AC-94A7825F7B81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>
                <a:latin typeface="HY헤드라인M" pitchFamily="18" charset="-127"/>
                <a:ea typeface="HY헤드라인M" pitchFamily="18" charset="-127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>
                <a:latin typeface="HY헤드라인M" pitchFamily="18" charset="-127"/>
                <a:ea typeface="HY헤드라인M" pitchFamily="18" charset="-127"/>
              </a:defRPr>
            </a:lvl1pPr>
            <a:lvl2pPr>
              <a:defRPr sz="2800">
                <a:latin typeface="HY헤드라인M" pitchFamily="18" charset="-127"/>
                <a:ea typeface="HY헤드라인M" pitchFamily="18" charset="-127"/>
              </a:defRPr>
            </a:lvl2pPr>
            <a:lvl3pPr>
              <a:defRPr sz="2400">
                <a:latin typeface="HY헤드라인M" pitchFamily="18" charset="-127"/>
                <a:ea typeface="HY헤드라인M" pitchFamily="18" charset="-127"/>
              </a:defRPr>
            </a:lvl3pPr>
            <a:lvl4pPr>
              <a:defRPr sz="2000">
                <a:latin typeface="HY헤드라인M" pitchFamily="18" charset="-127"/>
                <a:ea typeface="HY헤드라인M" pitchFamily="18" charset="-127"/>
              </a:defRPr>
            </a:lvl4pPr>
            <a:lvl5pPr>
              <a:defRPr sz="2000">
                <a:latin typeface="HY헤드라인M" pitchFamily="18" charset="-127"/>
                <a:ea typeface="HY헤드라인M" pitchFamily="18" charset="-127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7451F074-DB9C-44D9-A164-B8B68FC52050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>
                <a:latin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BF6363A4-8EF6-460B-ACA8-EAF5F8CF5241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HY헤드라인M" pitchFamily="18" charset="-127"/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endParaRPr lang="en-US" altLang="ko-KR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1pPr>
            <a:extLst/>
          </a:lstStyle>
          <a:p>
            <a:fld id="{61F80FD8-78F7-4F35-81FE-5E45061A66A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>
          <a:xfrm>
            <a:off x="365760" y="-1"/>
            <a:ext cx="8778240" cy="726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http://cfile7.uf.tistory.com/image/182C55404E92743B3311F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2" b="23584"/>
          <a:stretch/>
        </p:blipFill>
        <p:spPr bwMode="auto">
          <a:xfrm>
            <a:off x="7971430" y="63563"/>
            <a:ext cx="1137685" cy="6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file1.uf.tistory.com/original/162C55404E92743A328BBB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64500" r="19566" b="1500"/>
          <a:stretch/>
        </p:blipFill>
        <p:spPr bwMode="auto">
          <a:xfrm>
            <a:off x="6876256" y="62364"/>
            <a:ext cx="936103" cy="6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365760" y="680477"/>
            <a:ext cx="8778240" cy="4571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Picture 13" descr="D:\WORKS\연구소업무\회사문서\회사로고\회사로고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50" y="6510958"/>
            <a:ext cx="1539722" cy="230410"/>
          </a:xfrm>
          <a:prstGeom prst="rect">
            <a:avLst/>
          </a:prstGeom>
          <a:noFill/>
          <a:effectLst>
            <a:glow rad="25400">
              <a:schemeClr val="tx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HY헤드라인M" pitchFamily="18" charset="-127"/>
          <a:ea typeface="HY헤드라인M" pitchFamily="18" charset="-127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a-map.maptool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-2" y="4077072"/>
            <a:ext cx="9144001" cy="2780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06353" y="5353"/>
            <a:ext cx="3137647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4" descr="http://cfile1.uf.tistory.com/original/162C55404E92743A328B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64500" r="19566" b="1500"/>
          <a:stretch/>
        </p:blipFill>
        <p:spPr bwMode="auto">
          <a:xfrm>
            <a:off x="6163888" y="1268759"/>
            <a:ext cx="2822575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221088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2011. 10. 28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2903" y="530120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범아엔지니어링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456" y="5877272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서  상  일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5952374" cy="388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6" y="1681490"/>
            <a:ext cx="5932158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ko-KR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안드로이드</a:t>
            </a:r>
            <a:r>
              <a:rPr lang="ko-KR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기반에서</a:t>
            </a:r>
            <a:r>
              <a:rPr lang="en-US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MapServer</a:t>
            </a:r>
            <a:r>
              <a:rPr lang="ko-KR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를 이용한 지도 서비스</a:t>
            </a:r>
            <a:endParaRPr lang="ko-KR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" y="3891553"/>
            <a:ext cx="9144001" cy="1855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2. </a:t>
            </a:r>
            <a:r>
              <a:rPr lang="ko-KR" altLang="en-US" sz="2000" dirty="0" smtClean="0">
                <a:ea typeface="HY헤드라인M" pitchFamily="18" charset="-127"/>
              </a:rPr>
              <a:t>지도서비스 </a:t>
            </a:r>
            <a:r>
              <a:rPr lang="ko-KR" altLang="en-US" sz="2000" dirty="0" err="1" smtClean="0">
                <a:ea typeface="HY헤드라인M" pitchFamily="18" charset="-127"/>
              </a:rPr>
              <a:t>앱</a:t>
            </a:r>
            <a:r>
              <a:rPr lang="ko-KR" altLang="en-US" sz="2000" dirty="0" smtClean="0">
                <a:ea typeface="HY헤드라인M" pitchFamily="18" charset="-127"/>
              </a:rPr>
              <a:t> 개발 기능</a:t>
            </a:r>
            <a:endParaRPr lang="ko-KR" altLang="en-US" sz="2000" dirty="0"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42837"/>
              </p:ext>
            </p:extLst>
          </p:nvPr>
        </p:nvGraphicFramePr>
        <p:xfrm>
          <a:off x="684212" y="1628775"/>
          <a:ext cx="7775576" cy="431828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55626"/>
                <a:gridCol w="1859780"/>
                <a:gridCol w="3857321"/>
                <a:gridCol w="1202849"/>
              </a:tblGrid>
              <a:tr h="52392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기능</a:t>
                      </a:r>
                      <a:endParaRPr lang="ko-KR" altLang="en-US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설명</a:t>
                      </a:r>
                      <a:endParaRPr lang="ko-KR" altLang="en-US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392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맵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줌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확대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축소</a:t>
                      </a:r>
                      <a:r>
                        <a:rPr lang="en-US" altLang="ko-KR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전체보기</a:t>
                      </a:r>
                      <a:r>
                        <a:rPr lang="en-US" altLang="ko-KR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실제해상도보기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39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이동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지도 이동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39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내위치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GPS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로 부터 수신 받은 현재위치 찾기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2392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맵소스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변경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Google Map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으로 지도 소스변경 기능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7384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노트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현재위치저장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노트에 현재위치 저장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509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현장사진촬영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사진촬영 및 앨범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가져오기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738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메모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현장상황 노트 작성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79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/>
              <a:t>3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ko-KR" altLang="en-US" sz="2000" dirty="0" smtClean="0">
                <a:ea typeface="HY헤드라인M" pitchFamily="18" charset="-127"/>
              </a:rPr>
              <a:t>지도서비스 </a:t>
            </a:r>
            <a:r>
              <a:rPr lang="ko-KR" altLang="en-US" sz="2000" dirty="0" err="1" smtClean="0">
                <a:ea typeface="HY헤드라인M" pitchFamily="18" charset="-127"/>
              </a:rPr>
              <a:t>앱</a:t>
            </a:r>
            <a:r>
              <a:rPr lang="ko-KR" altLang="en-US" sz="2000" dirty="0" smtClean="0">
                <a:ea typeface="HY헤드라인M" pitchFamily="18" charset="-127"/>
              </a:rPr>
              <a:t> 개발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84212" y="1628775"/>
            <a:ext cx="7775575" cy="4752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err="1" smtClean="0"/>
              <a:t>맵서버</a:t>
            </a:r>
            <a:r>
              <a:rPr lang="ko-KR" altLang="en-US" sz="1800" dirty="0" smtClean="0"/>
              <a:t> 설치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err="1" smtClean="0"/>
              <a:t>Ka</a:t>
            </a:r>
            <a:r>
              <a:rPr lang="en-US" altLang="ko-KR" sz="1800" dirty="0" smtClean="0"/>
              <a:t>-map </a:t>
            </a:r>
            <a:r>
              <a:rPr lang="ko-KR" altLang="en-US" sz="1800" dirty="0" smtClean="0"/>
              <a:t>설정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지도 </a:t>
            </a:r>
            <a:r>
              <a:rPr lang="en-US" altLang="ko-KR" sz="1800" dirty="0" smtClean="0"/>
              <a:t>Scale </a:t>
            </a:r>
            <a:r>
              <a:rPr lang="ko-KR" altLang="en-US" sz="1800" dirty="0" smtClean="0"/>
              <a:t>정의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Map </a:t>
            </a:r>
            <a:r>
              <a:rPr lang="ko-KR" altLang="en-US" sz="1800" dirty="0" smtClean="0"/>
              <a:t>정의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Index page </a:t>
            </a:r>
            <a:r>
              <a:rPr lang="ko-KR" altLang="en-US" sz="1800" dirty="0" smtClean="0"/>
              <a:t>설정</a:t>
            </a:r>
            <a:endParaRPr lang="en-US" altLang="ko-KR" sz="1800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71" y="2204864"/>
            <a:ext cx="2711811" cy="424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31" y="2204863"/>
            <a:ext cx="2359256" cy="42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91533"/>
              </p:ext>
            </p:extLst>
          </p:nvPr>
        </p:nvGraphicFramePr>
        <p:xfrm>
          <a:off x="3455571" y="1829048"/>
          <a:ext cx="5004218" cy="46241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2109"/>
                <a:gridCol w="2502109"/>
              </a:tblGrid>
              <a:tr h="37150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2526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1841798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화면제어 이벤트 설정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841797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툴팁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설정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/>
              <a:t>3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ko-KR" altLang="en-US" sz="2000" dirty="0" smtClean="0">
                <a:ea typeface="HY헤드라인M" pitchFamily="18" charset="-127"/>
              </a:rPr>
              <a:t>지도서비스 </a:t>
            </a:r>
            <a:r>
              <a:rPr lang="ko-KR" altLang="en-US" sz="2000" dirty="0" err="1" smtClean="0">
                <a:ea typeface="HY헤드라인M" pitchFamily="18" charset="-127"/>
              </a:rPr>
              <a:t>앱</a:t>
            </a:r>
            <a:r>
              <a:rPr lang="ko-KR" altLang="en-US" sz="2000" dirty="0" smtClean="0">
                <a:ea typeface="HY헤드라인M" pitchFamily="18" charset="-127"/>
              </a:rPr>
              <a:t> 개발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4752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화면제</a:t>
            </a:r>
            <a:r>
              <a:rPr lang="ko-KR" altLang="en-US" sz="1800" dirty="0"/>
              <a:t>어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확대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축소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800" dirty="0" smtClean="0"/>
              <a:t>이동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err="1" smtClean="0"/>
              <a:t>위치찾</a:t>
            </a:r>
            <a:r>
              <a:rPr lang="ko-KR" altLang="en-US" sz="1800" dirty="0" err="1"/>
              <a:t>기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GPS</a:t>
            </a:r>
            <a:r>
              <a:rPr lang="ko-KR" altLang="en-US" sz="1800" dirty="0" smtClean="0"/>
              <a:t>에 의한 경위도 좌표취득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ko-KR" altLang="en-US" sz="1800" dirty="0" err="1" smtClean="0"/>
              <a:t>네트워크망에</a:t>
            </a:r>
            <a:r>
              <a:rPr lang="ko-KR" altLang="en-US" sz="1800" dirty="0" smtClean="0"/>
              <a:t> 의한 위치정보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좌표변</a:t>
            </a:r>
            <a:r>
              <a:rPr lang="ko-KR" altLang="en-US" sz="1800" dirty="0"/>
              <a:t>환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GPS</a:t>
            </a:r>
            <a:r>
              <a:rPr lang="ko-KR" altLang="en-US" sz="1800" dirty="0" smtClean="0"/>
              <a:t>에 의한 경위도 좌표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TM </a:t>
            </a:r>
            <a:r>
              <a:rPr lang="ko-KR" altLang="en-US" sz="1800" dirty="0" smtClean="0"/>
              <a:t>투영좌표로 변환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endParaRPr lang="en-US" altLang="ko-KR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56779"/>
            <a:ext cx="3887788" cy="169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7788" cy="246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D:\WORKS\OSGeo\2011 NSDI 발표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WORKS\OSGeo\2011 NSDI 발표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WORKS\OSGeo\2011 NSDI 발표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:\WORKS\OSGeo\2011 NSDI 발표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D:\WORKS\OSGeo\2011 NSDI 발표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D:\WORKS\OSGeo\2011 NSDI 발표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D:\WORKS\OSGeo\2011 NSDI 발표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:\WORKS\OSGeo\2011 NSDI 발표\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D:\WORKS\OSGeo\2011 NSDI 발표\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D:\WORKS\OSGeo\2011 NSDI 발표\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D:\WORKS\OSGeo\2011 NSDI 발표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:\WORKS\OSGeo\2011 NSDI 발표\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D:\WORKS\OSGeo\2011 NSDI 발표\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D:\WORKS\OSGeo\2011 NSDI 발표\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D:\WORKS\OSGeo\2011 NSDI 발표\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1444958"/>
            <a:ext cx="5463540" cy="50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5. </a:t>
            </a:r>
            <a:r>
              <a:rPr lang="ko-KR" altLang="en-US" sz="2000" dirty="0" smtClean="0">
                <a:ea typeface="HY헤드라인M" pitchFamily="18" charset="-127"/>
              </a:rPr>
              <a:t>화면 구성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/>
              <a:t>1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ko-KR" altLang="en-US" sz="2000" dirty="0" smtClean="0">
                <a:ea typeface="HY헤드라인M" pitchFamily="18" charset="-127"/>
              </a:rPr>
              <a:t>연구 결과 및 향후 과제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3829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err="1" smtClean="0"/>
              <a:t>MapServer</a:t>
            </a:r>
            <a:r>
              <a:rPr lang="ko-KR" altLang="en-US" sz="1800" dirty="0" smtClean="0"/>
              <a:t>를 이용한 </a:t>
            </a:r>
            <a:r>
              <a:rPr lang="en-US" altLang="ko-KR" sz="1800" dirty="0" err="1" smtClean="0"/>
              <a:t>WebGIS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구축 및 </a:t>
            </a:r>
            <a:r>
              <a:rPr lang="ko-KR" altLang="en-US" sz="1800" dirty="0" err="1" smtClean="0"/>
              <a:t>안드로이드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앱</a:t>
            </a:r>
            <a:r>
              <a:rPr lang="ko-KR" altLang="en-US" sz="1800" dirty="0" smtClean="0"/>
              <a:t> 개발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400" dirty="0" err="1" smtClean="0"/>
              <a:t>Opensource</a:t>
            </a:r>
            <a:r>
              <a:rPr lang="en-US" altLang="ko-KR" sz="1400" dirty="0" smtClean="0"/>
              <a:t> GIS </a:t>
            </a:r>
            <a:r>
              <a:rPr lang="ko-KR" altLang="en-US" sz="1400" dirty="0" smtClean="0"/>
              <a:t>소프트웨어 중 </a:t>
            </a:r>
            <a:r>
              <a:rPr lang="en-US" altLang="ko-KR" sz="1400" dirty="0" err="1" smtClean="0"/>
              <a:t>MapServer</a:t>
            </a:r>
            <a:r>
              <a:rPr lang="ko-KR" altLang="en-US" sz="1400" dirty="0" smtClean="0"/>
              <a:t>를 이용하여 구축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Android </a:t>
            </a:r>
            <a:r>
              <a:rPr lang="ko-KR" altLang="en-US" sz="1400" dirty="0" smtClean="0"/>
              <a:t>기반에서 </a:t>
            </a:r>
            <a:r>
              <a:rPr lang="en-US" altLang="ko-KR" sz="1400" dirty="0" err="1" smtClean="0"/>
              <a:t>ka</a:t>
            </a:r>
            <a:r>
              <a:rPr lang="en-US" altLang="ko-KR" sz="1400" dirty="0" smtClean="0"/>
              <a:t>-map</a:t>
            </a:r>
            <a:r>
              <a:rPr lang="ko-KR" altLang="en-US" sz="1400" dirty="0" smtClean="0"/>
              <a:t>과 인터페이스를 통해 </a:t>
            </a:r>
            <a:r>
              <a:rPr lang="en-US" altLang="ko-KR" sz="1400" dirty="0" err="1" smtClean="0"/>
              <a:t>MapServer</a:t>
            </a:r>
            <a:r>
              <a:rPr lang="ko-KR" altLang="en-US" sz="1400" dirty="0" smtClean="0"/>
              <a:t>에 접근하여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지</a:t>
            </a:r>
            <a:r>
              <a:rPr lang="ko-KR" altLang="en-US" sz="1400" dirty="0"/>
              <a:t>도</a:t>
            </a:r>
            <a:r>
              <a:rPr lang="ko-KR" altLang="en-US" sz="1400" dirty="0" smtClean="0"/>
              <a:t>데이터에 대한 </a:t>
            </a:r>
            <a:r>
              <a:rPr lang="en-US" altLang="ko-KR" sz="1400" dirty="0" smtClean="0"/>
              <a:t>Web Map Viewer </a:t>
            </a:r>
            <a:r>
              <a:rPr lang="ko-KR" altLang="en-US" sz="1400" dirty="0" smtClean="0"/>
              <a:t>기능 구현</a:t>
            </a:r>
            <a:r>
              <a:rPr lang="en-US" altLang="ko-KR" sz="14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간단한 </a:t>
            </a:r>
            <a:r>
              <a:rPr lang="en-US" altLang="ko-KR" sz="1400" dirty="0" err="1" smtClean="0"/>
              <a:t>Mapserver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세팅을</a:t>
            </a:r>
            <a:r>
              <a:rPr lang="ko-KR" altLang="en-US" sz="1400" dirty="0" smtClean="0"/>
              <a:t> 통해 </a:t>
            </a:r>
            <a:r>
              <a:rPr lang="en-US" altLang="ko-KR" sz="1400" dirty="0" smtClean="0">
                <a:solidFill>
                  <a:srgbClr val="FFC000"/>
                </a:solidFill>
              </a:rPr>
              <a:t>Google Maps API</a:t>
            </a:r>
            <a:r>
              <a:rPr lang="ko-KR" altLang="en-US" sz="1400" dirty="0">
                <a:solidFill>
                  <a:srgbClr val="FFC000"/>
                </a:solidFill>
              </a:rPr>
              <a:t> </a:t>
            </a:r>
            <a:r>
              <a:rPr lang="ko-KR" altLang="en-US" sz="1400" dirty="0" smtClean="0">
                <a:solidFill>
                  <a:srgbClr val="FFC000"/>
                </a:solidFill>
              </a:rPr>
              <a:t>일부 기능 대체 가능</a:t>
            </a:r>
            <a:endParaRPr lang="en-US" altLang="ko-KR" sz="1400" dirty="0" smtClean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국외에서 제작된 </a:t>
            </a:r>
            <a:r>
              <a:rPr lang="ko-KR" altLang="en-US" sz="1400" dirty="0" smtClean="0">
                <a:solidFill>
                  <a:srgbClr val="FFC000"/>
                </a:solidFill>
              </a:rPr>
              <a:t>제한된 공간정보를 </a:t>
            </a:r>
            <a:r>
              <a:rPr lang="ko-KR" altLang="en-US" sz="1400" dirty="0" smtClean="0"/>
              <a:t>활용하기 보다 국내 국가 및 </a:t>
            </a:r>
            <a:r>
              <a:rPr lang="ko-KR" altLang="en-US" sz="1400" dirty="0" err="1" smtClean="0"/>
              <a:t>지자체에서</a:t>
            </a:r>
            <a:r>
              <a:rPr lang="ko-KR" altLang="en-US" sz="1400" dirty="0" smtClean="0"/>
              <a:t> 제작된 </a:t>
            </a:r>
            <a:r>
              <a:rPr lang="ko-KR" altLang="en-US" sz="1400" dirty="0" smtClean="0">
                <a:solidFill>
                  <a:srgbClr val="FFC000"/>
                </a:solidFill>
              </a:rPr>
              <a:t>다양한 공간정보를 활용</a:t>
            </a:r>
            <a:endParaRPr lang="en-US" altLang="ko-KR" sz="1400" dirty="0" smtClean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err="1" smtClean="0"/>
              <a:t>향후과제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/>
              <a:t>스마트 </a:t>
            </a:r>
            <a:r>
              <a:rPr lang="ko-KR" altLang="en-US" sz="1400" dirty="0" err="1"/>
              <a:t>모바일</a:t>
            </a:r>
            <a:r>
              <a:rPr lang="ko-KR" altLang="en-US" sz="1400" dirty="0"/>
              <a:t> 기기에서 </a:t>
            </a:r>
            <a:r>
              <a:rPr lang="en-US" altLang="ko-KR" sz="1400" dirty="0" err="1" smtClean="0"/>
              <a:t>Opensource</a:t>
            </a:r>
            <a:r>
              <a:rPr lang="ko-KR" altLang="en-US" sz="1400" dirty="0" smtClean="0"/>
              <a:t>를 이용방안에 대한 고찰 필요</a:t>
            </a:r>
            <a:endParaRPr lang="en-US" altLang="ko-KR" sz="1400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결론 및 </a:t>
            </a:r>
            <a:r>
              <a:rPr lang="ko-KR" altLang="en-US" dirty="0" err="1" smtClean="0"/>
              <a:t>향후과제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1. </a:t>
            </a:r>
            <a:r>
              <a:rPr lang="ko-KR" altLang="en-US" sz="2000" dirty="0" smtClean="0">
                <a:ea typeface="HY헤드라인M" pitchFamily="18" charset="-127"/>
              </a:rPr>
              <a:t>지리정보시스템의 인식증가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/>
              <a:t>각종 포털 사이트를 통하여 지리정보시스템에 대한 인식 증가</a:t>
            </a:r>
            <a:endParaRPr lang="en-US" altLang="ko-KR" sz="1900" dirty="0" smtClean="0"/>
          </a:p>
          <a:p>
            <a:pPr lvl="1">
              <a:lnSpc>
                <a:spcPct val="150000"/>
              </a:lnSpc>
            </a:pPr>
            <a:r>
              <a:rPr lang="ko-KR" altLang="en-US" sz="1700" dirty="0" smtClean="0"/>
              <a:t>국외 </a:t>
            </a:r>
            <a:r>
              <a:rPr lang="en-US" altLang="ko-KR" sz="1700" dirty="0" smtClean="0"/>
              <a:t>: Google Earth, Google Map, Bing Map</a:t>
            </a:r>
          </a:p>
          <a:p>
            <a:pPr lvl="1">
              <a:lnSpc>
                <a:spcPct val="150000"/>
              </a:lnSpc>
            </a:pPr>
            <a:r>
              <a:rPr lang="ko-KR" altLang="en-US" sz="1700" dirty="0" smtClean="0"/>
              <a:t>국내</a:t>
            </a:r>
            <a:r>
              <a:rPr lang="en-US" altLang="ko-KR" sz="1700" dirty="0" smtClean="0"/>
              <a:t> : NAVER </a:t>
            </a:r>
            <a:r>
              <a:rPr lang="ko-KR" altLang="en-US" sz="1700" dirty="0" smtClean="0"/>
              <a:t>지도</a:t>
            </a:r>
            <a:r>
              <a:rPr lang="en-US" altLang="ko-KR" sz="1700" dirty="0" smtClean="0"/>
              <a:t>, </a:t>
            </a:r>
            <a:r>
              <a:rPr lang="en-US" altLang="ko-KR" sz="1700" dirty="0" err="1" smtClean="0"/>
              <a:t>Daum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지도</a:t>
            </a:r>
            <a:r>
              <a:rPr lang="en-US" altLang="ko-KR" sz="1700" dirty="0" smtClean="0"/>
              <a:t>, KT </a:t>
            </a:r>
            <a:r>
              <a:rPr lang="ko-KR" altLang="en-US" sz="1700" dirty="0" err="1" smtClean="0"/>
              <a:t>올레</a:t>
            </a:r>
            <a:r>
              <a:rPr lang="ko-KR" altLang="en-US" sz="1700" dirty="0" smtClean="0"/>
              <a:t> 지도</a:t>
            </a:r>
            <a:endParaRPr lang="en-US" altLang="ko-KR" sz="1700" dirty="0" smtClean="0"/>
          </a:p>
          <a:p>
            <a:pPr>
              <a:lnSpc>
                <a:spcPct val="150000"/>
              </a:lnSpc>
            </a:pPr>
            <a:r>
              <a:rPr lang="ko-KR" altLang="en-US" sz="1900" dirty="0" smtClean="0"/>
              <a:t>지리정보와 </a:t>
            </a:r>
            <a:r>
              <a:rPr lang="ko-KR" altLang="en-US" sz="1900" dirty="0" err="1" smtClean="0"/>
              <a:t>모바일의</a:t>
            </a:r>
            <a:r>
              <a:rPr lang="ko-KR" altLang="en-US" sz="1900" dirty="0" smtClean="0"/>
              <a:t> 결합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1700" dirty="0" smtClean="0"/>
              <a:t>국토지리정보원의 전국 기본도 및 정사영상 제작</a:t>
            </a:r>
            <a:endParaRPr lang="en-US" altLang="ko-KR" sz="1700" dirty="0"/>
          </a:p>
          <a:p>
            <a:pPr lvl="1">
              <a:lnSpc>
                <a:spcPct val="150000"/>
              </a:lnSpc>
            </a:pPr>
            <a:r>
              <a:rPr lang="ko-KR" altLang="en-US" sz="1700" dirty="0"/>
              <a:t>공공기업에서도 자사의 시설물 관리를 위하여 지리정보시스템 도입 및 데이터 </a:t>
            </a:r>
            <a:r>
              <a:rPr lang="ko-KR" altLang="en-US" sz="1700" dirty="0" smtClean="0"/>
              <a:t>제작</a:t>
            </a:r>
            <a:endParaRPr lang="en-US" altLang="ko-KR" sz="1700" dirty="0" smtClean="0"/>
          </a:p>
          <a:p>
            <a:pPr lvl="1">
              <a:lnSpc>
                <a:spcPct val="150000"/>
              </a:lnSpc>
            </a:pPr>
            <a:r>
              <a:rPr lang="en-US" altLang="ko-KR" sz="1700" dirty="0" smtClean="0">
                <a:solidFill>
                  <a:srgbClr val="FFC000"/>
                </a:solidFill>
              </a:rPr>
              <a:t>Mobile GIS</a:t>
            </a:r>
            <a:r>
              <a:rPr lang="ko-KR" altLang="en-US" sz="1700" dirty="0" smtClean="0">
                <a:solidFill>
                  <a:srgbClr val="FFC000"/>
                </a:solidFill>
              </a:rPr>
              <a:t>는 </a:t>
            </a:r>
            <a:r>
              <a:rPr lang="en-US" altLang="ko-KR" sz="1700" dirty="0" smtClean="0">
                <a:solidFill>
                  <a:srgbClr val="FFC000"/>
                </a:solidFill>
              </a:rPr>
              <a:t>GPS</a:t>
            </a:r>
            <a:r>
              <a:rPr lang="ko-KR" altLang="en-US" sz="1700" dirty="0" smtClean="0">
                <a:solidFill>
                  <a:srgbClr val="FFC000"/>
                </a:solidFill>
              </a:rPr>
              <a:t>나 이동통신망이 포함된 </a:t>
            </a:r>
            <a:r>
              <a:rPr lang="ko-KR" altLang="en-US" sz="1700" dirty="0" err="1" smtClean="0">
                <a:solidFill>
                  <a:srgbClr val="FFC000"/>
                </a:solidFill>
              </a:rPr>
              <a:t>모바일</a:t>
            </a:r>
            <a:r>
              <a:rPr lang="ko-KR" altLang="en-US" sz="1700" dirty="0" smtClean="0">
                <a:solidFill>
                  <a:srgbClr val="FFC000"/>
                </a:solidFill>
              </a:rPr>
              <a:t> 기기를 통해 지리정보 시스템을 확장하여 언제 어디서든지 </a:t>
            </a:r>
            <a:r>
              <a:rPr lang="en-US" altLang="ko-KR" sz="1700" dirty="0" smtClean="0">
                <a:solidFill>
                  <a:srgbClr val="FFC000"/>
                </a:solidFill>
              </a:rPr>
              <a:t>GIS</a:t>
            </a:r>
            <a:r>
              <a:rPr lang="ko-KR" altLang="en-US" sz="1700" dirty="0" smtClean="0">
                <a:solidFill>
                  <a:srgbClr val="FFC000"/>
                </a:solidFill>
              </a:rPr>
              <a:t>를 활용</a:t>
            </a:r>
            <a:endParaRPr lang="en-US" altLang="ko-KR" sz="1700" dirty="0" smtClean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700" dirty="0" err="1" smtClean="0"/>
              <a:t>스마트폰</a:t>
            </a:r>
            <a:r>
              <a:rPr lang="ko-KR" altLang="en-US" sz="1700" dirty="0" smtClean="0"/>
              <a:t> 보급 확대로 </a:t>
            </a:r>
            <a:r>
              <a:rPr lang="ko-KR" altLang="en-US" sz="1700" dirty="0" smtClean="0">
                <a:solidFill>
                  <a:srgbClr val="FFC000"/>
                </a:solidFill>
              </a:rPr>
              <a:t>위치기반 서비스 시장이 </a:t>
            </a:r>
            <a:r>
              <a:rPr lang="ko-KR" altLang="en-US" sz="1700" dirty="0" smtClean="0"/>
              <a:t>증가하여 일반 사용자들에게도</a:t>
            </a:r>
            <a:r>
              <a:rPr lang="ko-KR" altLang="en-US" sz="1700" dirty="0" smtClean="0">
                <a:solidFill>
                  <a:srgbClr val="FFC000"/>
                </a:solidFill>
              </a:rPr>
              <a:t> 지도를 이용한 생활 지리정보 보급 확대</a:t>
            </a:r>
            <a:endParaRPr lang="en-US" altLang="ko-KR" sz="1700" dirty="0" smtClean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</a:pPr>
            <a:endParaRPr lang="ko-KR" altLang="en-US" sz="18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5288" y="200055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연구배경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2. Smart Phone</a:t>
            </a:r>
            <a:r>
              <a:rPr lang="ko-KR" altLang="en-US" sz="2000" dirty="0" smtClean="0">
                <a:ea typeface="HY헤드라인M" pitchFamily="18" charset="-127"/>
              </a:rPr>
              <a:t>에서 지도서비스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00201"/>
            <a:ext cx="8070268" cy="18287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err="1"/>
              <a:t>스마트폰</a:t>
            </a:r>
            <a:r>
              <a:rPr lang="ko-KR" altLang="en-US" sz="1800" dirty="0"/>
              <a:t> 보급 확대로 </a:t>
            </a:r>
            <a:r>
              <a:rPr lang="ko-KR" altLang="en-US" sz="1800" dirty="0" smtClean="0"/>
              <a:t>위치정보를 기반으로 하는  지도서비스  </a:t>
            </a:r>
            <a:r>
              <a:rPr lang="ko-KR" altLang="en-US" sz="1800" dirty="0" err="1" smtClean="0"/>
              <a:t>앱</a:t>
            </a:r>
            <a:r>
              <a:rPr lang="ko-KR" altLang="en-US" sz="1800" dirty="0" smtClean="0"/>
              <a:t> 활성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위치기반 지도서비스 </a:t>
            </a:r>
            <a:r>
              <a:rPr lang="ko-KR" altLang="en-US" sz="1800" dirty="0" err="1" smtClean="0"/>
              <a:t>앱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Google Maps (Apple, Android)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 smtClean="0"/>
              <a:t>네이버</a:t>
            </a:r>
            <a:r>
              <a:rPr lang="ko-KR" altLang="en-US" sz="1600" dirty="0" smtClean="0"/>
              <a:t> 지도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교통</a:t>
            </a:r>
            <a:r>
              <a:rPr lang="en-US" altLang="ko-KR" sz="1600" dirty="0" smtClean="0"/>
              <a:t>-</a:t>
            </a:r>
            <a:r>
              <a:rPr lang="en-US" altLang="ko-KR" sz="1600" dirty="0" err="1" smtClean="0"/>
              <a:t>Naver</a:t>
            </a:r>
            <a:r>
              <a:rPr lang="en-US" altLang="ko-KR" sz="1600" dirty="0" smtClean="0"/>
              <a:t> Map,  </a:t>
            </a:r>
            <a:r>
              <a:rPr lang="ko-KR" altLang="en-US" sz="1600" dirty="0" smtClean="0"/>
              <a:t>다음지도</a:t>
            </a:r>
            <a:r>
              <a:rPr lang="en-US" altLang="ko-KR" sz="1600" dirty="0" smtClean="0"/>
              <a:t>-</a:t>
            </a:r>
            <a:r>
              <a:rPr lang="en-US" altLang="ko-KR" sz="1600" dirty="0" err="1" smtClean="0"/>
              <a:t>Daum</a:t>
            </a:r>
            <a:r>
              <a:rPr lang="en-US" altLang="ko-KR" sz="1600" dirty="0" smtClean="0"/>
              <a:t> Map(Apple, Android)</a:t>
            </a:r>
          </a:p>
          <a:p>
            <a:pPr>
              <a:lnSpc>
                <a:spcPct val="150000"/>
              </a:lnSpc>
            </a:pPr>
            <a:r>
              <a:rPr lang="ko-KR" altLang="en-US" sz="1800" dirty="0" err="1" smtClean="0"/>
              <a:t>모바일</a:t>
            </a:r>
            <a:r>
              <a:rPr lang="ko-KR" altLang="en-US" sz="1800" dirty="0" smtClean="0"/>
              <a:t> 지도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Open API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Google Maps  </a:t>
            </a:r>
            <a:r>
              <a:rPr lang="en-US" altLang="ko-KR" sz="1600" dirty="0" smtClean="0"/>
              <a:t>API(Apple ,Android)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지도서비스를 위한 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err="1" smtClean="0"/>
              <a:t>OpenAPI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부족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endParaRPr lang="en-US" altLang="ko-KR" sz="1800" dirty="0" smtClean="0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395288" y="200055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연구배경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12770"/>
            <a:ext cx="1656184" cy="27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WORKS\OSGeo\2011 NSDI 발표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5361" r="47474" b="2586"/>
          <a:stretch/>
        </p:blipFill>
        <p:spPr bwMode="auto">
          <a:xfrm>
            <a:off x="6804248" y="3585719"/>
            <a:ext cx="1645785" cy="28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4"/>
            <a:ext cx="7710854" cy="8636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>
                <a:ea typeface="HY헤드라인M" pitchFamily="18" charset="-127"/>
              </a:rPr>
              <a:t>1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en-US" altLang="ko-KR" sz="2000" dirty="0" err="1" smtClean="0">
                <a:ea typeface="HY헤드라인M" pitchFamily="18" charset="-127"/>
              </a:rPr>
              <a:t>MapServer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3887787" cy="48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http://mapserver.org/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역</a:t>
            </a:r>
            <a:r>
              <a:rPr lang="ko-KR" altLang="en-US" sz="1800" dirty="0"/>
              <a:t>사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Minnesota </a:t>
            </a:r>
            <a:r>
              <a:rPr lang="ko-KR" altLang="en-US" sz="1600" dirty="0" smtClean="0"/>
              <a:t>대학에서 개발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NASA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MNDNR</a:t>
            </a:r>
            <a:r>
              <a:rPr lang="ko-KR" altLang="en-US" sz="1600" dirty="0" smtClean="0"/>
              <a:t>의 </a:t>
            </a:r>
            <a:r>
              <a:rPr lang="en-US" altLang="ko-KR" sz="1600" dirty="0" err="1" smtClean="0"/>
              <a:t>ForNet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프로젝트 지원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현재 </a:t>
            </a:r>
            <a:r>
              <a:rPr lang="en-US" altLang="ko-KR" sz="1600" dirty="0" smtClean="0"/>
              <a:t>NASA</a:t>
            </a:r>
            <a:r>
              <a:rPr lang="ko-KR" altLang="en-US" sz="1600" dirty="0" smtClean="0"/>
              <a:t>에 의해 지원되는 </a:t>
            </a:r>
            <a:r>
              <a:rPr lang="en-US" altLang="ko-KR" sz="1600" dirty="0" err="1" smtClean="0"/>
              <a:t>TerraSIP</a:t>
            </a:r>
            <a:r>
              <a:rPr lang="ko-KR" altLang="en-US" sz="1600" dirty="0" smtClean="0"/>
              <a:t>에 의해 주관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2D Map Web Services Server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지원 </a:t>
            </a:r>
            <a:r>
              <a:rPr lang="en-US" altLang="ko-KR" sz="1800" dirty="0" smtClean="0"/>
              <a:t>OS : Windows, Linux</a:t>
            </a:r>
          </a:p>
        </p:txBody>
      </p:sp>
      <p:pic>
        <p:nvPicPr>
          <p:cNvPr id="5" name="Picture 2" descr="C:\Users\Administrator\Documents\architecture.png"/>
          <p:cNvPicPr>
            <a:picLocks noChangeAspect="1" noChangeArrowheads="1"/>
          </p:cNvPicPr>
          <p:nvPr/>
        </p:nvPicPr>
        <p:blipFill>
          <a:blip r:embed="rId2"/>
          <a:srcRect l="3917" t="2393" r="3381" b="4377"/>
          <a:stretch>
            <a:fillRect/>
          </a:stretch>
        </p:blipFill>
        <p:spPr bwMode="auto">
          <a:xfrm>
            <a:off x="4572000" y="1628775"/>
            <a:ext cx="3887788" cy="3887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564357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Mapserver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Architecture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 smtClean="0"/>
              <a:t>맵</a:t>
            </a:r>
            <a:r>
              <a:rPr lang="ko-KR" altLang="en-US" dirty="0" smtClean="0"/>
              <a:t> 엔진 소개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4"/>
            <a:ext cx="7710854" cy="8636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>
                <a:ea typeface="HY헤드라인M" pitchFamily="18" charset="-127"/>
              </a:rPr>
              <a:t>2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en-US" altLang="ko-KR" sz="2000" dirty="0" err="1" smtClean="0">
                <a:ea typeface="HY헤드라인M" pitchFamily="18" charset="-127"/>
              </a:rPr>
              <a:t>ka</a:t>
            </a:r>
            <a:r>
              <a:rPr lang="en-US" altLang="ko-KR" sz="2000" dirty="0" smtClean="0">
                <a:ea typeface="HY헤드라인M" pitchFamily="18" charset="-127"/>
              </a:rPr>
              <a:t>-map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4247827" cy="48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http://ka-map.maptools.org/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특</a:t>
            </a:r>
            <a:r>
              <a:rPr lang="ko-KR" altLang="en-US" sz="1800" dirty="0"/>
              <a:t>징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정의된 </a:t>
            </a:r>
            <a:r>
              <a:rPr lang="ko-KR" altLang="en-US" sz="1600" dirty="0"/>
              <a:t>축척으로 </a:t>
            </a:r>
            <a:r>
              <a:rPr lang="en-US" altLang="ko-KR" sz="1600" dirty="0"/>
              <a:t>zoom </a:t>
            </a:r>
            <a:r>
              <a:rPr lang="ko-KR" altLang="en-US" sz="1600" dirty="0"/>
              <a:t>기능 제공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Scale-bar, Legend, Key map </a:t>
            </a:r>
            <a:r>
              <a:rPr lang="ko-KR" altLang="en-US" sz="1600" dirty="0"/>
              <a:t>제공 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Server Side tile caching </a:t>
            </a:r>
            <a:r>
              <a:rPr lang="ko-KR" altLang="en-US" sz="1600" dirty="0"/>
              <a:t>기능 </a:t>
            </a:r>
            <a:r>
              <a:rPr lang="ko-KR" altLang="en-US" sz="1600" dirty="0" smtClean="0"/>
              <a:t>제공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MapServer</a:t>
            </a:r>
            <a:r>
              <a:rPr lang="ko-KR" altLang="en-US" sz="1600" dirty="0" smtClean="0"/>
              <a:t>와의 </a:t>
            </a:r>
            <a:r>
              <a:rPr lang="en-US" altLang="ko-KR" sz="1600" dirty="0" smtClean="0"/>
              <a:t>Interface</a:t>
            </a:r>
            <a:r>
              <a:rPr lang="ko-KR" altLang="en-US" sz="1600" dirty="0" smtClean="0"/>
              <a:t>제공</a:t>
            </a:r>
            <a:endParaRPr lang="ko-KR" altLang="en-US" sz="1600" dirty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AJAX </a:t>
            </a:r>
            <a:r>
              <a:rPr lang="ko-KR" altLang="en-US" sz="1600" dirty="0"/>
              <a:t>형태의 </a:t>
            </a:r>
            <a:r>
              <a:rPr lang="ko-KR" altLang="en-US" sz="1600" dirty="0" err="1"/>
              <a:t>맵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제공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521495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Ka-map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활용 예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628775"/>
            <a:ext cx="3887788" cy="33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 smtClean="0"/>
              <a:t>맵</a:t>
            </a:r>
            <a:r>
              <a:rPr lang="ko-KR" altLang="en-US" dirty="0" smtClean="0"/>
              <a:t> 엔진 소개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4535859" cy="48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AJAX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대화식 웹 어플리케이션의 제작을 위해 </a:t>
            </a:r>
            <a:r>
              <a:rPr lang="ko-KR" altLang="en-US" sz="1600" dirty="0" err="1"/>
              <a:t>여러가지</a:t>
            </a:r>
            <a:r>
              <a:rPr lang="ko-KR" altLang="en-US" sz="1600" dirty="0"/>
              <a:t> 기술을 이용하는 웹 개발기법 </a:t>
            </a:r>
            <a:r>
              <a:rPr lang="ko-KR" altLang="en-US" sz="1600" dirty="0" smtClean="0"/>
              <a:t>정의된 </a:t>
            </a:r>
            <a:r>
              <a:rPr lang="ko-KR" altLang="en-US" sz="1600" dirty="0"/>
              <a:t>축척으로 </a:t>
            </a:r>
            <a:r>
              <a:rPr lang="en-US" altLang="ko-KR" sz="1600" dirty="0"/>
              <a:t>zoom </a:t>
            </a:r>
            <a:r>
              <a:rPr lang="ko-KR" altLang="en-US" sz="1600" dirty="0"/>
              <a:t>기능 제공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표현 정보를 위한 </a:t>
            </a:r>
            <a:r>
              <a:rPr lang="en-US" altLang="ko-KR" sz="1600" dirty="0" smtClean="0"/>
              <a:t>XHTML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CSS </a:t>
            </a:r>
            <a:r>
              <a:rPr lang="ko-KR" altLang="en-US" sz="1600" dirty="0" smtClean="0"/>
              <a:t>활용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동적인 화면 출력 및 표시 정보와의 상호작용을 위한 </a:t>
            </a:r>
            <a:r>
              <a:rPr lang="en-US" altLang="ko-KR" sz="1600" dirty="0" smtClean="0"/>
              <a:t>Document Object Model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웹 서버와 비동기적으로 데이터를 교환하기 조작하기 위한 </a:t>
            </a:r>
            <a:r>
              <a:rPr lang="en-US" altLang="ko-KR" sz="1600" dirty="0" smtClean="0"/>
              <a:t>XML, XSLT, </a:t>
            </a:r>
            <a:r>
              <a:rPr lang="en-US" altLang="ko-KR" sz="1600" dirty="0" err="1" smtClean="0"/>
              <a:t>XMLHttpRequest</a:t>
            </a:r>
            <a:r>
              <a:rPr lang="ko-KR" altLang="en-US" sz="1600" dirty="0" smtClean="0"/>
              <a:t>를 활용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6086" y="573325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AJAX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C:\Users\Administrator\Pictures\ajax-fig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771651"/>
            <a:ext cx="3657596" cy="38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 smtClean="0"/>
              <a:t>맵</a:t>
            </a:r>
            <a:r>
              <a:rPr lang="ko-KR" altLang="en-US" dirty="0" smtClean="0"/>
              <a:t> 엔진 소개</a:t>
            </a:r>
            <a:endParaRPr lang="en-US" altLang="ko-KR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84213" y="765174"/>
            <a:ext cx="7710854" cy="8636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ka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-map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25860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MapServer</a:t>
            </a:r>
            <a:r>
              <a:rPr lang="en-US" sz="1800" dirty="0"/>
              <a:t> Application</a:t>
            </a:r>
            <a:r>
              <a:rPr lang="ko-KR" altLang="en-US" sz="1800" dirty="0"/>
              <a:t>은</a:t>
            </a:r>
            <a:r>
              <a:rPr lang="en-US" sz="1800" dirty="0"/>
              <a:t> ka-Map</a:t>
            </a:r>
            <a:r>
              <a:rPr lang="ko-KR" altLang="en-US" sz="1800" dirty="0"/>
              <a:t>을 사용하지 않는 경우 사용자가 데이터의 요청이 발생한 경우에 새로운 지도 영상을 생성하여 서비스를 </a:t>
            </a:r>
            <a:r>
              <a:rPr lang="ko-KR" altLang="en-US" sz="1800" dirty="0" smtClean="0"/>
              <a:t>제공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Ka-Map</a:t>
            </a:r>
            <a:r>
              <a:rPr lang="ko-KR" altLang="en-US" sz="1800" dirty="0"/>
              <a:t>에서는</a:t>
            </a:r>
            <a:r>
              <a:rPr lang="en-US" sz="1800" dirty="0"/>
              <a:t> </a:t>
            </a:r>
            <a:r>
              <a:rPr lang="en-US" sz="1800" dirty="0" err="1"/>
              <a:t>Mapserver</a:t>
            </a:r>
            <a:r>
              <a:rPr lang="ko-KR" altLang="en-US" sz="1800" dirty="0"/>
              <a:t>를 통하여 데이터에 접근하며</a:t>
            </a:r>
            <a:r>
              <a:rPr lang="en-US" sz="1800" dirty="0"/>
              <a:t>, </a:t>
            </a:r>
            <a:r>
              <a:rPr lang="ko-KR" altLang="en-US" sz="1800" dirty="0"/>
              <a:t>일단 특정 크기의 타일이 생성된 후에는</a:t>
            </a:r>
            <a:r>
              <a:rPr lang="en-US" sz="1800" dirty="0"/>
              <a:t> </a:t>
            </a:r>
            <a:r>
              <a:rPr lang="en-US" sz="1800" dirty="0" err="1"/>
              <a:t>mapserver</a:t>
            </a:r>
            <a:r>
              <a:rPr lang="ko-KR" altLang="en-US" sz="1800" dirty="0"/>
              <a:t>를 통하지 않고 직접 타일에 접근하여 서비스를 </a:t>
            </a:r>
            <a:r>
              <a:rPr lang="ko-KR" altLang="en-US" sz="1800" dirty="0" smtClean="0"/>
              <a:t>제공</a:t>
            </a:r>
            <a:endParaRPr lang="en-US" altLang="ko-KR" sz="1800" dirty="0" smtClean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84212" y="4286256"/>
          <a:ext cx="7775576" cy="1928824"/>
        </p:xfrm>
        <a:graphic>
          <a:graphicData uri="http://schemas.openxmlformats.org/drawingml/2006/table">
            <a:tbl>
              <a:tblPr/>
              <a:tblGrid>
                <a:gridCol w="3887788"/>
                <a:gridCol w="3887788"/>
              </a:tblGrid>
              <a:tr h="4822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Home page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u="sng" kern="0" dirty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  <a:cs typeface="굴림"/>
                          <a:hlinkClick r:id="rId2"/>
                        </a:rPr>
                        <a:t>http://ka-map.maptools.org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프로그램 구분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UMN </a:t>
                      </a:r>
                      <a:r>
                        <a:rPr lang="en-US" sz="1300" kern="0" dirty="0" err="1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mapServer</a:t>
                      </a:r>
                      <a:r>
                        <a:rPr lang="en-US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 </a:t>
                      </a:r>
                      <a:r>
                        <a:rPr lang="ko-KR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기반의 </a:t>
                      </a:r>
                      <a:r>
                        <a:rPr lang="ko-KR" sz="1300" kern="0" dirty="0" err="1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타일링</a:t>
                      </a:r>
                      <a:r>
                        <a:rPr lang="ko-KR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 지원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구현언어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PHP, JavaScript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운영체제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latin typeface="HY헤드라인M" pitchFamily="18" charset="-127"/>
                          <a:ea typeface="HY헤드라인M" pitchFamily="18" charset="-127"/>
                          <a:cs typeface="Times New Roman"/>
                        </a:rPr>
                        <a:t>Windows, Linux</a:t>
                      </a:r>
                      <a:endParaRPr lang="ko-KR" sz="1300" kern="100" dirty="0"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err="1" smtClean="0"/>
              <a:t>맵</a:t>
            </a:r>
            <a:r>
              <a:rPr lang="ko-KR" altLang="en-US" dirty="0" smtClean="0"/>
              <a:t> 엔진 소개</a:t>
            </a:r>
            <a:endParaRPr lang="en-US" altLang="ko-KR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84213" y="765174"/>
            <a:ext cx="7710854" cy="8636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>
                <a:ea typeface="HY헤드라인M" pitchFamily="18" charset="-127"/>
              </a:rPr>
              <a:t>2</a:t>
            </a:r>
            <a:r>
              <a:rPr lang="en-US" altLang="ko-KR" sz="2000" dirty="0" smtClean="0">
                <a:ea typeface="HY헤드라인M" pitchFamily="18" charset="-127"/>
              </a:rPr>
              <a:t>. </a:t>
            </a:r>
            <a:r>
              <a:rPr lang="en-US" altLang="ko-KR" sz="2000" dirty="0" err="1" smtClean="0">
                <a:ea typeface="HY헤드라인M" pitchFamily="18" charset="-127"/>
              </a:rPr>
              <a:t>ka</a:t>
            </a:r>
            <a:r>
              <a:rPr lang="en-US" altLang="ko-KR" sz="2000" dirty="0" smtClean="0">
                <a:ea typeface="HY헤드라인M" pitchFamily="18" charset="-127"/>
              </a:rPr>
              <a:t>-map</a:t>
            </a:r>
            <a:endParaRPr lang="ko-KR" altLang="en-US" sz="2000" dirty="0"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1. </a:t>
            </a:r>
            <a:r>
              <a:rPr lang="ko-KR" altLang="en-US" sz="2000" dirty="0" smtClean="0">
                <a:ea typeface="HY헤드라인M" pitchFamily="18" charset="-127"/>
              </a:rPr>
              <a:t>연구범위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4752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시스템 구축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웹 </a:t>
            </a:r>
            <a:r>
              <a:rPr lang="en-US" altLang="ko-KR" sz="1600" dirty="0" smtClean="0"/>
              <a:t>GIS </a:t>
            </a:r>
            <a:r>
              <a:rPr lang="ko-KR" altLang="en-US" sz="1600" dirty="0" smtClean="0"/>
              <a:t>서버구축 </a:t>
            </a:r>
            <a:r>
              <a:rPr lang="en-US" altLang="ko-KR" sz="1600" dirty="0" smtClean="0"/>
              <a:t>: </a:t>
            </a:r>
            <a:r>
              <a:rPr lang="en-US" altLang="ko-KR" sz="1600" dirty="0" err="1" smtClean="0"/>
              <a:t>MapServer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기반의 </a:t>
            </a:r>
            <a:r>
              <a:rPr lang="en-US" altLang="ko-KR" sz="1600" dirty="0" smtClean="0"/>
              <a:t>GIS </a:t>
            </a:r>
            <a:r>
              <a:rPr lang="ko-KR" altLang="en-US" sz="1600" dirty="0" smtClean="0"/>
              <a:t>서버 구축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데이터 구축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수원시 </a:t>
            </a:r>
            <a:r>
              <a:rPr lang="en-US" altLang="ko-KR" sz="1600" dirty="0" smtClean="0"/>
              <a:t>10cm</a:t>
            </a:r>
            <a:r>
              <a:rPr lang="ko-KR" altLang="en-US" sz="1600" dirty="0" smtClean="0"/>
              <a:t>급 정사영상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개발환경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Web Server : Apache 2.2.9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/>
              <a:t>맵서버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MapServer</a:t>
            </a:r>
            <a:r>
              <a:rPr lang="en-US" altLang="ko-KR" sz="1600" dirty="0"/>
              <a:t> for windows </a:t>
            </a:r>
            <a:r>
              <a:rPr lang="en-US" altLang="ko-KR" sz="1600" dirty="0" smtClean="0"/>
              <a:t>2.3.0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개발언어</a:t>
            </a:r>
            <a:r>
              <a:rPr lang="en-US" altLang="ko-KR" sz="1600" dirty="0" smtClean="0"/>
              <a:t> : HTML, JavaScript, PHP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 smtClean="0"/>
              <a:t>안드로이드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Android SDK 2.2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634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4716016" y="2988693"/>
            <a:ext cx="1656184" cy="8723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705894" y="2988692"/>
            <a:ext cx="1664294" cy="19749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10854" cy="500066"/>
          </a:xfrm>
        </p:spPr>
        <p:txBody>
          <a:bodyPr/>
          <a:lstStyle/>
          <a:p>
            <a:pPr algn="l"/>
            <a:r>
              <a:rPr lang="en-US" altLang="ko-KR" sz="2000" dirty="0" smtClean="0">
                <a:ea typeface="HY헤드라인M" pitchFamily="18" charset="-127"/>
              </a:rPr>
              <a:t>1. </a:t>
            </a:r>
            <a:r>
              <a:rPr lang="ko-KR" altLang="en-US" sz="2000" dirty="0" smtClean="0">
                <a:ea typeface="HY헤드라인M" pitchFamily="18" charset="-127"/>
              </a:rPr>
              <a:t>연구범위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4213" y="1628775"/>
            <a:ext cx="7710854" cy="4752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시스템 구조</a:t>
            </a:r>
            <a:endParaRPr lang="en-US" altLang="ko-KR" sz="18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ko-KR"/>
            </a:defPPr>
            <a:lvl1pPr>
              <a:buFontTx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연구내용</a:t>
            </a:r>
            <a:endParaRPr lang="en-US" altLang="ko-KR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2555776" y="2348880"/>
            <a:ext cx="0" cy="36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4577898" y="2348880"/>
            <a:ext cx="0" cy="36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6516216" y="2348880"/>
            <a:ext cx="0" cy="36004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43808" y="2353608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HY헤드라인M" pitchFamily="18" charset="-127"/>
                <a:ea typeface="HY헤드라인M" pitchFamily="18" charset="-127"/>
              </a:rPr>
              <a:t>User Interface</a:t>
            </a:r>
            <a:endParaRPr lang="ko-KR" altLang="en-US" sz="1600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1780" y="2368517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HY헤드라인M" pitchFamily="18" charset="-127"/>
                <a:ea typeface="HY헤드라인M" pitchFamily="18" charset="-127"/>
              </a:rPr>
              <a:t>App</a:t>
            </a:r>
            <a:endParaRPr lang="ko-KR" altLang="en-US" sz="1600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83507" y="2374634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HY헤드라인M" pitchFamily="18" charset="-127"/>
                <a:ea typeface="HY헤드라인M" pitchFamily="18" charset="-127"/>
              </a:rPr>
              <a:t>Application Server</a:t>
            </a:r>
            <a:endParaRPr lang="ko-KR" altLang="en-US" sz="1600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2991" y="2378075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HY헤드라인M" pitchFamily="18" charset="-127"/>
                <a:ea typeface="HY헤드라인M" pitchFamily="18" charset="-127"/>
              </a:rPr>
              <a:t>Database</a:t>
            </a:r>
            <a:endParaRPr lang="ko-KR" altLang="en-US" sz="1600" i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 descr="D:\WORKS\OSGeo\2011 NSDI 발표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5631" r="47455" b="2902"/>
          <a:stretch/>
        </p:blipFill>
        <p:spPr bwMode="auto">
          <a:xfrm>
            <a:off x="1009580" y="2988692"/>
            <a:ext cx="1358596" cy="23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466" y="3573016"/>
            <a:ext cx="1455939" cy="12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060200" y="302679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Ka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-Map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순서도: 다중 문서 35"/>
          <p:cNvSpPr/>
          <p:nvPr/>
        </p:nvSpPr>
        <p:spPr>
          <a:xfrm>
            <a:off x="6874128" y="3501008"/>
            <a:ext cx="1305433" cy="97469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GIS Files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2" name="Picture 4" descr="MapServer banner">
            <a:hlinkClick r:id="" tooltip="Hom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1512168" cy="4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직선 화살표 연결선 39"/>
          <p:cNvCxnSpPr>
            <a:stCxn id="36" idx="1"/>
            <a:endCxn id="38" idx="3"/>
          </p:cNvCxnSpPr>
          <p:nvPr/>
        </p:nvCxnSpPr>
        <p:spPr>
          <a:xfrm flipH="1" flipV="1">
            <a:off x="6372200" y="3424871"/>
            <a:ext cx="501928" cy="5634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38" idx="2"/>
          </p:cNvCxnSpPr>
          <p:nvPr/>
        </p:nvCxnSpPr>
        <p:spPr>
          <a:xfrm flipH="1">
            <a:off x="4370188" y="3861049"/>
            <a:ext cx="1173920" cy="4320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88024" y="4149080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XML/HTTP</a:t>
            </a:r>
            <a:endParaRPr lang="ko-KR" altLang="en-US" sz="110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53" name="직선 화살표 연결선 52"/>
          <p:cNvCxnSpPr>
            <a:stCxn id="37" idx="1"/>
          </p:cNvCxnSpPr>
          <p:nvPr/>
        </p:nvCxnSpPr>
        <p:spPr>
          <a:xfrm flipH="1">
            <a:off x="1763688" y="3976167"/>
            <a:ext cx="942206" cy="12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1688878" y="4029978"/>
            <a:ext cx="936104" cy="623158"/>
            <a:chOff x="1688878" y="3858431"/>
            <a:chExt cx="936104" cy="623158"/>
          </a:xfrm>
        </p:grpSpPr>
        <p:sp>
          <p:nvSpPr>
            <p:cNvPr id="5" name="폭발 1 4"/>
            <p:cNvSpPr/>
            <p:nvPr/>
          </p:nvSpPr>
          <p:spPr>
            <a:xfrm>
              <a:off x="1688878" y="3858431"/>
              <a:ext cx="936104" cy="623158"/>
            </a:xfrm>
            <a:prstGeom prst="irregularSeal1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27164" y="4027078"/>
              <a:ext cx="8467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Javascript</a:t>
              </a:r>
              <a:endParaRPr lang="ko-KR" alt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3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1771</TotalTime>
  <Words>613</Words>
  <Application>Microsoft Office PowerPoint</Application>
  <PresentationFormat>화면 슬라이드 쇼(4:3)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메트로</vt:lpstr>
      <vt:lpstr>PowerPoint 프레젠테이션</vt:lpstr>
      <vt:lpstr>1. 지리정보시스템의 인식증가</vt:lpstr>
      <vt:lpstr>2. Smart Phone에서 지도서비스</vt:lpstr>
      <vt:lpstr>1. MapServer</vt:lpstr>
      <vt:lpstr>2. ka-map</vt:lpstr>
      <vt:lpstr>PowerPoint 프레젠테이션</vt:lpstr>
      <vt:lpstr>2. ka-map</vt:lpstr>
      <vt:lpstr>1. 연구범위</vt:lpstr>
      <vt:lpstr>1. 연구범위</vt:lpstr>
      <vt:lpstr>2. 지도서비스 앱 개발 기능</vt:lpstr>
      <vt:lpstr>3. 지도서비스 앱 개발</vt:lpstr>
      <vt:lpstr>3. 지도서비스 앱 개발</vt:lpstr>
      <vt:lpstr>5. 화면 구성</vt:lpstr>
      <vt:lpstr>1. 연구 결과 및 향후 과제</vt:lpstr>
    </vt:vector>
  </TitlesOfParts>
  <Company>MYHOME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57</cp:revision>
  <dcterms:created xsi:type="dcterms:W3CDTF">2009-03-25T14:07:55Z</dcterms:created>
  <dcterms:modified xsi:type="dcterms:W3CDTF">2011-10-28T07:47:22Z</dcterms:modified>
</cp:coreProperties>
</file>