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3"/>
  </p:notesMasterIdLst>
  <p:sldIdLst>
    <p:sldId id="266" r:id="rId2"/>
    <p:sldId id="388" r:id="rId3"/>
    <p:sldId id="385" r:id="rId4"/>
    <p:sldId id="396" r:id="rId5"/>
    <p:sldId id="397" r:id="rId6"/>
    <p:sldId id="398" r:id="rId7"/>
    <p:sldId id="399" r:id="rId8"/>
    <p:sldId id="400" r:id="rId9"/>
    <p:sldId id="401" r:id="rId10"/>
    <p:sldId id="394" r:id="rId11"/>
    <p:sldId id="395" r:id="rId12"/>
  </p:sldIdLst>
  <p:sldSz cx="9906000" cy="6858000" type="A4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8017"/>
    <a:srgbClr val="C6D8EC"/>
    <a:srgbClr val="FEF6B8"/>
    <a:srgbClr val="F8A9A9"/>
    <a:srgbClr val="D0F3AD"/>
    <a:srgbClr val="E0D1DB"/>
    <a:srgbClr val="D5E8DD"/>
    <a:srgbClr val="FDE0C2"/>
    <a:srgbClr val="F1F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400" y="-288"/>
      </p:cViewPr>
      <p:guideLst>
        <p:guide orient="horz" pos="2160"/>
        <p:guide orient="horz" pos="1143"/>
        <p:guide pos="3248"/>
        <p:guide pos="143"/>
        <p:guide pos="6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57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회원수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2008년</c:v>
                </c:pt>
                <c:pt idx="1">
                  <c:v>2009년</c:v>
                </c:pt>
                <c:pt idx="2">
                  <c:v>2010년</c:v>
                </c:pt>
                <c:pt idx="3">
                  <c:v>2011년</c:v>
                </c:pt>
                <c:pt idx="4">
                  <c:v>2012년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46.0</c:v>
                </c:pt>
                <c:pt idx="1">
                  <c:v>115.0</c:v>
                </c:pt>
                <c:pt idx="2">
                  <c:v>149.0</c:v>
                </c:pt>
                <c:pt idx="3">
                  <c:v>184.0</c:v>
                </c:pt>
                <c:pt idx="4">
                  <c:v>244.0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442744"/>
        <c:axId val="2141703768"/>
      </c:lineChart>
      <c:catAx>
        <c:axId val="21264427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1703768"/>
        <c:crosses val="autoZero"/>
        <c:auto val="1"/>
        <c:lblAlgn val="ctr"/>
        <c:lblOffset val="100"/>
        <c:noMultiLvlLbl val="0"/>
      </c:catAx>
      <c:valAx>
        <c:axId val="2141703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6442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fld id="{87271AE6-D0B1-AA47-88FE-716E07697481}" type="datetime1">
              <a:rPr lang="ko-KR" altLang="en-US"/>
              <a:pPr>
                <a:defRPr/>
              </a:pPr>
              <a:t>12. 10. 12.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fld id="{B3B64855-A6CE-B943-8FEC-1FFE2BF279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0" y="836613"/>
            <a:ext cx="9906000" cy="88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>
                  <a:alpha val="37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latinLnBrk="0">
              <a:defRPr/>
            </a:pPr>
            <a:endParaRPr kumimoji="0" lang="ko-KR" altLang="en-US">
              <a:solidFill>
                <a:srgbClr val="000000"/>
              </a:solidFill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6630988"/>
            <a:ext cx="3689350" cy="1698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fontAlgn="b">
              <a:spcBef>
                <a:spcPct val="30000"/>
              </a:spcBef>
              <a:buFont typeface="Arial" charset="0"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Tw Cen MT" pitchFamily="34" charset="0"/>
                <a:ea typeface="맑은 고딕"/>
                <a:cs typeface="맑은 고딕"/>
              </a:rPr>
              <a:t>OSGeo</a:t>
            </a:r>
            <a:r>
              <a:rPr lang="en-US" sz="1100" baseline="0" dirty="0" smtClean="0">
                <a:solidFill>
                  <a:srgbClr val="000000"/>
                </a:solidFill>
                <a:latin typeface="Tw Cen MT" pitchFamily="34" charset="0"/>
                <a:ea typeface="맑은 고딕"/>
                <a:cs typeface="맑은 고딕"/>
              </a:rPr>
              <a:t> Korean Language Chapter</a:t>
            </a:r>
            <a:endParaRPr lang="en-US" sz="1100" dirty="0" smtClean="0">
              <a:solidFill>
                <a:srgbClr val="000000"/>
              </a:solidFill>
              <a:latin typeface="Tw Cen MT" pitchFamily="34" charset="0"/>
              <a:ea typeface="맑은 고딕"/>
              <a:cs typeface="맑은 고딕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553200" y="6629400"/>
            <a:ext cx="3276600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fontAlgn="b">
              <a:spcBef>
                <a:spcPct val="30000"/>
              </a:spcBef>
              <a:buFont typeface="Arial" charset="0"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Tw Cen MT" pitchFamily="34" charset="0"/>
                <a:ea typeface="맑은 고딕"/>
                <a:cs typeface="맑은 고딕"/>
              </a:rPr>
              <a:t>Shin, Sanghee</a:t>
            </a:r>
            <a:r>
              <a:rPr lang="en-US" sz="1100" dirty="0" smtClean="0">
                <a:solidFill>
                  <a:srgbClr val="000000"/>
                </a:solidFill>
                <a:latin typeface="Tw Cen MT" pitchFamily="34" charset="0"/>
                <a:ea typeface="맑은 고딕"/>
                <a:cs typeface="맑은 고딕"/>
              </a:rPr>
              <a:t>(</a:t>
            </a:r>
            <a:r>
              <a:rPr lang="en-US" sz="1100" dirty="0" smtClean="0">
                <a:solidFill>
                  <a:srgbClr val="000000"/>
                </a:solidFill>
                <a:latin typeface="Tw Cen MT" pitchFamily="34" charset="0"/>
                <a:ea typeface="맑은 고딕"/>
                <a:cs typeface="맑은 고딕"/>
              </a:rPr>
              <a:t>shshin</a:t>
            </a:r>
            <a:r>
              <a:rPr lang="en-US" sz="1100" dirty="0" smtClean="0">
                <a:solidFill>
                  <a:srgbClr val="000000"/>
                </a:solidFill>
                <a:latin typeface="Tw Cen MT" pitchFamily="34" charset="0"/>
                <a:ea typeface="맑은 고딕"/>
                <a:cs typeface="맑은 고딕"/>
              </a:rPr>
              <a:t>@gaia3d.com)</a:t>
            </a:r>
            <a:endParaRPr lang="en-US" sz="1100" dirty="0" smtClean="0">
              <a:solidFill>
                <a:srgbClr val="000000"/>
              </a:solidFill>
              <a:latin typeface="Tw Cen MT" pitchFamily="34" charset="0"/>
              <a:ea typeface="맑은 고딕"/>
              <a:cs typeface="맑은 고딕"/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4089400" y="6621463"/>
            <a:ext cx="2311400" cy="1889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0" i="0">
                <a:latin typeface="+mj-lt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ko-KR" altLang="en-US" sz="1600" kern="1200" dirty="0">
          <a:solidFill>
            <a:srgbClr val="000000"/>
          </a:solidFill>
          <a:latin typeface="Arial" pitchFamily="34" charset="0"/>
          <a:ea typeface="HY헤드라인M" pitchFamily="18" charset="-127"/>
          <a:cs typeface="HY헤드라인M" pitchFamily="18" charset="-128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9pPr>
    </p:titleStyle>
    <p:bodyStyle>
      <a:lvl1pPr marL="165100" indent="-114300" algn="l" defTabSz="939800" rtl="0" eaLnBrk="0" fontAlgn="b" latinLnBrk="1" hangingPunct="0">
        <a:spcBef>
          <a:spcPct val="30000"/>
        </a:spcBef>
        <a:spcAft>
          <a:spcPct val="0"/>
        </a:spcAft>
        <a:buFont typeface="Wingdings" charset="2"/>
        <a:buChar char="§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1pPr>
      <a:lvl2pPr marL="342900" indent="-1524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–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2pPr>
      <a:lvl3pPr marL="533400" indent="-1143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•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3pPr>
      <a:lvl4pPr marL="736600" indent="-1524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–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4pPr>
      <a:lvl5pPr marL="901700" indent="-1270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»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817096" y="5229200"/>
            <a:ext cx="3995739" cy="1526572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</a:pP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맑은 고딕"/>
                <a:cs typeface="맑은 고딕"/>
              </a:rPr>
              <a:t>2012</a:t>
            </a:r>
            <a:r>
              <a:rPr lang="ko-KR" altLang="en-US" sz="1600" dirty="0" smtClean="0">
                <a:solidFill>
                  <a:srgbClr val="000000"/>
                </a:solidFill>
                <a:latin typeface="+mn-lt"/>
                <a:ea typeface="맑은 고딕"/>
                <a:cs typeface="맑은 고딕"/>
              </a:rPr>
              <a:t>년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맑은 고딕"/>
                <a:cs typeface="맑은 고딕"/>
              </a:rPr>
              <a:t>10</a:t>
            </a:r>
            <a:r>
              <a:rPr lang="ko-KR" altLang="en-US" sz="1600" dirty="0" smtClean="0">
                <a:solidFill>
                  <a:srgbClr val="000000"/>
                </a:solidFill>
                <a:latin typeface="+mn-lt"/>
                <a:ea typeface="맑은 고딕"/>
                <a:cs typeface="맑은 고딕"/>
              </a:rPr>
              <a:t>월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맑은 고딕"/>
                <a:cs typeface="맑은 고딕"/>
              </a:rPr>
              <a:t>12</a:t>
            </a:r>
            <a:r>
              <a:rPr lang="ko-KR" altLang="en-US" sz="1600" dirty="0" smtClean="0">
                <a:solidFill>
                  <a:srgbClr val="000000"/>
                </a:solidFill>
                <a:latin typeface="+mn-lt"/>
                <a:ea typeface="맑은 고딕"/>
                <a:cs typeface="맑은 고딕"/>
              </a:rPr>
              <a:t>일</a:t>
            </a:r>
            <a:endParaRPr lang="en-US" altLang="ko-KR" sz="1600" dirty="0" smtClean="0">
              <a:solidFill>
                <a:srgbClr val="000000"/>
              </a:solidFill>
              <a:latin typeface="+mn-lt"/>
              <a:ea typeface="맑은 고딕"/>
              <a:cs typeface="맑은 고딕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맑은 고딕"/>
                <a:cs typeface="맑은 고딕"/>
              </a:rPr>
              <a:t>FOSS4G Korea 2012 </a:t>
            </a:r>
            <a:r>
              <a:rPr lang="ko-KR" altLang="en-US" sz="1600" dirty="0" smtClean="0">
                <a:solidFill>
                  <a:srgbClr val="000000"/>
                </a:solidFill>
                <a:latin typeface="+mn-lt"/>
                <a:ea typeface="맑은 고딕"/>
                <a:cs typeface="맑은 고딕"/>
              </a:rPr>
              <a:t>발표 </a:t>
            </a:r>
            <a:endParaRPr lang="en-US" altLang="ko-KR" sz="1600" dirty="0" smtClean="0">
              <a:solidFill>
                <a:srgbClr val="000000"/>
              </a:solidFill>
              <a:latin typeface="+mn-lt"/>
              <a:ea typeface="맑은 고딕"/>
              <a:cs typeface="맑은 고딕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endParaRPr lang="en-US" altLang="ko-KR" sz="1600" dirty="0" smtClean="0">
              <a:solidFill>
                <a:srgbClr val="000000"/>
              </a:solidFill>
              <a:latin typeface="+mn-lt"/>
              <a:ea typeface="맑은 고딕"/>
              <a:cs typeface="맑은 고딕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맑은 고딕" pitchFamily="50" charset="-128"/>
                <a:cs typeface="맑은 고딕" pitchFamily="50" charset="-128"/>
              </a:rPr>
              <a:t>OSGeo </a:t>
            </a:r>
            <a:r>
              <a:rPr lang="ko-KR" altLang="en-US" sz="1600" dirty="0" smtClean="0">
                <a:solidFill>
                  <a:srgbClr val="000000"/>
                </a:solidFill>
                <a:latin typeface="+mn-lt"/>
                <a:ea typeface="맑은 고딕" pitchFamily="50" charset="-128"/>
                <a:cs typeface="맑은 고딕" pitchFamily="50" charset="-128"/>
              </a:rPr>
              <a:t>한국어 지부 </a:t>
            </a:r>
            <a:endParaRPr lang="en-US" altLang="ko-KR" sz="1600" dirty="0" smtClean="0">
              <a:solidFill>
                <a:srgbClr val="000000"/>
              </a:solidFill>
              <a:latin typeface="+mn-lt"/>
              <a:ea typeface="맑은 고딕" pitchFamily="50" charset="-128"/>
              <a:cs typeface="맑은 고딕" pitchFamily="50" charset="-128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ko-KR" altLang="en-US" sz="1600" dirty="0" smtClean="0">
                <a:solidFill>
                  <a:srgbClr val="000000"/>
                </a:solidFill>
                <a:latin typeface="+mn-lt"/>
                <a:ea typeface="맑은 고딕" pitchFamily="50" charset="-128"/>
                <a:cs typeface="맑은 고딕" pitchFamily="50" charset="-128"/>
              </a:rPr>
              <a:t>신상희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맑은 고딕" pitchFamily="50" charset="-128"/>
                <a:cs typeface="맑은 고딕" pitchFamily="50" charset="-128"/>
              </a:rPr>
              <a:t>(shshin@gaia3d.com)</a:t>
            </a:r>
            <a:endParaRPr lang="en-US" sz="1600" dirty="0">
              <a:solidFill>
                <a:srgbClr val="000000"/>
              </a:solidFill>
              <a:latin typeface="+mn-lt"/>
              <a:ea typeface="맑은 고딕"/>
              <a:cs typeface="맑은 고딕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2489537"/>
            <a:ext cx="9505950" cy="123110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</a:pP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맑은 고딕"/>
                <a:cs typeface="맑은 고딕"/>
              </a:rPr>
              <a:t>OSGeo</a:t>
            </a:r>
            <a:r>
              <a:rPr lang="ko-KR" alt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맑은 고딕"/>
                <a:cs typeface="맑은 고딕"/>
              </a:rPr>
              <a:t> 한국어 지부의 지난 활동과 </a:t>
            </a:r>
            <a:r>
              <a:rPr lang="en-US" altLang="ko-K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맑은 고딕"/>
                <a:cs typeface="맑은 고딕"/>
              </a:rPr>
              <a:t/>
            </a:r>
            <a:br>
              <a:rPr lang="en-US" altLang="ko-K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맑은 고딕"/>
                <a:cs typeface="맑은 고딕"/>
              </a:rPr>
            </a:br>
            <a:r>
              <a:rPr lang="ko-KR" alt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맑은 고딕"/>
                <a:cs typeface="맑은 고딕"/>
              </a:rPr>
              <a:t>앞으로의 계획</a:t>
            </a:r>
            <a:endParaRPr lang="en-US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맑은 고딕"/>
              <a:cs typeface="맑은 고딕"/>
            </a:endParaRPr>
          </a:p>
        </p:txBody>
      </p:sp>
      <p:pic>
        <p:nvPicPr>
          <p:cNvPr id="6" name="그림 6" descr="OSGeo_logo_750_3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8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21"/>
          <p:cNvSpPr/>
          <p:nvPr/>
        </p:nvSpPr>
        <p:spPr>
          <a:xfrm>
            <a:off x="990600" y="-762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ko-KR" altLang="en-US" sz="1500" b="1" dirty="0" smtClean="0">
                <a:solidFill>
                  <a:srgbClr val="008000"/>
                </a:solidFill>
                <a:cs typeface="맑은 고딕" pitchFamily="50" charset="-128"/>
              </a:rPr>
              <a:t>한국어 지부 </a:t>
            </a:r>
            <a:endParaRPr lang="en-US" altLang="ko-KR" sz="1500" b="1" dirty="0">
              <a:solidFill>
                <a:srgbClr val="008000"/>
              </a:solidFill>
              <a:cs typeface="맑은 고딕" pitchFamily="50" charset="-128"/>
            </a:endParaRPr>
          </a:p>
        </p:txBody>
      </p:sp>
      <p:pic>
        <p:nvPicPr>
          <p:cNvPr id="4" name="Picture 3" descr="foss4g_kr_m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27" y="0"/>
            <a:ext cx="2640735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10</a:t>
            </a:fld>
            <a:endParaRPr lang="ko-KR" alt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81000" y="1066800"/>
            <a:ext cx="8223250" cy="492442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운영 체제 변경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  <a:endParaRPr lang="en-US" sz="2000" b="1" dirty="0" smtClean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일반회원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 정회원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(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회비 납부</a:t>
            </a:r>
            <a:r>
              <a:rPr lang="ko-KR" altLang="ko-KR" dirty="0">
                <a:latin typeface="+mn-lt"/>
                <a:ea typeface="Arial" charset="0"/>
                <a:cs typeface="Arial" charset="0"/>
              </a:rPr>
              <a:t>)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 이사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 대표로 이어지는 구조로 운영 체제 변경 </a:t>
            </a: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400050" lvl="1" indent="-400050">
              <a:buFont typeface="Wingdings" charset="2"/>
              <a:buChar char="§"/>
              <a:defRPr/>
            </a:pPr>
            <a:endParaRPr lang="en-US" altLang="ko-KR" sz="2000" b="1" dirty="0" smtClean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FOSS4G Japan </a:t>
            </a: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행사 참석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  <a:endParaRPr lang="en-US" sz="2000" b="1" dirty="0" smtClean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한국과 일본 지부 간의 교류 프로그램에 따라 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2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명의 대표단 파견 예정</a:t>
            </a: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공간정보거점대학 </a:t>
            </a:r>
            <a:r>
              <a:rPr lang="en-US" altLang="ko-KR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2</a:t>
            </a: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차 교육 예정 </a:t>
            </a:r>
            <a:r>
              <a:rPr lang="en-US" altLang="ko-KR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2013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년 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1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월 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28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일 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~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2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월 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1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일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(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이화여대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)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 예정</a:t>
            </a: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International FOSS4G 2013</a:t>
            </a: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 참석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  <a:endParaRPr lang="en-US" sz="2000" b="1" dirty="0" smtClean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2013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년 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9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월 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17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일 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~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21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일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 영국 노팅엄 </a:t>
            </a: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endParaRPr lang="en-US" altLang="ko-KR" dirty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타 오픈 소스 </a:t>
            </a:r>
            <a:r>
              <a:rPr lang="en-US" altLang="ko-KR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GIS</a:t>
            </a: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 프로젝트 번역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  <a:endParaRPr lang="en-US" sz="2000" b="1" dirty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PostGIS, GeoServer, OpenLayers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 등의 번역 및 출간</a:t>
            </a: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OSGeo Live DVD</a:t>
            </a:r>
            <a:r>
              <a:rPr lang="ko-KR" altLang="en-US" dirty="0" smtClean="0">
                <a:latin typeface="+mn-lt"/>
                <a:ea typeface="Arial" charset="0"/>
                <a:cs typeface="Arial" charset="0"/>
              </a:rPr>
              <a:t> 프로젝트 등의 번역 </a:t>
            </a: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endParaRPr lang="en-US" altLang="ko-KR" dirty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altLang="ko-KR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2015</a:t>
            </a: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년 </a:t>
            </a:r>
            <a:r>
              <a:rPr lang="en-US" altLang="ko-KR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International FOSS4G </a:t>
            </a: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유치 가능성 탐색</a:t>
            </a: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앞으로의 계획  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2590800" y="2743200"/>
            <a:ext cx="4648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Q&amp;A</a:t>
            </a:r>
            <a:endParaRPr lang="ko-KR" altLang="en-US" sz="8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2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회원수 변화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9296400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회</a:t>
            </a: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원수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2012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년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10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월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11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일 현재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244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명의 회원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(OSGeo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한국어 지부 메일링 리스트 가입자 기준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)</a:t>
            </a:r>
            <a:endParaRPr lang="en-US" dirty="0" smtClean="0">
              <a:latin typeface="+mn-lt"/>
              <a:ea typeface="Arial" charset="0"/>
              <a:cs typeface="Arial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49763325"/>
              </p:ext>
            </p:extLst>
          </p:nvPr>
        </p:nvGraphicFramePr>
        <p:xfrm>
          <a:off x="632520" y="1700808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활동들 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pic>
        <p:nvPicPr>
          <p:cNvPr id="2" name="Picture 1" descr="418313_4390039149084_90565927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8" y="1988840"/>
            <a:ext cx="6120680" cy="4571383"/>
          </a:xfrm>
          <a:prstGeom prst="rect">
            <a:avLst/>
          </a:prstGeom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9296400" cy="8002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정기 모임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2012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년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월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10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일</a:t>
            </a:r>
            <a:endParaRPr lang="en-US" altLang="ko-KR" sz="1600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2012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년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8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월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8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일 </a:t>
            </a:r>
            <a:endParaRPr lang="en-US" dirty="0" smtClean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4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활동들 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92964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번역 활동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  <a:endParaRPr lang="en-US" sz="2000" b="1" dirty="0" smtClean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QGIS 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매뉴얼 번역 및 출간</a:t>
            </a:r>
            <a:endParaRPr lang="en-US" altLang="ko-KR" sz="1600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GeoServer, PostGIS, OpenLayers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번역 중 </a:t>
            </a:r>
            <a:endParaRPr lang="en-US" altLang="ko-KR" sz="1600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OSGeo Live 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프로젝트 번역 중 </a:t>
            </a:r>
            <a:endParaRPr lang="en-US" dirty="0" smtClean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3" name="Picture 2" descr="QG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2132856"/>
            <a:ext cx="3240360" cy="4338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스크린샷 2012-10-12 오전 12.29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96" y="2348880"/>
            <a:ext cx="5600283" cy="3747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453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5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활동들 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92964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외부 활동들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  <a:endParaRPr lang="en-US" sz="2000" b="1" dirty="0" smtClean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FOSS4G 2011 Tokyo 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참석 및 발표 </a:t>
            </a:r>
            <a:endParaRPr lang="en-US" altLang="ko-KR" sz="1600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AGF(Asia GeoSpatial Forum) 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참석 및 발표 </a:t>
            </a:r>
            <a:endParaRPr lang="en-US" altLang="ko-KR" sz="1600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LH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공사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,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서울연구원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,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지적연구원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,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경북대학교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,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국토연구원 등에서 세미나 및 발표 </a:t>
            </a:r>
            <a:endParaRPr lang="en-US" dirty="0" smtClean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" name="Picture 1" descr="Jap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1" y="2204864"/>
            <a:ext cx="5109857" cy="3816424"/>
          </a:xfrm>
          <a:prstGeom prst="rect">
            <a:avLst/>
          </a:prstGeom>
        </p:spPr>
      </p:pic>
      <p:pic>
        <p:nvPicPr>
          <p:cNvPr id="5" name="Picture 4" descr="스크린샷 2012-10-12 오전 12.3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76" y="2852936"/>
            <a:ext cx="496297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7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6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활동들 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92964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프로젝트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중앙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GIS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교육센터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Open Source GIS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과정 인터넷 교재 제작 </a:t>
            </a:r>
            <a:endParaRPr lang="en-US" altLang="ko-KR" sz="1600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http://ngis.go.kr:9080/egis/</a:t>
            </a:r>
            <a:r>
              <a:rPr lang="en-US" sz="1600" dirty="0" err="1">
                <a:latin typeface="+mn-lt"/>
                <a:ea typeface="Arial" charset="0"/>
                <a:cs typeface="Arial" charset="0"/>
              </a:rPr>
              <a:t>inde.jsp</a:t>
            </a:r>
            <a:endParaRPr lang="en-US" sz="1600" dirty="0" smtClean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3" name="Picture 2" descr="스크린샷 2012-10-12 오전 12.3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2060848"/>
            <a:ext cx="5976664" cy="38821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스크린샷 2012-10-12 오전 12.39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3501008"/>
            <a:ext cx="4813300" cy="2832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5834734" y="5313452"/>
            <a:ext cx="1656184" cy="36004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7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활동들 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9296400" cy="10464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교육 활동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공간정보학회와 공동으로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차례의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GeoSpatial Open Source Winter School 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개최 </a:t>
            </a:r>
            <a:endParaRPr lang="en-US" altLang="ko-KR" sz="1600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1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차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: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월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9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일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~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10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일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(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이화여대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)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ko-KR" altLang="ko-KR" sz="1600" dirty="0" smtClean="0">
                <a:latin typeface="+mn-lt"/>
                <a:ea typeface="Arial" charset="0"/>
                <a:cs typeface="Arial" charset="0"/>
              </a:rPr>
              <a:t>2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차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: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월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28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일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~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29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일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(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서울시립대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)</a:t>
            </a:r>
            <a:endParaRPr lang="en-US" sz="1600" dirty="0" smtClean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" name="Picture 1" descr="IMG_19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60" y="2155891"/>
            <a:ext cx="3328647" cy="4437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IMG_19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2276872"/>
            <a:ext cx="5652120" cy="4239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677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8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활동들 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9296400" cy="8002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ko-KR" alt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교육 활동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이화여대와 공동으로 국토해양부의 공간정보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거점대학 사업 신청 및 선정 </a:t>
            </a:r>
            <a:endParaRPr lang="en-US" altLang="ko-KR" sz="1600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8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월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20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일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~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24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일에 걸쳐 이화여대에서 </a:t>
            </a:r>
            <a:r>
              <a:rPr lang="en-US" altLang="ko-KR" sz="1600" dirty="0" smtClean="0">
                <a:latin typeface="+mn-lt"/>
                <a:ea typeface="Arial" charset="0"/>
                <a:cs typeface="Arial" charset="0"/>
              </a:rPr>
              <a:t>Open Source GIS</a:t>
            </a:r>
            <a:r>
              <a:rPr lang="ko-KR" altLang="en-US" sz="1600" dirty="0" smtClean="0">
                <a:latin typeface="+mn-lt"/>
                <a:ea typeface="Arial" charset="0"/>
                <a:cs typeface="Arial" charset="0"/>
              </a:rPr>
              <a:t> 교육 </a:t>
            </a:r>
            <a:endParaRPr lang="en-US" altLang="ko-KR" sz="1600" dirty="0" smtClean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3" name="Picture 2" descr="Ehw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36" y="2564904"/>
            <a:ext cx="5304939" cy="3962126"/>
          </a:xfrm>
          <a:prstGeom prst="rect">
            <a:avLst/>
          </a:prstGeom>
        </p:spPr>
      </p:pic>
      <p:pic>
        <p:nvPicPr>
          <p:cNvPr id="4" name="Picture 3" descr="ehw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4" y="1916832"/>
            <a:ext cx="5688330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9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활동들 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pic>
        <p:nvPicPr>
          <p:cNvPr id="2" name="Picture 1" descr="foss4g_kr_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124744"/>
            <a:ext cx="7797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0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65100" indent="-114300" defTabSz="939800" eaLnBrk="0" fontAlgn="b" hangingPunct="0">
          <a:spcBef>
            <a:spcPct val="30000"/>
          </a:spcBef>
          <a:spcAft>
            <a:spcPct val="0"/>
          </a:spcAft>
          <a:buFont typeface="Arial" pitchFamily="34" charset="0"/>
          <a:buChar char="•"/>
          <a:defRPr sz="140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4850</TotalTime>
  <Words>299</Words>
  <Application>Microsoft Macintosh PowerPoint</Application>
  <PresentationFormat>A4 Paper (210x297 mm)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OSS_FOSS4G</dc:title>
  <dc:subject/>
  <dc:creator>Shin, Sanghee</dc:creator>
  <cp:keywords/>
  <dc:description/>
  <cp:lastModifiedBy>Sanghee Shin</cp:lastModifiedBy>
  <cp:revision>419</cp:revision>
  <cp:lastPrinted>2010-11-25T07:31:37Z</cp:lastPrinted>
  <dcterms:created xsi:type="dcterms:W3CDTF">2011-10-30T21:12:27Z</dcterms:created>
  <dcterms:modified xsi:type="dcterms:W3CDTF">2012-10-11T16:11:19Z</dcterms:modified>
  <cp:category/>
</cp:coreProperties>
</file>