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42"/>
  </p:notesMasterIdLst>
  <p:sldIdLst>
    <p:sldId id="256" r:id="rId2"/>
    <p:sldId id="298" r:id="rId3"/>
    <p:sldId id="299" r:id="rId4"/>
    <p:sldId id="296" r:id="rId5"/>
    <p:sldId id="300" r:id="rId6"/>
    <p:sldId id="301" r:id="rId7"/>
    <p:sldId id="277" r:id="rId8"/>
    <p:sldId id="302" r:id="rId9"/>
    <p:sldId id="303" r:id="rId10"/>
    <p:sldId id="258" r:id="rId11"/>
    <p:sldId id="309" r:id="rId12"/>
    <p:sldId id="260" r:id="rId13"/>
    <p:sldId id="280" r:id="rId14"/>
    <p:sldId id="286" r:id="rId15"/>
    <p:sldId id="287" r:id="rId16"/>
    <p:sldId id="284" r:id="rId17"/>
    <p:sldId id="308" r:id="rId18"/>
    <p:sldId id="310" r:id="rId19"/>
    <p:sldId id="281" r:id="rId20"/>
    <p:sldId id="273" r:id="rId21"/>
    <p:sldId id="275" r:id="rId22"/>
    <p:sldId id="313" r:id="rId23"/>
    <p:sldId id="276" r:id="rId24"/>
    <p:sldId id="317" r:id="rId25"/>
    <p:sldId id="291" r:id="rId26"/>
    <p:sldId id="292" r:id="rId27"/>
    <p:sldId id="293" r:id="rId28"/>
    <p:sldId id="294" r:id="rId29"/>
    <p:sldId id="272" r:id="rId30"/>
    <p:sldId id="269" r:id="rId31"/>
    <p:sldId id="271" r:id="rId32"/>
    <p:sldId id="288" r:id="rId33"/>
    <p:sldId id="315" r:id="rId34"/>
    <p:sldId id="318" r:id="rId35"/>
    <p:sldId id="289" r:id="rId36"/>
    <p:sldId id="319" r:id="rId37"/>
    <p:sldId id="316" r:id="rId38"/>
    <p:sldId id="312" r:id="rId39"/>
    <p:sldId id="263" r:id="rId40"/>
    <p:sldId id="290" r:id="rId41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23" autoAdjust="0"/>
    <p:restoredTop sz="96784" autoAdjust="0"/>
  </p:normalViewPr>
  <p:slideViewPr>
    <p:cSldViewPr>
      <p:cViewPr varScale="1">
        <p:scale>
          <a:sx n="70" d="100"/>
          <a:sy n="70" d="100"/>
        </p:scale>
        <p:origin x="-1044" y="-10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5C50B-0AB0-497B-9622-E03903EFE1D7}" type="datetimeFigureOut">
              <a:rPr lang="ko-KR" altLang="en-US" smtClean="0"/>
              <a:pPr/>
              <a:t>2011-10-28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70DD9-7663-4CCF-A757-501DDC7E4F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-1" y="1335025"/>
            <a:ext cx="9909687" cy="4084204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31396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0693 h 3357044"/>
              <a:gd name="connsiteX1" fmla="*/ 2660904 w 9162288"/>
              <a:gd name="connsiteY1" fmla="*/ 93652 h 3357044"/>
              <a:gd name="connsiteX2" fmla="*/ 6995160 w 9162288"/>
              <a:gd name="connsiteY2" fmla="*/ 852604 h 3357044"/>
              <a:gd name="connsiteX3" fmla="*/ 9162288 w 9162288"/>
              <a:gd name="connsiteY3" fmla="*/ 379091 h 3357044"/>
              <a:gd name="connsiteX4" fmla="*/ 9153144 w 9162288"/>
              <a:gd name="connsiteY4" fmla="*/ 2910004 h 3357044"/>
              <a:gd name="connsiteX5" fmla="*/ 6995160 w 9162288"/>
              <a:gd name="connsiteY5" fmla="*/ 3294052 h 3357044"/>
              <a:gd name="connsiteX6" fmla="*/ 3279648 w 9162288"/>
              <a:gd name="connsiteY6" fmla="*/ 2532052 h 3357044"/>
              <a:gd name="connsiteX7" fmla="*/ 18288 w 9162288"/>
              <a:gd name="connsiteY7" fmla="*/ 3184324 h 3357044"/>
              <a:gd name="connsiteX8" fmla="*/ 0 w 9162288"/>
              <a:gd name="connsiteY8" fmla="*/ 290693 h 3357044"/>
              <a:gd name="connsiteX0" fmla="*/ 0 w 9162288"/>
              <a:gd name="connsiteY0" fmla="*/ 299777 h 3366128"/>
              <a:gd name="connsiteX1" fmla="*/ 2660904 w 9162288"/>
              <a:gd name="connsiteY1" fmla="*/ 102736 h 3366128"/>
              <a:gd name="connsiteX2" fmla="*/ 6595872 w 9162288"/>
              <a:gd name="connsiteY2" fmla="*/ 916196 h 3366128"/>
              <a:gd name="connsiteX3" fmla="*/ 9162288 w 9162288"/>
              <a:gd name="connsiteY3" fmla="*/ 388175 h 3366128"/>
              <a:gd name="connsiteX4" fmla="*/ 9153144 w 9162288"/>
              <a:gd name="connsiteY4" fmla="*/ 2919088 h 3366128"/>
              <a:gd name="connsiteX5" fmla="*/ 6995160 w 9162288"/>
              <a:gd name="connsiteY5" fmla="*/ 3303136 h 3366128"/>
              <a:gd name="connsiteX6" fmla="*/ 3279648 w 9162288"/>
              <a:gd name="connsiteY6" fmla="*/ 2541136 h 3366128"/>
              <a:gd name="connsiteX7" fmla="*/ 18288 w 9162288"/>
              <a:gd name="connsiteY7" fmla="*/ 3193408 h 3366128"/>
              <a:gd name="connsiteX8" fmla="*/ 0 w 9162288"/>
              <a:gd name="connsiteY8" fmla="*/ 299777 h 3366128"/>
              <a:gd name="connsiteX0" fmla="*/ 0 w 9162288"/>
              <a:gd name="connsiteY0" fmla="*/ 181676 h 3248027"/>
              <a:gd name="connsiteX1" fmla="*/ 2727960 w 9162288"/>
              <a:gd name="connsiteY1" fmla="*/ 102736 h 3248027"/>
              <a:gd name="connsiteX2" fmla="*/ 6595872 w 9162288"/>
              <a:gd name="connsiteY2" fmla="*/ 798095 h 3248027"/>
              <a:gd name="connsiteX3" fmla="*/ 9162288 w 9162288"/>
              <a:gd name="connsiteY3" fmla="*/ 270074 h 3248027"/>
              <a:gd name="connsiteX4" fmla="*/ 9153144 w 9162288"/>
              <a:gd name="connsiteY4" fmla="*/ 2800987 h 3248027"/>
              <a:gd name="connsiteX5" fmla="*/ 6995160 w 9162288"/>
              <a:gd name="connsiteY5" fmla="*/ 3185035 h 3248027"/>
              <a:gd name="connsiteX6" fmla="*/ 3279648 w 9162288"/>
              <a:gd name="connsiteY6" fmla="*/ 2423035 h 3248027"/>
              <a:gd name="connsiteX7" fmla="*/ 18288 w 9162288"/>
              <a:gd name="connsiteY7" fmla="*/ 3075307 h 3248027"/>
              <a:gd name="connsiteX8" fmla="*/ 0 w 9162288"/>
              <a:gd name="connsiteY8" fmla="*/ 181676 h 3248027"/>
              <a:gd name="connsiteX0" fmla="*/ 0 w 9162288"/>
              <a:gd name="connsiteY0" fmla="*/ 155448 h 3221799"/>
              <a:gd name="connsiteX1" fmla="*/ 2727960 w 9162288"/>
              <a:gd name="connsiteY1" fmla="*/ 76508 h 3221799"/>
              <a:gd name="connsiteX2" fmla="*/ 6595872 w 9162288"/>
              <a:gd name="connsiteY2" fmla="*/ 771867 h 3221799"/>
              <a:gd name="connsiteX3" fmla="*/ 9162288 w 9162288"/>
              <a:gd name="connsiteY3" fmla="*/ 243846 h 3221799"/>
              <a:gd name="connsiteX4" fmla="*/ 9153144 w 9162288"/>
              <a:gd name="connsiteY4" fmla="*/ 2774759 h 3221799"/>
              <a:gd name="connsiteX5" fmla="*/ 6995160 w 9162288"/>
              <a:gd name="connsiteY5" fmla="*/ 3158807 h 3221799"/>
              <a:gd name="connsiteX6" fmla="*/ 3279648 w 9162288"/>
              <a:gd name="connsiteY6" fmla="*/ 2396807 h 3221799"/>
              <a:gd name="connsiteX7" fmla="*/ 18288 w 9162288"/>
              <a:gd name="connsiteY7" fmla="*/ 3049079 h 3221799"/>
              <a:gd name="connsiteX8" fmla="*/ 0 w 9162288"/>
              <a:gd name="connsiteY8" fmla="*/ 155448 h 3221799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21380 h 3187731"/>
              <a:gd name="connsiteX1" fmla="*/ 2727960 w 9162288"/>
              <a:gd name="connsiteY1" fmla="*/ 42440 h 3187731"/>
              <a:gd name="connsiteX2" fmla="*/ 6595872 w 9162288"/>
              <a:gd name="connsiteY2" fmla="*/ 737799 h 3187731"/>
              <a:gd name="connsiteX3" fmla="*/ 9162288 w 9162288"/>
              <a:gd name="connsiteY3" fmla="*/ 209778 h 3187731"/>
              <a:gd name="connsiteX4" fmla="*/ 9153144 w 9162288"/>
              <a:gd name="connsiteY4" fmla="*/ 2740691 h 3187731"/>
              <a:gd name="connsiteX5" fmla="*/ 6995160 w 9162288"/>
              <a:gd name="connsiteY5" fmla="*/ 3124739 h 3187731"/>
              <a:gd name="connsiteX6" fmla="*/ 3279648 w 9162288"/>
              <a:gd name="connsiteY6" fmla="*/ 2362739 h 3187731"/>
              <a:gd name="connsiteX7" fmla="*/ 18288 w 9162288"/>
              <a:gd name="connsiteY7" fmla="*/ 3015011 h 3187731"/>
              <a:gd name="connsiteX8" fmla="*/ 0 w 9162288"/>
              <a:gd name="connsiteY8" fmla="*/ 121380 h 3187731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58964 h 3225315"/>
              <a:gd name="connsiteX1" fmla="*/ 2727960 w 9162288"/>
              <a:gd name="connsiteY1" fmla="*/ 80024 h 3225315"/>
              <a:gd name="connsiteX2" fmla="*/ 6595872 w 9162288"/>
              <a:gd name="connsiteY2" fmla="*/ 775383 h 3225315"/>
              <a:gd name="connsiteX3" fmla="*/ 9162288 w 9162288"/>
              <a:gd name="connsiteY3" fmla="*/ 247362 h 3225315"/>
              <a:gd name="connsiteX4" fmla="*/ 9153144 w 9162288"/>
              <a:gd name="connsiteY4" fmla="*/ 2778275 h 3225315"/>
              <a:gd name="connsiteX5" fmla="*/ 6995160 w 9162288"/>
              <a:gd name="connsiteY5" fmla="*/ 3162323 h 3225315"/>
              <a:gd name="connsiteX6" fmla="*/ 3279648 w 9162288"/>
              <a:gd name="connsiteY6" fmla="*/ 2400323 h 3225315"/>
              <a:gd name="connsiteX7" fmla="*/ 18288 w 9162288"/>
              <a:gd name="connsiteY7" fmla="*/ 3052595 h 3225315"/>
              <a:gd name="connsiteX8" fmla="*/ 0 w 9162288"/>
              <a:gd name="connsiteY8" fmla="*/ 158964 h 322531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207145"/>
              <a:gd name="connsiteX1" fmla="*/ 2828544 w 9162288"/>
              <a:gd name="connsiteY1" fmla="*/ 80024 h 3207145"/>
              <a:gd name="connsiteX2" fmla="*/ 6595872 w 9162288"/>
              <a:gd name="connsiteY2" fmla="*/ 757213 h 3207145"/>
              <a:gd name="connsiteX3" fmla="*/ 9162288 w 9162288"/>
              <a:gd name="connsiteY3" fmla="*/ 229192 h 3207145"/>
              <a:gd name="connsiteX4" fmla="*/ 9153144 w 9162288"/>
              <a:gd name="connsiteY4" fmla="*/ 2760105 h 3207145"/>
              <a:gd name="connsiteX5" fmla="*/ 6995160 w 9162288"/>
              <a:gd name="connsiteY5" fmla="*/ 3144153 h 3207145"/>
              <a:gd name="connsiteX6" fmla="*/ 3279648 w 9162288"/>
              <a:gd name="connsiteY6" fmla="*/ 2382153 h 3207145"/>
              <a:gd name="connsiteX7" fmla="*/ 18288 w 9162288"/>
              <a:gd name="connsiteY7" fmla="*/ 3034425 h 3207145"/>
              <a:gd name="connsiteX8" fmla="*/ 0 w 9162288"/>
              <a:gd name="connsiteY8" fmla="*/ 140794 h 3207145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3279648 w 9162288"/>
              <a:gd name="connsiteY6" fmla="*/ 2382153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40521"/>
              <a:gd name="connsiteX1" fmla="*/ 2828544 w 9162288"/>
              <a:gd name="connsiteY1" fmla="*/ 80024 h 3040521"/>
              <a:gd name="connsiteX2" fmla="*/ 6595872 w 9162288"/>
              <a:gd name="connsiteY2" fmla="*/ 757213 h 3040521"/>
              <a:gd name="connsiteX3" fmla="*/ 9162288 w 9162288"/>
              <a:gd name="connsiteY3" fmla="*/ 229192 h 3040521"/>
              <a:gd name="connsiteX4" fmla="*/ 9153144 w 9162288"/>
              <a:gd name="connsiteY4" fmla="*/ 2760105 h 3040521"/>
              <a:gd name="connsiteX5" fmla="*/ 6690360 w 9162288"/>
              <a:gd name="connsiteY5" fmla="*/ 2746696 h 3040521"/>
              <a:gd name="connsiteX6" fmla="*/ 2865120 w 9162288"/>
              <a:gd name="connsiteY6" fmla="*/ 2307204 h 3040521"/>
              <a:gd name="connsiteX7" fmla="*/ 18288 w 9162288"/>
              <a:gd name="connsiteY7" fmla="*/ 3034425 h 3040521"/>
              <a:gd name="connsiteX8" fmla="*/ 0 w 9162288"/>
              <a:gd name="connsiteY8" fmla="*/ 140794 h 3040521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34425"/>
              <a:gd name="connsiteX1" fmla="*/ 2828544 w 9162288"/>
              <a:gd name="connsiteY1" fmla="*/ 80024 h 3034425"/>
              <a:gd name="connsiteX2" fmla="*/ 6595872 w 9162288"/>
              <a:gd name="connsiteY2" fmla="*/ 757213 h 3034425"/>
              <a:gd name="connsiteX3" fmla="*/ 9162288 w 9162288"/>
              <a:gd name="connsiteY3" fmla="*/ 229192 h 3034425"/>
              <a:gd name="connsiteX4" fmla="*/ 9153144 w 9162288"/>
              <a:gd name="connsiteY4" fmla="*/ 2760105 h 3034425"/>
              <a:gd name="connsiteX5" fmla="*/ 6690360 w 9162288"/>
              <a:gd name="connsiteY5" fmla="*/ 2746696 h 3034425"/>
              <a:gd name="connsiteX6" fmla="*/ 2865120 w 9162288"/>
              <a:gd name="connsiteY6" fmla="*/ 2307204 h 3034425"/>
              <a:gd name="connsiteX7" fmla="*/ 18288 w 9162288"/>
              <a:gd name="connsiteY7" fmla="*/ 3034425 h 3034425"/>
              <a:gd name="connsiteX8" fmla="*/ 0 w 9162288"/>
              <a:gd name="connsiteY8" fmla="*/ 140794 h 3034425"/>
              <a:gd name="connsiteX0" fmla="*/ 0 w 9162288"/>
              <a:gd name="connsiteY0" fmla="*/ 140794 h 3043297"/>
              <a:gd name="connsiteX1" fmla="*/ 2828544 w 9162288"/>
              <a:gd name="connsiteY1" fmla="*/ 80024 h 3043297"/>
              <a:gd name="connsiteX2" fmla="*/ 6595872 w 9162288"/>
              <a:gd name="connsiteY2" fmla="*/ 757213 h 3043297"/>
              <a:gd name="connsiteX3" fmla="*/ 9162288 w 9162288"/>
              <a:gd name="connsiteY3" fmla="*/ 229192 h 3043297"/>
              <a:gd name="connsiteX4" fmla="*/ 9153144 w 9162288"/>
              <a:gd name="connsiteY4" fmla="*/ 2760105 h 3043297"/>
              <a:gd name="connsiteX5" fmla="*/ 6690360 w 9162288"/>
              <a:gd name="connsiteY5" fmla="*/ 2746696 h 3043297"/>
              <a:gd name="connsiteX6" fmla="*/ 2865120 w 9162288"/>
              <a:gd name="connsiteY6" fmla="*/ 2307204 h 3043297"/>
              <a:gd name="connsiteX7" fmla="*/ 1619 w 9162288"/>
              <a:gd name="connsiteY7" fmla="*/ 3043297 h 3043297"/>
              <a:gd name="connsiteX8" fmla="*/ 0 w 9162288"/>
              <a:gd name="connsiteY8" fmla="*/ 140794 h 3043297"/>
              <a:gd name="connsiteX0" fmla="*/ 0 w 9153144"/>
              <a:gd name="connsiteY0" fmla="*/ 140794 h 3043297"/>
              <a:gd name="connsiteX1" fmla="*/ 2828544 w 9153144"/>
              <a:gd name="connsiteY1" fmla="*/ 80024 h 3043297"/>
              <a:gd name="connsiteX2" fmla="*/ 6595872 w 9153144"/>
              <a:gd name="connsiteY2" fmla="*/ 757213 h 3043297"/>
              <a:gd name="connsiteX3" fmla="*/ 9144533 w 9153144"/>
              <a:gd name="connsiteY3" fmla="*/ 230295 h 3043297"/>
              <a:gd name="connsiteX4" fmla="*/ 9153144 w 9153144"/>
              <a:gd name="connsiteY4" fmla="*/ 2760105 h 3043297"/>
              <a:gd name="connsiteX5" fmla="*/ 6690360 w 9153144"/>
              <a:gd name="connsiteY5" fmla="*/ 2746696 h 3043297"/>
              <a:gd name="connsiteX6" fmla="*/ 2865120 w 9153144"/>
              <a:gd name="connsiteY6" fmla="*/ 2307204 h 3043297"/>
              <a:gd name="connsiteX7" fmla="*/ 1619 w 9153144"/>
              <a:gd name="connsiteY7" fmla="*/ 3043297 h 3043297"/>
              <a:gd name="connsiteX8" fmla="*/ 0 w 9153144"/>
              <a:gd name="connsiteY8" fmla="*/ 140794 h 3043297"/>
              <a:gd name="connsiteX0" fmla="*/ 0 w 9147403"/>
              <a:gd name="connsiteY0" fmla="*/ 140794 h 3043297"/>
              <a:gd name="connsiteX1" fmla="*/ 2828544 w 9147403"/>
              <a:gd name="connsiteY1" fmla="*/ 80024 h 3043297"/>
              <a:gd name="connsiteX2" fmla="*/ 6595872 w 9147403"/>
              <a:gd name="connsiteY2" fmla="*/ 757213 h 3043297"/>
              <a:gd name="connsiteX3" fmla="*/ 9144533 w 9147403"/>
              <a:gd name="connsiteY3" fmla="*/ 230295 h 3043297"/>
              <a:gd name="connsiteX4" fmla="*/ 9141307 w 9147403"/>
              <a:gd name="connsiteY4" fmla="*/ 2761208 h 3043297"/>
              <a:gd name="connsiteX5" fmla="*/ 6690360 w 9147403"/>
              <a:gd name="connsiteY5" fmla="*/ 2746696 h 3043297"/>
              <a:gd name="connsiteX6" fmla="*/ 2865120 w 9147403"/>
              <a:gd name="connsiteY6" fmla="*/ 2307204 h 3043297"/>
              <a:gd name="connsiteX7" fmla="*/ 1619 w 9147403"/>
              <a:gd name="connsiteY7" fmla="*/ 3043297 h 3043297"/>
              <a:gd name="connsiteX8" fmla="*/ 0 w 9147403"/>
              <a:gd name="connsiteY8" fmla="*/ 140794 h 3043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7403" h="3043297">
                <a:moveTo>
                  <a:pt x="0" y="140794"/>
                </a:moveTo>
                <a:cubicBezTo>
                  <a:pt x="784860" y="19414"/>
                  <a:pt x="1778000" y="0"/>
                  <a:pt x="2828544" y="80024"/>
                </a:cubicBezTo>
                <a:cubicBezTo>
                  <a:pt x="3879088" y="160048"/>
                  <a:pt x="5543207" y="732168"/>
                  <a:pt x="6595872" y="757213"/>
                </a:cubicBezTo>
                <a:cubicBezTo>
                  <a:pt x="7648537" y="782258"/>
                  <a:pt x="8376437" y="535486"/>
                  <a:pt x="9144533" y="230295"/>
                </a:cubicBezTo>
                <a:cubicBezTo>
                  <a:pt x="9147403" y="1073565"/>
                  <a:pt x="9138437" y="1917938"/>
                  <a:pt x="9141307" y="2761208"/>
                </a:cubicBezTo>
                <a:cubicBezTo>
                  <a:pt x="8237575" y="2914438"/>
                  <a:pt x="7736391" y="2822363"/>
                  <a:pt x="6690360" y="2746696"/>
                </a:cubicBezTo>
                <a:cubicBezTo>
                  <a:pt x="5644329" y="2671029"/>
                  <a:pt x="3979910" y="2257771"/>
                  <a:pt x="2865120" y="2307204"/>
                </a:cubicBezTo>
                <a:cubicBezTo>
                  <a:pt x="1750330" y="2356637"/>
                  <a:pt x="734663" y="2709091"/>
                  <a:pt x="1619" y="3043297"/>
                </a:cubicBezTo>
                <a:cubicBezTo>
                  <a:pt x="1079" y="2075796"/>
                  <a:pt x="540" y="1108295"/>
                  <a:pt x="0" y="140794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-413" y="1728216"/>
            <a:ext cx="9906701" cy="3309112"/>
          </a:xfrm>
          <a:custGeom>
            <a:avLst/>
            <a:gdLst>
              <a:gd name="connsiteX0" fmla="*/ 0 w 9153144"/>
              <a:gd name="connsiteY0" fmla="*/ 265176 h 3200400"/>
              <a:gd name="connsiteX1" fmla="*/ 2651760 w 9153144"/>
              <a:gd name="connsiteY1" fmla="*/ 0 h 3200400"/>
              <a:gd name="connsiteX2" fmla="*/ 6986016 w 9153144"/>
              <a:gd name="connsiteY2" fmla="*/ 758952 h 3200400"/>
              <a:gd name="connsiteX3" fmla="*/ 9153144 w 9153144"/>
              <a:gd name="connsiteY3" fmla="*/ 237744 h 3200400"/>
              <a:gd name="connsiteX4" fmla="*/ 9144000 w 9153144"/>
              <a:gd name="connsiteY4" fmla="*/ 2816352 h 3200400"/>
              <a:gd name="connsiteX5" fmla="*/ 6986016 w 9153144"/>
              <a:gd name="connsiteY5" fmla="*/ 3200400 h 3200400"/>
              <a:gd name="connsiteX6" fmla="*/ 3081528 w 9153144"/>
              <a:gd name="connsiteY6" fmla="*/ 2441448 h 3200400"/>
              <a:gd name="connsiteX7" fmla="*/ 9144 w 9153144"/>
              <a:gd name="connsiteY7" fmla="*/ 3090672 h 3200400"/>
              <a:gd name="connsiteX8" fmla="*/ 0 w 9153144"/>
              <a:gd name="connsiteY8" fmla="*/ 265176 h 3200400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450336"/>
              <a:gd name="connsiteX1" fmla="*/ 2651760 w 9153144"/>
              <a:gd name="connsiteY1" fmla="*/ 249936 h 3450336"/>
              <a:gd name="connsiteX2" fmla="*/ 6986016 w 9153144"/>
              <a:gd name="connsiteY2" fmla="*/ 1008888 h 3450336"/>
              <a:gd name="connsiteX3" fmla="*/ 9153144 w 9153144"/>
              <a:gd name="connsiteY3" fmla="*/ 487680 h 3450336"/>
              <a:gd name="connsiteX4" fmla="*/ 9144000 w 9153144"/>
              <a:gd name="connsiteY4" fmla="*/ 3066288 h 3450336"/>
              <a:gd name="connsiteX5" fmla="*/ 6986016 w 9153144"/>
              <a:gd name="connsiteY5" fmla="*/ 3450336 h 3450336"/>
              <a:gd name="connsiteX6" fmla="*/ 3081528 w 9153144"/>
              <a:gd name="connsiteY6" fmla="*/ 2691384 h 3450336"/>
              <a:gd name="connsiteX7" fmla="*/ 9144 w 9153144"/>
              <a:gd name="connsiteY7" fmla="*/ 3340608 h 3450336"/>
              <a:gd name="connsiteX8" fmla="*/ 0 w 9153144"/>
              <a:gd name="connsiteY8" fmla="*/ 515112 h 3450336"/>
              <a:gd name="connsiteX0" fmla="*/ 0 w 9153144"/>
              <a:gd name="connsiteY0" fmla="*/ 515112 h 3560064"/>
              <a:gd name="connsiteX1" fmla="*/ 2651760 w 9153144"/>
              <a:gd name="connsiteY1" fmla="*/ 249936 h 3560064"/>
              <a:gd name="connsiteX2" fmla="*/ 6986016 w 9153144"/>
              <a:gd name="connsiteY2" fmla="*/ 1008888 h 3560064"/>
              <a:gd name="connsiteX3" fmla="*/ 9153144 w 9153144"/>
              <a:gd name="connsiteY3" fmla="*/ 487680 h 3560064"/>
              <a:gd name="connsiteX4" fmla="*/ 9144000 w 9153144"/>
              <a:gd name="connsiteY4" fmla="*/ 3066288 h 3560064"/>
              <a:gd name="connsiteX5" fmla="*/ 6986016 w 9153144"/>
              <a:gd name="connsiteY5" fmla="*/ 3450336 h 3560064"/>
              <a:gd name="connsiteX6" fmla="*/ 3081528 w 9153144"/>
              <a:gd name="connsiteY6" fmla="*/ 2691384 h 3560064"/>
              <a:gd name="connsiteX7" fmla="*/ 9144 w 9153144"/>
              <a:gd name="connsiteY7" fmla="*/ 3340608 h 3560064"/>
              <a:gd name="connsiteX8" fmla="*/ 0 w 9153144"/>
              <a:gd name="connsiteY8" fmla="*/ 515112 h 3560064"/>
              <a:gd name="connsiteX0" fmla="*/ 0 w 9153144"/>
              <a:gd name="connsiteY0" fmla="*/ 515112 h 3703320"/>
              <a:gd name="connsiteX1" fmla="*/ 2651760 w 9153144"/>
              <a:gd name="connsiteY1" fmla="*/ 249936 h 3703320"/>
              <a:gd name="connsiteX2" fmla="*/ 6986016 w 9153144"/>
              <a:gd name="connsiteY2" fmla="*/ 1008888 h 3703320"/>
              <a:gd name="connsiteX3" fmla="*/ 9153144 w 9153144"/>
              <a:gd name="connsiteY3" fmla="*/ 487680 h 3703320"/>
              <a:gd name="connsiteX4" fmla="*/ 9144000 w 9153144"/>
              <a:gd name="connsiteY4" fmla="*/ 3066288 h 3703320"/>
              <a:gd name="connsiteX5" fmla="*/ 6986016 w 9153144"/>
              <a:gd name="connsiteY5" fmla="*/ 3450336 h 3703320"/>
              <a:gd name="connsiteX6" fmla="*/ 3081528 w 9153144"/>
              <a:gd name="connsiteY6" fmla="*/ 2691384 h 3703320"/>
              <a:gd name="connsiteX7" fmla="*/ 9144 w 9153144"/>
              <a:gd name="connsiteY7" fmla="*/ 3340608 h 3703320"/>
              <a:gd name="connsiteX8" fmla="*/ 0 w 9153144"/>
              <a:gd name="connsiteY8" fmla="*/ 515112 h 3703320"/>
              <a:gd name="connsiteX0" fmla="*/ 0 w 9153144"/>
              <a:gd name="connsiteY0" fmla="*/ 370332 h 3558540"/>
              <a:gd name="connsiteX1" fmla="*/ 2651760 w 9153144"/>
              <a:gd name="connsiteY1" fmla="*/ 105156 h 3558540"/>
              <a:gd name="connsiteX2" fmla="*/ 6986016 w 9153144"/>
              <a:gd name="connsiteY2" fmla="*/ 864108 h 3558540"/>
              <a:gd name="connsiteX3" fmla="*/ 9153144 w 9153144"/>
              <a:gd name="connsiteY3" fmla="*/ 342900 h 3558540"/>
              <a:gd name="connsiteX4" fmla="*/ 9144000 w 9153144"/>
              <a:gd name="connsiteY4" fmla="*/ 2921508 h 3558540"/>
              <a:gd name="connsiteX5" fmla="*/ 6986016 w 9153144"/>
              <a:gd name="connsiteY5" fmla="*/ 3305556 h 3558540"/>
              <a:gd name="connsiteX6" fmla="*/ 3081528 w 9153144"/>
              <a:gd name="connsiteY6" fmla="*/ 2546604 h 3558540"/>
              <a:gd name="connsiteX7" fmla="*/ 9144 w 9153144"/>
              <a:gd name="connsiteY7" fmla="*/ 3195828 h 3558540"/>
              <a:gd name="connsiteX8" fmla="*/ 0 w 9153144"/>
              <a:gd name="connsiteY8" fmla="*/ 370332 h 3558540"/>
              <a:gd name="connsiteX0" fmla="*/ 0 w 9153144"/>
              <a:gd name="connsiteY0" fmla="*/ 347472 h 3535680"/>
              <a:gd name="connsiteX1" fmla="*/ 2651760 w 9153144"/>
              <a:gd name="connsiteY1" fmla="*/ 82296 h 3535680"/>
              <a:gd name="connsiteX2" fmla="*/ 6986016 w 9153144"/>
              <a:gd name="connsiteY2" fmla="*/ 841248 h 3535680"/>
              <a:gd name="connsiteX3" fmla="*/ 9153144 w 9153144"/>
              <a:gd name="connsiteY3" fmla="*/ 320040 h 3535680"/>
              <a:gd name="connsiteX4" fmla="*/ 9144000 w 9153144"/>
              <a:gd name="connsiteY4" fmla="*/ 2898648 h 3535680"/>
              <a:gd name="connsiteX5" fmla="*/ 6986016 w 9153144"/>
              <a:gd name="connsiteY5" fmla="*/ 3282696 h 3535680"/>
              <a:gd name="connsiteX6" fmla="*/ 3081528 w 9153144"/>
              <a:gd name="connsiteY6" fmla="*/ 2523744 h 3535680"/>
              <a:gd name="connsiteX7" fmla="*/ 9144 w 9153144"/>
              <a:gd name="connsiteY7" fmla="*/ 3172968 h 3535680"/>
              <a:gd name="connsiteX8" fmla="*/ 0 w 9153144"/>
              <a:gd name="connsiteY8" fmla="*/ 347472 h 3535680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499104"/>
              <a:gd name="connsiteX1" fmla="*/ 2651760 w 9153144"/>
              <a:gd name="connsiteY1" fmla="*/ 45720 h 3499104"/>
              <a:gd name="connsiteX2" fmla="*/ 6986016 w 9153144"/>
              <a:gd name="connsiteY2" fmla="*/ 804672 h 3499104"/>
              <a:gd name="connsiteX3" fmla="*/ 9153144 w 9153144"/>
              <a:gd name="connsiteY3" fmla="*/ 283464 h 3499104"/>
              <a:gd name="connsiteX4" fmla="*/ 9144000 w 9153144"/>
              <a:gd name="connsiteY4" fmla="*/ 2862072 h 3499104"/>
              <a:gd name="connsiteX5" fmla="*/ 6986016 w 9153144"/>
              <a:gd name="connsiteY5" fmla="*/ 3246120 h 3499104"/>
              <a:gd name="connsiteX6" fmla="*/ 3081528 w 9153144"/>
              <a:gd name="connsiteY6" fmla="*/ 2487168 h 3499104"/>
              <a:gd name="connsiteX7" fmla="*/ 9144 w 9153144"/>
              <a:gd name="connsiteY7" fmla="*/ 3136392 h 3499104"/>
              <a:gd name="connsiteX8" fmla="*/ 0 w 9153144"/>
              <a:gd name="connsiteY8" fmla="*/ 310896 h 34991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8604"/>
              <a:gd name="connsiteX1" fmla="*/ 2651760 w 9153144"/>
              <a:gd name="connsiteY1" fmla="*/ 45720 h 3308604"/>
              <a:gd name="connsiteX2" fmla="*/ 6986016 w 9153144"/>
              <a:gd name="connsiteY2" fmla="*/ 804672 h 3308604"/>
              <a:gd name="connsiteX3" fmla="*/ 9153144 w 9153144"/>
              <a:gd name="connsiteY3" fmla="*/ 283464 h 3308604"/>
              <a:gd name="connsiteX4" fmla="*/ 9144000 w 9153144"/>
              <a:gd name="connsiteY4" fmla="*/ 2862072 h 3308604"/>
              <a:gd name="connsiteX5" fmla="*/ 6986016 w 9153144"/>
              <a:gd name="connsiteY5" fmla="*/ 3246120 h 3308604"/>
              <a:gd name="connsiteX6" fmla="*/ 3081528 w 9153144"/>
              <a:gd name="connsiteY6" fmla="*/ 2487168 h 3308604"/>
              <a:gd name="connsiteX7" fmla="*/ 9144 w 9153144"/>
              <a:gd name="connsiteY7" fmla="*/ 3136392 h 3308604"/>
              <a:gd name="connsiteX8" fmla="*/ 0 w 9153144"/>
              <a:gd name="connsiteY8" fmla="*/ 310896 h 3308604"/>
              <a:gd name="connsiteX0" fmla="*/ 0 w 9153144"/>
              <a:gd name="connsiteY0" fmla="*/ 310896 h 3306064"/>
              <a:gd name="connsiteX1" fmla="*/ 2651760 w 9153144"/>
              <a:gd name="connsiteY1" fmla="*/ 45720 h 3306064"/>
              <a:gd name="connsiteX2" fmla="*/ 6986016 w 9153144"/>
              <a:gd name="connsiteY2" fmla="*/ 804672 h 3306064"/>
              <a:gd name="connsiteX3" fmla="*/ 9153144 w 9153144"/>
              <a:gd name="connsiteY3" fmla="*/ 283464 h 3306064"/>
              <a:gd name="connsiteX4" fmla="*/ 9144000 w 9153144"/>
              <a:gd name="connsiteY4" fmla="*/ 2862072 h 3306064"/>
              <a:gd name="connsiteX5" fmla="*/ 6986016 w 9153144"/>
              <a:gd name="connsiteY5" fmla="*/ 3246120 h 3306064"/>
              <a:gd name="connsiteX6" fmla="*/ 3169920 w 9153144"/>
              <a:gd name="connsiteY6" fmla="*/ 2502408 h 3306064"/>
              <a:gd name="connsiteX7" fmla="*/ 9144 w 9153144"/>
              <a:gd name="connsiteY7" fmla="*/ 3136392 h 3306064"/>
              <a:gd name="connsiteX8" fmla="*/ 0 w 9153144"/>
              <a:gd name="connsiteY8" fmla="*/ 310896 h 3306064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0 w 9153144"/>
              <a:gd name="connsiteY0" fmla="*/ 310896 h 3309112"/>
              <a:gd name="connsiteX1" fmla="*/ 2651760 w 9153144"/>
              <a:gd name="connsiteY1" fmla="*/ 45720 h 3309112"/>
              <a:gd name="connsiteX2" fmla="*/ 6986016 w 9153144"/>
              <a:gd name="connsiteY2" fmla="*/ 804672 h 3309112"/>
              <a:gd name="connsiteX3" fmla="*/ 9153144 w 9153144"/>
              <a:gd name="connsiteY3" fmla="*/ 283464 h 3309112"/>
              <a:gd name="connsiteX4" fmla="*/ 9144000 w 9153144"/>
              <a:gd name="connsiteY4" fmla="*/ 2862072 h 3309112"/>
              <a:gd name="connsiteX5" fmla="*/ 6986016 w 9153144"/>
              <a:gd name="connsiteY5" fmla="*/ 3246120 h 3309112"/>
              <a:gd name="connsiteX6" fmla="*/ 3270504 w 9153144"/>
              <a:gd name="connsiteY6" fmla="*/ 2484120 h 3309112"/>
              <a:gd name="connsiteX7" fmla="*/ 9144 w 9153144"/>
              <a:gd name="connsiteY7" fmla="*/ 3136392 h 3309112"/>
              <a:gd name="connsiteX8" fmla="*/ 0 w 9153144"/>
              <a:gd name="connsiteY8" fmla="*/ 310896 h 3309112"/>
              <a:gd name="connsiteX0" fmla="*/ 381 w 9153525"/>
              <a:gd name="connsiteY0" fmla="*/ 310896 h 3309112"/>
              <a:gd name="connsiteX1" fmla="*/ 2652141 w 9153525"/>
              <a:gd name="connsiteY1" fmla="*/ 45720 h 3309112"/>
              <a:gd name="connsiteX2" fmla="*/ 6986397 w 9153525"/>
              <a:gd name="connsiteY2" fmla="*/ 804672 h 3309112"/>
              <a:gd name="connsiteX3" fmla="*/ 9153525 w 9153525"/>
              <a:gd name="connsiteY3" fmla="*/ 283464 h 3309112"/>
              <a:gd name="connsiteX4" fmla="*/ 9144381 w 9153525"/>
              <a:gd name="connsiteY4" fmla="*/ 2862072 h 3309112"/>
              <a:gd name="connsiteX5" fmla="*/ 6986397 w 9153525"/>
              <a:gd name="connsiteY5" fmla="*/ 3246120 h 3309112"/>
              <a:gd name="connsiteX6" fmla="*/ 3270885 w 9153525"/>
              <a:gd name="connsiteY6" fmla="*/ 2484120 h 3309112"/>
              <a:gd name="connsiteX7" fmla="*/ 0 w 9153525"/>
              <a:gd name="connsiteY7" fmla="*/ 3143536 h 3309112"/>
              <a:gd name="connsiteX8" fmla="*/ 381 w 9153525"/>
              <a:gd name="connsiteY8" fmla="*/ 310896 h 3309112"/>
              <a:gd name="connsiteX0" fmla="*/ 381 w 9144647"/>
              <a:gd name="connsiteY0" fmla="*/ 310896 h 3309112"/>
              <a:gd name="connsiteX1" fmla="*/ 2652141 w 9144647"/>
              <a:gd name="connsiteY1" fmla="*/ 45720 h 3309112"/>
              <a:gd name="connsiteX2" fmla="*/ 6986397 w 9144647"/>
              <a:gd name="connsiteY2" fmla="*/ 804672 h 3309112"/>
              <a:gd name="connsiteX3" fmla="*/ 9144647 w 9144647"/>
              <a:gd name="connsiteY3" fmla="*/ 290862 h 3309112"/>
              <a:gd name="connsiteX4" fmla="*/ 9144381 w 9144647"/>
              <a:gd name="connsiteY4" fmla="*/ 2862072 h 3309112"/>
              <a:gd name="connsiteX5" fmla="*/ 6986397 w 9144647"/>
              <a:gd name="connsiteY5" fmla="*/ 3246120 h 3309112"/>
              <a:gd name="connsiteX6" fmla="*/ 3270885 w 9144647"/>
              <a:gd name="connsiteY6" fmla="*/ 2484120 h 3309112"/>
              <a:gd name="connsiteX7" fmla="*/ 0 w 9144647"/>
              <a:gd name="connsiteY7" fmla="*/ 3143536 h 3309112"/>
              <a:gd name="connsiteX8" fmla="*/ 381 w 9144647"/>
              <a:gd name="connsiteY8" fmla="*/ 310896 h 330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647" h="3309112">
                <a:moveTo>
                  <a:pt x="381" y="310896"/>
                </a:moveTo>
                <a:cubicBezTo>
                  <a:pt x="779145" y="155448"/>
                  <a:pt x="1484757" y="0"/>
                  <a:pt x="2652141" y="45720"/>
                </a:cubicBezTo>
                <a:cubicBezTo>
                  <a:pt x="3819525" y="91440"/>
                  <a:pt x="5904313" y="763815"/>
                  <a:pt x="6986397" y="804672"/>
                </a:cubicBezTo>
                <a:cubicBezTo>
                  <a:pt x="8068481" y="845529"/>
                  <a:pt x="8437511" y="566706"/>
                  <a:pt x="9144647" y="290862"/>
                </a:cubicBezTo>
                <a:cubicBezTo>
                  <a:pt x="9144558" y="1147932"/>
                  <a:pt x="9144470" y="2005002"/>
                  <a:pt x="9144381" y="2862072"/>
                </a:cubicBezTo>
                <a:cubicBezTo>
                  <a:pt x="8450961" y="3142488"/>
                  <a:pt x="7965313" y="3309112"/>
                  <a:pt x="6986397" y="3246120"/>
                </a:cubicBezTo>
                <a:cubicBezTo>
                  <a:pt x="6007481" y="3183128"/>
                  <a:pt x="4435284" y="2501217"/>
                  <a:pt x="3270885" y="2484120"/>
                </a:cubicBezTo>
                <a:cubicBezTo>
                  <a:pt x="2106486" y="2467023"/>
                  <a:pt x="830580" y="2857024"/>
                  <a:pt x="0" y="3143536"/>
                </a:cubicBezTo>
                <a:lnTo>
                  <a:pt x="381" y="31089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8340852" y="1298448"/>
            <a:ext cx="1069848" cy="9875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7597902" y="1929384"/>
            <a:ext cx="554736" cy="512064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742950" y="4114800"/>
            <a:ext cx="1317498" cy="1216152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673608" y="2212847"/>
            <a:ext cx="8588502" cy="2203704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5486400"/>
            <a:ext cx="6934200" cy="667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SzPct val="85000"/>
              <a:buFont typeface="Wingdings" pitchFamily="2" charset="2"/>
              <a:buNone/>
              <a:defRPr lang="en-US" sz="200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DEA46-37AA-4C8A-8D92-2E9D007BB8B5}" type="datetime1">
              <a:rPr lang="en-US" altLang="ko-KR" smtClean="0"/>
              <a:pPr/>
              <a:t>10/28/2011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>
            <a:off x="0" y="1"/>
            <a:ext cx="9913172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 bwMode="invGray">
          <a:xfrm>
            <a:off x="-56" y="-1972"/>
            <a:ext cx="9906056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746998" y="384048"/>
            <a:ext cx="822198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8122920" y="429768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27838" y="210312"/>
            <a:ext cx="901446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95300" y="649224"/>
            <a:ext cx="8915400" cy="99669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828800"/>
            <a:ext cx="89154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1BAC-25DB-455C-9CCA-A5019691F697}" type="datetime1">
              <a:rPr lang="en-US" altLang="ko-KR" smtClean="0"/>
              <a:pPr/>
              <a:t>10/28/2011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 flipV="1">
            <a:off x="0" y="5590646"/>
            <a:ext cx="9913172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 bwMode="invGray">
          <a:xfrm flipV="1">
            <a:off x="-56" y="5780271"/>
            <a:ext cx="9906056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826246" y="5641848"/>
            <a:ext cx="822198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9361170" y="5212080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307086" y="5641848"/>
            <a:ext cx="901446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black">
          <a:xfrm>
            <a:off x="7508748" y="274638"/>
            <a:ext cx="1901952" cy="5669280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854952" cy="56967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08CF0AC-2364-4491-9A6D-089EFE410262}" type="datetime1">
              <a:rPr lang="en-US" altLang="ko-KR" smtClean="0"/>
              <a:pPr/>
              <a:t>10/28/2011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F3BBF41-8CCE-4738-9EBA-EB32408AB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495300" y="1801368"/>
            <a:ext cx="89154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37A9A-C620-4C91-B758-73B7377E5DB3}" type="datetime1">
              <a:rPr lang="en-US" altLang="ko-KR" smtClean="0"/>
              <a:pPr/>
              <a:t>10/28/2011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gray">
          <a:xfrm>
            <a:off x="8846058" y="667512"/>
            <a:ext cx="822198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8538972" y="1353312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307086" y="786384"/>
            <a:ext cx="1079754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 vert="horz" lIns="91440" tIns="45720" rIns="91440" bIns="45720" rtlCol="0" anchor="ctr">
            <a:noAutofit/>
            <a:scene3d>
              <a:camera prst="orthographicFront"/>
              <a:lightRig rig="glow" dir="t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ln w="6350"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48000">
                      <a:schemeClr val="accent1">
                        <a:lumMod val="60000"/>
                        <a:lumOff val="40000"/>
                      </a:schemeClr>
                    </a:gs>
                    <a:gs pos="57000">
                      <a:schemeClr val="accent1">
                        <a:lumMod val="20000"/>
                        <a:lumOff val="8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80010" dist="4064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 bwMode="gray">
          <a:xfrm>
            <a:off x="0" y="426720"/>
            <a:ext cx="9906000" cy="452628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3996431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7 w 9153196"/>
              <a:gd name="connsiteY3" fmla="*/ 4518094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808828"/>
              <a:gd name="connsiteX1" fmla="*/ 0 w 9153196"/>
              <a:gd name="connsiteY1" fmla="*/ 4757736 h 4808828"/>
              <a:gd name="connsiteX2" fmla="*/ 2983307 w 9153196"/>
              <a:gd name="connsiteY2" fmla="*/ 3938179 h 4808828"/>
              <a:gd name="connsiteX3" fmla="*/ 6766918 w 9153196"/>
              <a:gd name="connsiteY3" fmla="*/ 4459842 h 4808828"/>
              <a:gd name="connsiteX4" fmla="*/ 9149297 w 9153196"/>
              <a:gd name="connsiteY4" fmla="*/ 4461355 h 4808828"/>
              <a:gd name="connsiteX5" fmla="*/ 9153196 w 9153196"/>
              <a:gd name="connsiteY5" fmla="*/ 0 h 4808828"/>
              <a:gd name="connsiteX6" fmla="*/ 52 w 9153196"/>
              <a:gd name="connsiteY6" fmla="*/ 1284 h 4808828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3307 w 9153196"/>
              <a:gd name="connsiteY2" fmla="*/ 3938179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66918 w 9153196"/>
              <a:gd name="connsiteY3" fmla="*/ 4459842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3115058 w 9153196"/>
              <a:gd name="connsiteY2" fmla="*/ 3911480 h 4757736"/>
              <a:gd name="connsiteX3" fmla="*/ 6736870 w 9153196"/>
              <a:gd name="connsiteY3" fmla="*/ 4428289 h 4757736"/>
              <a:gd name="connsiteX4" fmla="*/ 9149297 w 9153196"/>
              <a:gd name="connsiteY4" fmla="*/ 446135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02972" y="4559785"/>
                  <a:pt x="1992246" y="3966388"/>
                  <a:pt x="3115058" y="3911480"/>
                </a:cubicBezTo>
                <a:cubicBezTo>
                  <a:pt x="4237870" y="3856572"/>
                  <a:pt x="5939190" y="4331788"/>
                  <a:pt x="6736870" y="4428289"/>
                </a:cubicBezTo>
                <a:cubicBezTo>
                  <a:pt x="7534550" y="4524790"/>
                  <a:pt x="8253185" y="4658343"/>
                  <a:pt x="9149297" y="4461355"/>
                </a:cubicBezTo>
                <a:cubicBezTo>
                  <a:pt x="9150597" y="300012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 bwMode="invGray">
          <a:xfrm>
            <a:off x="-56" y="0"/>
            <a:ext cx="9906000" cy="4526280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0 h 4756452"/>
              <a:gd name="connsiteX1" fmla="*/ 0 w 9153196"/>
              <a:gd name="connsiteY1" fmla="*/ 4756452 h 4756452"/>
              <a:gd name="connsiteX2" fmla="*/ 2980996 w 9153196"/>
              <a:gd name="connsiteY2" fmla="*/ 4235436 h 4756452"/>
              <a:gd name="connsiteX3" fmla="*/ 6739180 w 9153196"/>
              <a:gd name="connsiteY3" fmla="*/ 4592052 h 4756452"/>
              <a:gd name="connsiteX4" fmla="*/ 9144052 w 9153196"/>
              <a:gd name="connsiteY4" fmla="*/ 4381740 h 4756452"/>
              <a:gd name="connsiteX5" fmla="*/ 9153196 w 9153196"/>
              <a:gd name="connsiteY5" fmla="*/ 3275316 h 4756452"/>
              <a:gd name="connsiteX6" fmla="*/ 52 w 9153196"/>
              <a:gd name="connsiteY6" fmla="*/ 0 h 4756452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4052 w 9153196"/>
              <a:gd name="connsiteY4" fmla="*/ 4383024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  <a:gd name="connsiteX0" fmla="*/ 52 w 9153196"/>
              <a:gd name="connsiteY0" fmla="*/ 1284 h 4757736"/>
              <a:gd name="connsiteX1" fmla="*/ 0 w 9153196"/>
              <a:gd name="connsiteY1" fmla="*/ 4757736 h 4757736"/>
              <a:gd name="connsiteX2" fmla="*/ 2980996 w 9153196"/>
              <a:gd name="connsiteY2" fmla="*/ 4236720 h 4757736"/>
              <a:gd name="connsiteX3" fmla="*/ 6739180 w 9153196"/>
              <a:gd name="connsiteY3" fmla="*/ 4593336 h 4757736"/>
              <a:gd name="connsiteX4" fmla="*/ 9149297 w 9153196"/>
              <a:gd name="connsiteY4" fmla="*/ 4383685 h 4757736"/>
              <a:gd name="connsiteX5" fmla="*/ 9153196 w 9153196"/>
              <a:gd name="connsiteY5" fmla="*/ 0 h 4757736"/>
              <a:gd name="connsiteX6" fmla="*/ 52 w 9153196"/>
              <a:gd name="connsiteY6" fmla="*/ 1284 h 4757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4757736">
                <a:moveTo>
                  <a:pt x="52" y="1284"/>
                </a:moveTo>
                <a:cubicBezTo>
                  <a:pt x="35" y="491948"/>
                  <a:pt x="17" y="4267072"/>
                  <a:pt x="0" y="4757736"/>
                </a:cubicBezTo>
                <a:cubicBezTo>
                  <a:pt x="414528" y="4596192"/>
                  <a:pt x="1857799" y="4264120"/>
                  <a:pt x="2980996" y="4236720"/>
                </a:cubicBezTo>
                <a:cubicBezTo>
                  <a:pt x="4104193" y="4209320"/>
                  <a:pt x="5900665" y="4503309"/>
                  <a:pt x="6739180" y="4593336"/>
                </a:cubicBezTo>
                <a:cubicBezTo>
                  <a:pt x="7577695" y="4683363"/>
                  <a:pt x="8253185" y="4731157"/>
                  <a:pt x="9149297" y="4383685"/>
                </a:cubicBezTo>
                <a:cubicBezTo>
                  <a:pt x="9150597" y="2922457"/>
                  <a:pt x="9151896" y="1461228"/>
                  <a:pt x="9153196" y="0"/>
                </a:cubicBez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8737092" y="3849624"/>
            <a:ext cx="822198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8439912" y="4535424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326898" y="3840480"/>
            <a:ext cx="1079754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238250" y="5129785"/>
            <a:ext cx="7895082" cy="1362075"/>
          </a:xfr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000" b="1" kern="1200" cap="all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1238250" y="4425696"/>
            <a:ext cx="7895082" cy="71323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892BC-8CC3-4945-858A-043C902C6DE3}" type="datetime1">
              <a:rPr lang="en-US" altLang="ko-KR" smtClean="0"/>
              <a:pPr/>
              <a:t>10/28/2011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 bwMode="gray">
          <a:xfrm>
            <a:off x="0" y="0"/>
            <a:ext cx="9906000" cy="1929384"/>
          </a:xfrm>
          <a:custGeom>
            <a:avLst/>
            <a:gdLst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2104644"/>
              <a:gd name="connsiteX1" fmla="*/ 0 w 9144000"/>
              <a:gd name="connsiteY1" fmla="*/ 1929384 h 2104644"/>
              <a:gd name="connsiteX2" fmla="*/ 2971800 w 9144000"/>
              <a:gd name="connsiteY2" fmla="*/ 1307592 h 2104644"/>
              <a:gd name="connsiteX3" fmla="*/ 9134856 w 9144000"/>
              <a:gd name="connsiteY3" fmla="*/ 1609344 h 2104644"/>
              <a:gd name="connsiteX4" fmla="*/ 9144000 w 9144000"/>
              <a:gd name="connsiteY4" fmla="*/ 0 h 2104644"/>
              <a:gd name="connsiteX5" fmla="*/ 8503920 w 9144000"/>
              <a:gd name="connsiteY5" fmla="*/ 0 h 2104644"/>
              <a:gd name="connsiteX6" fmla="*/ 3858768 w 9144000"/>
              <a:gd name="connsiteY6" fmla="*/ 320040 h 2104644"/>
              <a:gd name="connsiteX7" fmla="*/ 0 w 9144000"/>
              <a:gd name="connsiteY7" fmla="*/ 256032 h 210464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  <a:gd name="connsiteX0" fmla="*/ 0 w 9144000"/>
              <a:gd name="connsiteY0" fmla="*/ 256032 h 1929384"/>
              <a:gd name="connsiteX1" fmla="*/ 0 w 9144000"/>
              <a:gd name="connsiteY1" fmla="*/ 1929384 h 1929384"/>
              <a:gd name="connsiteX2" fmla="*/ 2971800 w 9144000"/>
              <a:gd name="connsiteY2" fmla="*/ 1307592 h 1929384"/>
              <a:gd name="connsiteX3" fmla="*/ 9134856 w 9144000"/>
              <a:gd name="connsiteY3" fmla="*/ 1609344 h 1929384"/>
              <a:gd name="connsiteX4" fmla="*/ 9144000 w 9144000"/>
              <a:gd name="connsiteY4" fmla="*/ 0 h 1929384"/>
              <a:gd name="connsiteX5" fmla="*/ 8503920 w 9144000"/>
              <a:gd name="connsiteY5" fmla="*/ 0 h 1929384"/>
              <a:gd name="connsiteX6" fmla="*/ 3858768 w 9144000"/>
              <a:gd name="connsiteY6" fmla="*/ 320040 h 1929384"/>
              <a:gd name="connsiteX7" fmla="*/ 0 w 9144000"/>
              <a:gd name="connsiteY7" fmla="*/ 256032 h 192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929384">
                <a:moveTo>
                  <a:pt x="0" y="256032"/>
                </a:moveTo>
                <a:lnTo>
                  <a:pt x="0" y="1929384"/>
                </a:lnTo>
                <a:cubicBezTo>
                  <a:pt x="574548" y="1726692"/>
                  <a:pt x="1449324" y="1360932"/>
                  <a:pt x="2971800" y="1307592"/>
                </a:cubicBezTo>
                <a:cubicBezTo>
                  <a:pt x="4494276" y="1254252"/>
                  <a:pt x="7606284" y="1872996"/>
                  <a:pt x="9134856" y="1609344"/>
                </a:cubicBezTo>
                <a:lnTo>
                  <a:pt x="9144000" y="0"/>
                </a:lnTo>
                <a:lnTo>
                  <a:pt x="8503920" y="0"/>
                </a:lnTo>
                <a:cubicBezTo>
                  <a:pt x="7543800" y="844296"/>
                  <a:pt x="5111496" y="420624"/>
                  <a:pt x="3858768" y="320040"/>
                </a:cubicBezTo>
                <a:cubicBezTo>
                  <a:pt x="2606040" y="219456"/>
                  <a:pt x="1435608" y="76200"/>
                  <a:pt x="0" y="256032"/>
                </a:cubicBezTo>
                <a:close/>
              </a:path>
            </a:pathLst>
          </a:custGeom>
          <a:solidFill>
            <a:srgbClr val="40C6D8">
              <a:alpha val="40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 bwMode="invGray">
          <a:xfrm>
            <a:off x="-413" y="228600"/>
            <a:ext cx="9906413" cy="1409700"/>
          </a:xfrm>
          <a:custGeom>
            <a:avLst/>
            <a:gdLst>
              <a:gd name="connsiteX0" fmla="*/ 0 w 9144000"/>
              <a:gd name="connsiteY0" fmla="*/ 393192 h 1344168"/>
              <a:gd name="connsiteX1" fmla="*/ 4544568 w 9144000"/>
              <a:gd name="connsiteY1" fmla="*/ 201168 h 1344168"/>
              <a:gd name="connsiteX2" fmla="*/ 9144000 w 9144000"/>
              <a:gd name="connsiteY2" fmla="*/ 0 h 1344168"/>
              <a:gd name="connsiteX3" fmla="*/ 9144000 w 9144000"/>
              <a:gd name="connsiteY3" fmla="*/ 1042416 h 1344168"/>
              <a:gd name="connsiteX4" fmla="*/ 4407408 w 9144000"/>
              <a:gd name="connsiteY4" fmla="*/ 978408 h 1344168"/>
              <a:gd name="connsiteX5" fmla="*/ 9144 w 9144000"/>
              <a:gd name="connsiteY5" fmla="*/ 1344168 h 1344168"/>
              <a:gd name="connsiteX6" fmla="*/ 0 w 9144000"/>
              <a:gd name="connsiteY6" fmla="*/ 393192 h 1344168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475232"/>
              <a:gd name="connsiteX1" fmla="*/ 4544568 w 9144000"/>
              <a:gd name="connsiteY1" fmla="*/ 234696 h 1475232"/>
              <a:gd name="connsiteX2" fmla="*/ 9144000 w 9144000"/>
              <a:gd name="connsiteY2" fmla="*/ 33528 h 1475232"/>
              <a:gd name="connsiteX3" fmla="*/ 9144000 w 9144000"/>
              <a:gd name="connsiteY3" fmla="*/ 1075944 h 1475232"/>
              <a:gd name="connsiteX4" fmla="*/ 4407408 w 9144000"/>
              <a:gd name="connsiteY4" fmla="*/ 1011936 h 1475232"/>
              <a:gd name="connsiteX5" fmla="*/ 9144 w 9144000"/>
              <a:gd name="connsiteY5" fmla="*/ 1377696 h 1475232"/>
              <a:gd name="connsiteX6" fmla="*/ 0 w 9144000"/>
              <a:gd name="connsiteY6" fmla="*/ 426720 h 1475232"/>
              <a:gd name="connsiteX0" fmla="*/ 0 w 9144000"/>
              <a:gd name="connsiteY0" fmla="*/ 426720 h 1377696"/>
              <a:gd name="connsiteX1" fmla="*/ 4544568 w 9144000"/>
              <a:gd name="connsiteY1" fmla="*/ 234696 h 1377696"/>
              <a:gd name="connsiteX2" fmla="*/ 9144000 w 9144000"/>
              <a:gd name="connsiteY2" fmla="*/ 33528 h 1377696"/>
              <a:gd name="connsiteX3" fmla="*/ 9144000 w 9144000"/>
              <a:gd name="connsiteY3" fmla="*/ 1075944 h 1377696"/>
              <a:gd name="connsiteX4" fmla="*/ 4407408 w 9144000"/>
              <a:gd name="connsiteY4" fmla="*/ 1011936 h 1377696"/>
              <a:gd name="connsiteX5" fmla="*/ 9144 w 9144000"/>
              <a:gd name="connsiteY5" fmla="*/ 1377696 h 1377696"/>
              <a:gd name="connsiteX6" fmla="*/ 0 w 9144000"/>
              <a:gd name="connsiteY6" fmla="*/ 426720 h 1377696"/>
              <a:gd name="connsiteX0" fmla="*/ 0 w 9144000"/>
              <a:gd name="connsiteY0" fmla="*/ 426720 h 1409700"/>
              <a:gd name="connsiteX1" fmla="*/ 4544568 w 9144000"/>
              <a:gd name="connsiteY1" fmla="*/ 234696 h 1409700"/>
              <a:gd name="connsiteX2" fmla="*/ 9144000 w 9144000"/>
              <a:gd name="connsiteY2" fmla="*/ 33528 h 1409700"/>
              <a:gd name="connsiteX3" fmla="*/ 9144000 w 9144000"/>
              <a:gd name="connsiteY3" fmla="*/ 1075944 h 1409700"/>
              <a:gd name="connsiteX4" fmla="*/ 4407408 w 9144000"/>
              <a:gd name="connsiteY4" fmla="*/ 1011936 h 1409700"/>
              <a:gd name="connsiteX5" fmla="*/ 9144 w 9144000"/>
              <a:gd name="connsiteY5" fmla="*/ 1377696 h 1409700"/>
              <a:gd name="connsiteX6" fmla="*/ 0 w 9144000"/>
              <a:gd name="connsiteY6" fmla="*/ 426720 h 1409700"/>
              <a:gd name="connsiteX0" fmla="*/ 381 w 9144381"/>
              <a:gd name="connsiteY0" fmla="*/ 426720 h 1409700"/>
              <a:gd name="connsiteX1" fmla="*/ 4544949 w 9144381"/>
              <a:gd name="connsiteY1" fmla="*/ 234696 h 1409700"/>
              <a:gd name="connsiteX2" fmla="*/ 9144381 w 9144381"/>
              <a:gd name="connsiteY2" fmla="*/ 33528 h 1409700"/>
              <a:gd name="connsiteX3" fmla="*/ 9144381 w 9144381"/>
              <a:gd name="connsiteY3" fmla="*/ 1075944 h 1409700"/>
              <a:gd name="connsiteX4" fmla="*/ 4407789 w 9144381"/>
              <a:gd name="connsiteY4" fmla="*/ 1011936 h 1409700"/>
              <a:gd name="connsiteX5" fmla="*/ 0 w 9144381"/>
              <a:gd name="connsiteY5" fmla="*/ 1384071 h 1409700"/>
              <a:gd name="connsiteX6" fmla="*/ 381 w 9144381"/>
              <a:gd name="connsiteY6" fmla="*/ 42672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381" h="1409700">
                <a:moveTo>
                  <a:pt x="381" y="426720"/>
                </a:moveTo>
                <a:cubicBezTo>
                  <a:pt x="1664589" y="0"/>
                  <a:pt x="3036189" y="134112"/>
                  <a:pt x="4544949" y="234696"/>
                </a:cubicBezTo>
                <a:cubicBezTo>
                  <a:pt x="6053709" y="335280"/>
                  <a:pt x="8239125" y="509016"/>
                  <a:pt x="9144381" y="33528"/>
                </a:cubicBezTo>
                <a:lnTo>
                  <a:pt x="9144381" y="1075944"/>
                </a:lnTo>
                <a:cubicBezTo>
                  <a:pt x="8004429" y="1409700"/>
                  <a:pt x="5931852" y="960582"/>
                  <a:pt x="4407789" y="1011936"/>
                </a:cubicBezTo>
                <a:cubicBezTo>
                  <a:pt x="2883726" y="1063290"/>
                  <a:pt x="1237488" y="1109751"/>
                  <a:pt x="0" y="1384071"/>
                </a:cubicBezTo>
                <a:lnTo>
                  <a:pt x="381" y="426720"/>
                </a:lnTo>
                <a:close/>
              </a:path>
            </a:pathLst>
          </a:cu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9004554" y="100584"/>
            <a:ext cx="663702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8192262" y="173736"/>
            <a:ext cx="396240" cy="365760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227838" y="932688"/>
            <a:ext cx="1079754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9154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874520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874520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42152-01BF-4009-86D2-3B811566BF77}" type="datetime1">
              <a:rPr lang="en-US" altLang="ko-KR" smtClean="0"/>
              <a:pPr/>
              <a:t>10/28/2011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624328"/>
            <a:ext cx="4376870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624328"/>
            <a:ext cx="4378590" cy="369417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C1239-246E-4E7B-96B5-9FCA755A5B71}" type="datetime1">
              <a:rPr lang="en-US" altLang="ko-KR" smtClean="0"/>
              <a:pPr/>
              <a:t>10/28/2011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8915400" y="1005840"/>
            <a:ext cx="663702" cy="612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8340852" y="969264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307086" y="786384"/>
            <a:ext cx="1079754" cy="99669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5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495300" y="1874520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black">
          <a:xfrm>
            <a:off x="5032111" y="1874520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 bwMode="gray">
          <a:xfrm>
            <a:off x="0" y="1"/>
            <a:ext cx="9913172" cy="1281822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6108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610884 h 18621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2999284 w 9153196"/>
              <a:gd name="connsiteY2" fmla="*/ 441960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0108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6281980 w 9153196"/>
              <a:gd name="connsiteY3" fmla="*/ 859536 h 1252536"/>
              <a:gd name="connsiteX4" fmla="*/ 9144052 w 9153196"/>
              <a:gd name="connsiteY4" fmla="*/ 877824 h 1252536"/>
              <a:gd name="connsiteX5" fmla="*/ 9153196 w 9153196"/>
              <a:gd name="connsiteY5" fmla="*/ 0 h 1252536"/>
              <a:gd name="connsiteX6" fmla="*/ 52 w 9153196"/>
              <a:gd name="connsiteY6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52536"/>
              <a:gd name="connsiteX1" fmla="*/ 0 w 9153196"/>
              <a:gd name="connsiteY1" fmla="*/ 1252536 h 1252536"/>
              <a:gd name="connsiteX2" fmla="*/ 3620429 w 9153196"/>
              <a:gd name="connsiteY2" fmla="*/ 483524 h 1252536"/>
              <a:gd name="connsiteX3" fmla="*/ 9144052 w 9153196"/>
              <a:gd name="connsiteY3" fmla="*/ 877824 h 1252536"/>
              <a:gd name="connsiteX4" fmla="*/ 9153196 w 9153196"/>
              <a:gd name="connsiteY4" fmla="*/ 0 h 1252536"/>
              <a:gd name="connsiteX5" fmla="*/ 52 w 9153196"/>
              <a:gd name="connsiteY5" fmla="*/ 1284 h 1252536"/>
              <a:gd name="connsiteX0" fmla="*/ 52 w 9153196"/>
              <a:gd name="connsiteY0" fmla="*/ 1284 h 1279374"/>
              <a:gd name="connsiteX1" fmla="*/ 0 w 9153196"/>
              <a:gd name="connsiteY1" fmla="*/ 1252536 h 1279374"/>
              <a:gd name="connsiteX2" fmla="*/ 3620429 w 9153196"/>
              <a:gd name="connsiteY2" fmla="*/ 483524 h 1279374"/>
              <a:gd name="connsiteX3" fmla="*/ 9144052 w 9153196"/>
              <a:gd name="connsiteY3" fmla="*/ 877824 h 1279374"/>
              <a:gd name="connsiteX4" fmla="*/ 9153196 w 9153196"/>
              <a:gd name="connsiteY4" fmla="*/ 0 h 1279374"/>
              <a:gd name="connsiteX5" fmla="*/ 52 w 9153196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0429 w 9150620"/>
              <a:gd name="connsiteY2" fmla="*/ 48352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41211 w 9150620"/>
              <a:gd name="connsiteY2" fmla="*/ 459690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79374"/>
              <a:gd name="connsiteX1" fmla="*/ 0 w 9150620"/>
              <a:gd name="connsiteY1" fmla="*/ 1252536 h 1279374"/>
              <a:gd name="connsiteX2" fmla="*/ 3622738 w 9150620"/>
              <a:gd name="connsiteY2" fmla="*/ 425264 h 1279374"/>
              <a:gd name="connsiteX3" fmla="*/ 9144052 w 9150620"/>
              <a:gd name="connsiteY3" fmla="*/ 877824 h 1279374"/>
              <a:gd name="connsiteX4" fmla="*/ 9150620 w 9150620"/>
              <a:gd name="connsiteY4" fmla="*/ 0 h 1279374"/>
              <a:gd name="connsiteX5" fmla="*/ 52 w 9150620"/>
              <a:gd name="connsiteY5" fmla="*/ 1284 h 1279374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252536"/>
              <a:gd name="connsiteX1" fmla="*/ 0 w 9150620"/>
              <a:gd name="connsiteY1" fmla="*/ 1252536 h 1252536"/>
              <a:gd name="connsiteX2" fmla="*/ 3622738 w 9150620"/>
              <a:gd name="connsiteY2" fmla="*/ 425264 h 1252536"/>
              <a:gd name="connsiteX3" fmla="*/ 9144052 w 9150620"/>
              <a:gd name="connsiteY3" fmla="*/ 877824 h 1252536"/>
              <a:gd name="connsiteX4" fmla="*/ 9150620 w 9150620"/>
              <a:gd name="connsiteY4" fmla="*/ 0 h 1252536"/>
              <a:gd name="connsiteX5" fmla="*/ 52 w 9150620"/>
              <a:gd name="connsiteY5" fmla="*/ 1284 h 1252536"/>
              <a:gd name="connsiteX0" fmla="*/ 52 w 9150620"/>
              <a:gd name="connsiteY0" fmla="*/ 1284 h 1340282"/>
              <a:gd name="connsiteX1" fmla="*/ 0 w 9150620"/>
              <a:gd name="connsiteY1" fmla="*/ 1252536 h 1340282"/>
              <a:gd name="connsiteX2" fmla="*/ 3622738 w 9150620"/>
              <a:gd name="connsiteY2" fmla="*/ 425264 h 1340282"/>
              <a:gd name="connsiteX3" fmla="*/ 9144052 w 9150620"/>
              <a:gd name="connsiteY3" fmla="*/ 877824 h 1340282"/>
              <a:gd name="connsiteX4" fmla="*/ 9150620 w 9150620"/>
              <a:gd name="connsiteY4" fmla="*/ 0 h 1340282"/>
              <a:gd name="connsiteX5" fmla="*/ 52 w 9150620"/>
              <a:gd name="connsiteY5" fmla="*/ 1284 h 1340282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  <a:gd name="connsiteX0" fmla="*/ 52 w 9150620"/>
              <a:gd name="connsiteY0" fmla="*/ 1284 h 1470041"/>
              <a:gd name="connsiteX1" fmla="*/ 0 w 9150620"/>
              <a:gd name="connsiteY1" fmla="*/ 1252536 h 1470041"/>
              <a:gd name="connsiteX2" fmla="*/ 3622738 w 9150620"/>
              <a:gd name="connsiteY2" fmla="*/ 425264 h 1470041"/>
              <a:gd name="connsiteX3" fmla="*/ 9144052 w 9150620"/>
              <a:gd name="connsiteY3" fmla="*/ 877824 h 1470041"/>
              <a:gd name="connsiteX4" fmla="*/ 9150620 w 9150620"/>
              <a:gd name="connsiteY4" fmla="*/ 0 h 1470041"/>
              <a:gd name="connsiteX5" fmla="*/ 52 w 9150620"/>
              <a:gd name="connsiteY5" fmla="*/ 1284 h 147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0620" h="1470041">
                <a:moveTo>
                  <a:pt x="52" y="1284"/>
                </a:moveTo>
                <a:cubicBezTo>
                  <a:pt x="35" y="491948"/>
                  <a:pt x="17" y="761872"/>
                  <a:pt x="0" y="1252536"/>
                </a:cubicBezTo>
                <a:cubicBezTo>
                  <a:pt x="304800" y="1097088"/>
                  <a:pt x="1803165" y="328826"/>
                  <a:pt x="3622738" y="425264"/>
                </a:cubicBezTo>
                <a:cubicBezTo>
                  <a:pt x="5442311" y="521702"/>
                  <a:pt x="6970396" y="1470041"/>
                  <a:pt x="9144052" y="877824"/>
                </a:cubicBezTo>
                <a:cubicBezTo>
                  <a:pt x="9146241" y="585216"/>
                  <a:pt x="9148431" y="292608"/>
                  <a:pt x="9150620" y="0"/>
                </a:cubicBez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32719-A96E-4C4A-ABD3-334EAB53D32A}" type="datetime1">
              <a:rPr lang="en-US" altLang="ko-KR" smtClean="0"/>
              <a:pPr/>
              <a:t>10/28/2011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reeform 5"/>
          <p:cNvSpPr/>
          <p:nvPr/>
        </p:nvSpPr>
        <p:spPr bwMode="invGray">
          <a:xfrm>
            <a:off x="-56" y="-1972"/>
            <a:ext cx="9906056" cy="1094171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763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763284 h 1481136"/>
              <a:gd name="connsiteX0" fmla="*/ 52 w 9153196"/>
              <a:gd name="connsiteY0" fmla="*/ 1284 h 719136"/>
              <a:gd name="connsiteX1" fmla="*/ 0 w 9153196"/>
              <a:gd name="connsiteY1" fmla="*/ 719136 h 719136"/>
              <a:gd name="connsiteX2" fmla="*/ 2980996 w 9153196"/>
              <a:gd name="connsiteY2" fmla="*/ 198120 h 719136"/>
              <a:gd name="connsiteX3" fmla="*/ 6739180 w 9153196"/>
              <a:gd name="connsiteY3" fmla="*/ 554736 h 719136"/>
              <a:gd name="connsiteX4" fmla="*/ 9144052 w 9153196"/>
              <a:gd name="connsiteY4" fmla="*/ 344424 h 719136"/>
              <a:gd name="connsiteX5" fmla="*/ 9153196 w 9153196"/>
              <a:gd name="connsiteY5" fmla="*/ 0 h 719136"/>
              <a:gd name="connsiteX6" fmla="*/ 52 w 9153196"/>
              <a:gd name="connsiteY6" fmla="*/ 1284 h 719136"/>
              <a:gd name="connsiteX0" fmla="*/ 17 w 9162305"/>
              <a:gd name="connsiteY0" fmla="*/ 0 h 775764"/>
              <a:gd name="connsiteX1" fmla="*/ 9109 w 9162305"/>
              <a:gd name="connsiteY1" fmla="*/ 775764 h 775764"/>
              <a:gd name="connsiteX2" fmla="*/ 2990105 w 9162305"/>
              <a:gd name="connsiteY2" fmla="*/ 254748 h 775764"/>
              <a:gd name="connsiteX3" fmla="*/ 6748289 w 9162305"/>
              <a:gd name="connsiteY3" fmla="*/ 611364 h 775764"/>
              <a:gd name="connsiteX4" fmla="*/ 9153161 w 9162305"/>
              <a:gd name="connsiteY4" fmla="*/ 401052 h 775764"/>
              <a:gd name="connsiteX5" fmla="*/ 9162305 w 9162305"/>
              <a:gd name="connsiteY5" fmla="*/ 56628 h 775764"/>
              <a:gd name="connsiteX6" fmla="*/ 17 w 9162305"/>
              <a:gd name="connsiteY6" fmla="*/ 0 h 775764"/>
              <a:gd name="connsiteX0" fmla="*/ 17 w 9162305"/>
              <a:gd name="connsiteY0" fmla="*/ 0 h 821484"/>
              <a:gd name="connsiteX1" fmla="*/ 9109 w 9162305"/>
              <a:gd name="connsiteY1" fmla="*/ 821484 h 821484"/>
              <a:gd name="connsiteX2" fmla="*/ 2990105 w 9162305"/>
              <a:gd name="connsiteY2" fmla="*/ 300468 h 821484"/>
              <a:gd name="connsiteX3" fmla="*/ 6748289 w 9162305"/>
              <a:gd name="connsiteY3" fmla="*/ 657084 h 821484"/>
              <a:gd name="connsiteX4" fmla="*/ 9153161 w 9162305"/>
              <a:gd name="connsiteY4" fmla="*/ 446772 h 821484"/>
              <a:gd name="connsiteX5" fmla="*/ 9162305 w 9162305"/>
              <a:gd name="connsiteY5" fmla="*/ 102348 h 821484"/>
              <a:gd name="connsiteX6" fmla="*/ 17 w 9162305"/>
              <a:gd name="connsiteY6" fmla="*/ 0 h 821484"/>
              <a:gd name="connsiteX0" fmla="*/ 17 w 9162305"/>
              <a:gd name="connsiteY0" fmla="*/ 0 h 848916"/>
              <a:gd name="connsiteX1" fmla="*/ 9109 w 9162305"/>
              <a:gd name="connsiteY1" fmla="*/ 848916 h 848916"/>
              <a:gd name="connsiteX2" fmla="*/ 2990105 w 9162305"/>
              <a:gd name="connsiteY2" fmla="*/ 327900 h 848916"/>
              <a:gd name="connsiteX3" fmla="*/ 6748289 w 9162305"/>
              <a:gd name="connsiteY3" fmla="*/ 684516 h 848916"/>
              <a:gd name="connsiteX4" fmla="*/ 9153161 w 9162305"/>
              <a:gd name="connsiteY4" fmla="*/ 474204 h 848916"/>
              <a:gd name="connsiteX5" fmla="*/ 9162305 w 9162305"/>
              <a:gd name="connsiteY5" fmla="*/ 129780 h 848916"/>
              <a:gd name="connsiteX6" fmla="*/ 17 w 9162305"/>
              <a:gd name="connsiteY6" fmla="*/ 0 h 848916"/>
              <a:gd name="connsiteX0" fmla="*/ 17 w 9171449"/>
              <a:gd name="connsiteY0" fmla="*/ 0 h 864156"/>
              <a:gd name="connsiteX1" fmla="*/ 18253 w 9171449"/>
              <a:gd name="connsiteY1" fmla="*/ 864156 h 864156"/>
              <a:gd name="connsiteX2" fmla="*/ 2999249 w 9171449"/>
              <a:gd name="connsiteY2" fmla="*/ 343140 h 864156"/>
              <a:gd name="connsiteX3" fmla="*/ 6757433 w 9171449"/>
              <a:gd name="connsiteY3" fmla="*/ 699756 h 864156"/>
              <a:gd name="connsiteX4" fmla="*/ 9162305 w 9171449"/>
              <a:gd name="connsiteY4" fmla="*/ 489444 h 864156"/>
              <a:gd name="connsiteX5" fmla="*/ 9171449 w 9171449"/>
              <a:gd name="connsiteY5" fmla="*/ 145020 h 864156"/>
              <a:gd name="connsiteX6" fmla="*/ 17 w 9171449"/>
              <a:gd name="connsiteY6" fmla="*/ 0 h 864156"/>
              <a:gd name="connsiteX0" fmla="*/ 17 w 9189737"/>
              <a:gd name="connsiteY0" fmla="*/ 0 h 952548"/>
              <a:gd name="connsiteX1" fmla="*/ 36541 w 9189737"/>
              <a:gd name="connsiteY1" fmla="*/ 952548 h 952548"/>
              <a:gd name="connsiteX2" fmla="*/ 3017537 w 9189737"/>
              <a:gd name="connsiteY2" fmla="*/ 431532 h 952548"/>
              <a:gd name="connsiteX3" fmla="*/ 6775721 w 9189737"/>
              <a:gd name="connsiteY3" fmla="*/ 788148 h 952548"/>
              <a:gd name="connsiteX4" fmla="*/ 9180593 w 9189737"/>
              <a:gd name="connsiteY4" fmla="*/ 577836 h 952548"/>
              <a:gd name="connsiteX5" fmla="*/ 9189737 w 9189737"/>
              <a:gd name="connsiteY5" fmla="*/ 233412 h 952548"/>
              <a:gd name="connsiteX6" fmla="*/ 17 w 9189737"/>
              <a:gd name="connsiteY6" fmla="*/ 0 h 952548"/>
              <a:gd name="connsiteX0" fmla="*/ 17 w 9171449"/>
              <a:gd name="connsiteY0" fmla="*/ 0 h 909876"/>
              <a:gd name="connsiteX1" fmla="*/ 18253 w 9171449"/>
              <a:gd name="connsiteY1" fmla="*/ 909876 h 909876"/>
              <a:gd name="connsiteX2" fmla="*/ 2999249 w 9171449"/>
              <a:gd name="connsiteY2" fmla="*/ 388860 h 909876"/>
              <a:gd name="connsiteX3" fmla="*/ 6757433 w 9171449"/>
              <a:gd name="connsiteY3" fmla="*/ 745476 h 909876"/>
              <a:gd name="connsiteX4" fmla="*/ 9162305 w 9171449"/>
              <a:gd name="connsiteY4" fmla="*/ 535164 h 909876"/>
              <a:gd name="connsiteX5" fmla="*/ 9171449 w 9171449"/>
              <a:gd name="connsiteY5" fmla="*/ 190740 h 909876"/>
              <a:gd name="connsiteX6" fmla="*/ 17 w 9171449"/>
              <a:gd name="connsiteY6" fmla="*/ 0 h 909876"/>
              <a:gd name="connsiteX0" fmla="*/ 17 w 9180593"/>
              <a:gd name="connsiteY0" fmla="*/ 13476 h 923352"/>
              <a:gd name="connsiteX1" fmla="*/ 18253 w 9180593"/>
              <a:gd name="connsiteY1" fmla="*/ 923352 h 923352"/>
              <a:gd name="connsiteX2" fmla="*/ 2999249 w 9180593"/>
              <a:gd name="connsiteY2" fmla="*/ 402336 h 923352"/>
              <a:gd name="connsiteX3" fmla="*/ 6757433 w 9180593"/>
              <a:gd name="connsiteY3" fmla="*/ 758952 h 923352"/>
              <a:gd name="connsiteX4" fmla="*/ 9162305 w 9180593"/>
              <a:gd name="connsiteY4" fmla="*/ 548640 h 923352"/>
              <a:gd name="connsiteX5" fmla="*/ 9180593 w 9180593"/>
              <a:gd name="connsiteY5" fmla="*/ 0 h 923352"/>
              <a:gd name="connsiteX6" fmla="*/ 17 w 9180593"/>
              <a:gd name="connsiteY6" fmla="*/ 13476 h 923352"/>
              <a:gd name="connsiteX0" fmla="*/ 17 w 9189737"/>
              <a:gd name="connsiteY0" fmla="*/ 0 h 909876"/>
              <a:gd name="connsiteX1" fmla="*/ 18253 w 9189737"/>
              <a:gd name="connsiteY1" fmla="*/ 909876 h 909876"/>
              <a:gd name="connsiteX2" fmla="*/ 2999249 w 9189737"/>
              <a:gd name="connsiteY2" fmla="*/ 388860 h 909876"/>
              <a:gd name="connsiteX3" fmla="*/ 6757433 w 9189737"/>
              <a:gd name="connsiteY3" fmla="*/ 745476 h 909876"/>
              <a:gd name="connsiteX4" fmla="*/ 9162305 w 9189737"/>
              <a:gd name="connsiteY4" fmla="*/ 535164 h 909876"/>
              <a:gd name="connsiteX5" fmla="*/ 9189737 w 9189737"/>
              <a:gd name="connsiteY5" fmla="*/ 10908 h 909876"/>
              <a:gd name="connsiteX6" fmla="*/ 17 w 9189737"/>
              <a:gd name="connsiteY6" fmla="*/ 0 h 909876"/>
              <a:gd name="connsiteX0" fmla="*/ 0 w 9189720"/>
              <a:gd name="connsiteY0" fmla="*/ 0 h 909876"/>
              <a:gd name="connsiteX1" fmla="*/ 18236 w 9189720"/>
              <a:gd name="connsiteY1" fmla="*/ 909876 h 909876"/>
              <a:gd name="connsiteX2" fmla="*/ 2999232 w 9189720"/>
              <a:gd name="connsiteY2" fmla="*/ 388860 h 909876"/>
              <a:gd name="connsiteX3" fmla="*/ 6757416 w 9189720"/>
              <a:gd name="connsiteY3" fmla="*/ 745476 h 909876"/>
              <a:gd name="connsiteX4" fmla="*/ 9162288 w 9189720"/>
              <a:gd name="connsiteY4" fmla="*/ 535164 h 909876"/>
              <a:gd name="connsiteX5" fmla="*/ 9189720 w 9189720"/>
              <a:gd name="connsiteY5" fmla="*/ 10908 h 909876"/>
              <a:gd name="connsiteX6" fmla="*/ 0 w 9189720"/>
              <a:gd name="connsiteY6" fmla="*/ 0 h 909876"/>
              <a:gd name="connsiteX0" fmla="*/ 0 w 9162288"/>
              <a:gd name="connsiteY0" fmla="*/ 1971 h 911847"/>
              <a:gd name="connsiteX1" fmla="*/ 18236 w 9162288"/>
              <a:gd name="connsiteY1" fmla="*/ 911847 h 911847"/>
              <a:gd name="connsiteX2" fmla="*/ 2999232 w 9162288"/>
              <a:gd name="connsiteY2" fmla="*/ 390831 h 911847"/>
              <a:gd name="connsiteX3" fmla="*/ 6757416 w 9162288"/>
              <a:gd name="connsiteY3" fmla="*/ 747447 h 911847"/>
              <a:gd name="connsiteX4" fmla="*/ 9162288 w 9162288"/>
              <a:gd name="connsiteY4" fmla="*/ 537135 h 911847"/>
              <a:gd name="connsiteX5" fmla="*/ 9161386 w 9162288"/>
              <a:gd name="connsiteY5" fmla="*/ 0 h 911847"/>
              <a:gd name="connsiteX6" fmla="*/ 0 w 9162288"/>
              <a:gd name="connsiteY6" fmla="*/ 1971 h 911847"/>
              <a:gd name="connsiteX0" fmla="*/ 20401 w 9144052"/>
              <a:gd name="connsiteY0" fmla="*/ 32880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0401 w 9144052"/>
              <a:gd name="connsiteY6" fmla="*/ 32880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6739180 w 9144052"/>
              <a:gd name="connsiteY3" fmla="*/ 747447 h 911847"/>
              <a:gd name="connsiteX4" fmla="*/ 9144052 w 9144052"/>
              <a:gd name="connsiteY4" fmla="*/ 537135 h 911847"/>
              <a:gd name="connsiteX5" fmla="*/ 9143150 w 9144052"/>
              <a:gd name="connsiteY5" fmla="*/ 0 h 911847"/>
              <a:gd name="connsiteX6" fmla="*/ 2371 w 9144052"/>
              <a:gd name="connsiteY6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2980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911847"/>
              <a:gd name="connsiteX1" fmla="*/ 0 w 9144052"/>
              <a:gd name="connsiteY1" fmla="*/ 911847 h 911847"/>
              <a:gd name="connsiteX2" fmla="*/ 3361996 w 9144052"/>
              <a:gd name="connsiteY2" fmla="*/ 390831 h 911847"/>
              <a:gd name="connsiteX3" fmla="*/ 9144052 w 9144052"/>
              <a:gd name="connsiteY3" fmla="*/ 537135 h 911847"/>
              <a:gd name="connsiteX4" fmla="*/ 9143150 w 9144052"/>
              <a:gd name="connsiteY4" fmla="*/ 0 h 911847"/>
              <a:gd name="connsiteX5" fmla="*/ 2371 w 9144052"/>
              <a:gd name="connsiteY5" fmla="*/ 1971 h 911847"/>
              <a:gd name="connsiteX0" fmla="*/ 2371 w 9144052"/>
              <a:gd name="connsiteY0" fmla="*/ 1971 h 1193400"/>
              <a:gd name="connsiteX1" fmla="*/ 0 w 9144052"/>
              <a:gd name="connsiteY1" fmla="*/ 911847 h 1193400"/>
              <a:gd name="connsiteX2" fmla="*/ 3361996 w 9144052"/>
              <a:gd name="connsiteY2" fmla="*/ 390831 h 1193400"/>
              <a:gd name="connsiteX3" fmla="*/ 9144052 w 9144052"/>
              <a:gd name="connsiteY3" fmla="*/ 537135 h 1193400"/>
              <a:gd name="connsiteX4" fmla="*/ 9143150 w 9144052"/>
              <a:gd name="connsiteY4" fmla="*/ 0 h 1193400"/>
              <a:gd name="connsiteX5" fmla="*/ 2371 w 9144052"/>
              <a:gd name="connsiteY5" fmla="*/ 1971 h 1193400"/>
              <a:gd name="connsiteX0" fmla="*/ 2371 w 9144052"/>
              <a:gd name="connsiteY0" fmla="*/ 1971 h 1125725"/>
              <a:gd name="connsiteX1" fmla="*/ 0 w 9144052"/>
              <a:gd name="connsiteY1" fmla="*/ 911847 h 1125725"/>
              <a:gd name="connsiteX2" fmla="*/ 3361996 w 9144052"/>
              <a:gd name="connsiteY2" fmla="*/ 390831 h 1125725"/>
              <a:gd name="connsiteX3" fmla="*/ 9144052 w 9144052"/>
              <a:gd name="connsiteY3" fmla="*/ 537135 h 1125725"/>
              <a:gd name="connsiteX4" fmla="*/ 9143150 w 9144052"/>
              <a:gd name="connsiteY4" fmla="*/ 0 h 1125725"/>
              <a:gd name="connsiteX5" fmla="*/ 2371 w 9144052"/>
              <a:gd name="connsiteY5" fmla="*/ 1971 h 1125725"/>
              <a:gd name="connsiteX0" fmla="*/ 2371 w 9144052"/>
              <a:gd name="connsiteY0" fmla="*/ 1971 h 1244834"/>
              <a:gd name="connsiteX1" fmla="*/ 0 w 9144052"/>
              <a:gd name="connsiteY1" fmla="*/ 911847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863120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61996 w 9144052"/>
              <a:gd name="connsiteY2" fmla="*/ 390831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3435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44834"/>
              <a:gd name="connsiteX1" fmla="*/ 0 w 9144052"/>
              <a:gd name="connsiteY1" fmla="*/ 749425 h 1244834"/>
              <a:gd name="connsiteX2" fmla="*/ 3114923 w 9144052"/>
              <a:gd name="connsiteY2" fmla="*/ 315034 h 1244834"/>
              <a:gd name="connsiteX3" fmla="*/ 9144052 w 9144052"/>
              <a:gd name="connsiteY3" fmla="*/ 537135 h 1244834"/>
              <a:gd name="connsiteX4" fmla="*/ 9143150 w 9144052"/>
              <a:gd name="connsiteY4" fmla="*/ 0 h 1244834"/>
              <a:gd name="connsiteX5" fmla="*/ 2371 w 9144052"/>
              <a:gd name="connsiteY5" fmla="*/ 1971 h 1244834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  <a:gd name="connsiteX0" fmla="*/ 2371 w 9144052"/>
              <a:gd name="connsiteY0" fmla="*/ 1971 h 1282732"/>
              <a:gd name="connsiteX1" fmla="*/ 0 w 9144052"/>
              <a:gd name="connsiteY1" fmla="*/ 749425 h 1282732"/>
              <a:gd name="connsiteX2" fmla="*/ 3114923 w 9144052"/>
              <a:gd name="connsiteY2" fmla="*/ 315034 h 1282732"/>
              <a:gd name="connsiteX3" fmla="*/ 9144052 w 9144052"/>
              <a:gd name="connsiteY3" fmla="*/ 537135 h 1282732"/>
              <a:gd name="connsiteX4" fmla="*/ 9143150 w 9144052"/>
              <a:gd name="connsiteY4" fmla="*/ 0 h 1282732"/>
              <a:gd name="connsiteX5" fmla="*/ 2371 w 9144052"/>
              <a:gd name="connsiteY5" fmla="*/ 1971 h 12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52" h="1282732">
                <a:moveTo>
                  <a:pt x="2371" y="1971"/>
                </a:moveTo>
                <a:cubicBezTo>
                  <a:pt x="1581" y="305263"/>
                  <a:pt x="790" y="446133"/>
                  <a:pt x="0" y="749425"/>
                </a:cubicBezTo>
                <a:cubicBezTo>
                  <a:pt x="414528" y="587881"/>
                  <a:pt x="1394642" y="355830"/>
                  <a:pt x="3114923" y="315034"/>
                </a:cubicBezTo>
                <a:cubicBezTo>
                  <a:pt x="4835204" y="274238"/>
                  <a:pt x="7500499" y="1282732"/>
                  <a:pt x="9144052" y="537135"/>
                </a:cubicBezTo>
                <a:cubicBezTo>
                  <a:pt x="9143751" y="358090"/>
                  <a:pt x="9143451" y="179045"/>
                  <a:pt x="9143150" y="0"/>
                </a:cubicBezTo>
                <a:lnTo>
                  <a:pt x="2371" y="197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 bwMode="gray">
          <a:xfrm>
            <a:off x="8746998" y="384048"/>
            <a:ext cx="822198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8122920" y="429768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227838" y="210312"/>
            <a:ext cx="901446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25018" y="813816"/>
            <a:ext cx="8915400" cy="1143000"/>
          </a:xfr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2382-5745-4D8B-9A75-6192F3378635}" type="datetime1">
              <a:rPr lang="en-US" altLang="ko-KR" smtClean="0"/>
              <a:pPr/>
              <a:t>10/28/2011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 bwMode="invGray">
          <a:xfrm>
            <a:off x="-56" y="-1972"/>
            <a:ext cx="9913228" cy="1283795"/>
            <a:chOff x="-52" y="-1972"/>
            <a:chExt cx="9150672" cy="1283795"/>
          </a:xfrm>
        </p:grpSpPr>
        <p:sp>
          <p:nvSpPr>
            <p:cNvPr id="6" name="Freeform 5"/>
            <p:cNvSpPr/>
            <p:nvPr userDrawn="1"/>
          </p:nvSpPr>
          <p:spPr bwMode="invGray">
            <a:xfrm>
              <a:off x="0" y="1"/>
              <a:ext cx="9150620" cy="128182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50620" h="1470041">
                  <a:moveTo>
                    <a:pt x="52" y="1284"/>
                  </a:moveTo>
                  <a:cubicBezTo>
                    <a:pt x="35" y="491948"/>
                    <a:pt x="17" y="761872"/>
                    <a:pt x="0" y="1252536"/>
                  </a:cubicBezTo>
                  <a:cubicBezTo>
                    <a:pt x="304800" y="1097088"/>
                    <a:pt x="1803165" y="328826"/>
                    <a:pt x="3622738" y="425264"/>
                  </a:cubicBezTo>
                  <a:cubicBezTo>
                    <a:pt x="5442311" y="521702"/>
                    <a:pt x="6970396" y="1470041"/>
                    <a:pt x="9144052" y="877824"/>
                  </a:cubicBezTo>
                  <a:cubicBezTo>
                    <a:pt x="9146241" y="585216"/>
                    <a:pt x="9148431" y="292608"/>
                    <a:pt x="9150620" y="0"/>
                  </a:cubicBezTo>
                  <a:lnTo>
                    <a:pt x="5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 userDrawn="1"/>
          </p:nvSpPr>
          <p:spPr bwMode="invGray">
            <a:xfrm>
              <a:off x="-52" y="-1972"/>
              <a:ext cx="9144052" cy="109417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52" h="1282732">
                  <a:moveTo>
                    <a:pt x="2371" y="1971"/>
                  </a:moveTo>
                  <a:cubicBezTo>
                    <a:pt x="1581" y="305263"/>
                    <a:pt x="790" y="446133"/>
                    <a:pt x="0" y="749425"/>
                  </a:cubicBezTo>
                  <a:cubicBezTo>
                    <a:pt x="414528" y="587881"/>
                    <a:pt x="1394642" y="355830"/>
                    <a:pt x="3114923" y="315034"/>
                  </a:cubicBezTo>
                  <a:cubicBezTo>
                    <a:pt x="4835204" y="274238"/>
                    <a:pt x="7500499" y="1282732"/>
                    <a:pt x="9144052" y="537135"/>
                  </a:cubicBezTo>
                  <a:cubicBezTo>
                    <a:pt x="9143751" y="358090"/>
                    <a:pt x="9143451" y="179045"/>
                    <a:pt x="9143150" y="0"/>
                  </a:cubicBezTo>
                  <a:lnTo>
                    <a:pt x="2371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 bwMode="gray">
          <a:xfrm>
            <a:off x="8746998" y="384048"/>
            <a:ext cx="822198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8122920" y="429768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227838" y="210312"/>
            <a:ext cx="901446" cy="832104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invGray">
          <a:xfrm rot="16200000">
            <a:off x="-2847638" y="2841692"/>
            <a:ext cx="6891618" cy="1196340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980693" y="273050"/>
            <a:ext cx="8430006" cy="950976"/>
          </a:xfr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246" y="1371600"/>
            <a:ext cx="5537729" cy="475488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788" y="1362456"/>
            <a:ext cx="2783586" cy="47640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600" y="6537960"/>
            <a:ext cx="2311400" cy="246888"/>
          </a:xfrm>
        </p:spPr>
        <p:txBody>
          <a:bodyPr/>
          <a:lstStyle/>
          <a:p>
            <a:fld id="{92F4CF61-3A54-4A88-BE63-CE26506F9C92}" type="datetime1">
              <a:rPr lang="en-US" altLang="ko-KR" smtClean="0"/>
              <a:pPr/>
              <a:t>10/28/2011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5695950" y="987552"/>
            <a:ext cx="4041648" cy="79552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574548" y="1216152"/>
            <a:ext cx="5032248" cy="4645152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762" y="1901952"/>
            <a:ext cx="4021836" cy="17556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90600" y="6537960"/>
            <a:ext cx="2311400" cy="246888"/>
          </a:xfrm>
        </p:spPr>
        <p:txBody>
          <a:bodyPr/>
          <a:lstStyle/>
          <a:p>
            <a:fld id="{B8AAB26C-D21A-40C0-A610-709B48A5CC64}" type="datetime1">
              <a:rPr lang="en-US" altLang="ko-KR" smtClean="0"/>
              <a:pPr/>
              <a:t>10/28/2011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 bwMode="invGray">
          <a:xfrm rot="16200000">
            <a:off x="-2847638" y="2841692"/>
            <a:ext cx="6891618" cy="1196340"/>
            <a:chOff x="-18448" y="-1967"/>
            <a:chExt cx="9176991" cy="1292024"/>
          </a:xfrm>
        </p:grpSpPr>
        <p:sp>
          <p:nvSpPr>
            <p:cNvPr id="9" name="Freeform 8"/>
            <p:cNvSpPr/>
            <p:nvPr userDrawn="1"/>
          </p:nvSpPr>
          <p:spPr bwMode="invGray">
            <a:xfrm>
              <a:off x="-18448" y="5"/>
              <a:ext cx="9176991" cy="1290052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80996 w 9153196"/>
                <a:gd name="connsiteY2" fmla="*/ 96012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106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739180 w 9153196"/>
                <a:gd name="connsiteY3" fmla="*/ 13167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12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1284 h 1862136"/>
                <a:gd name="connsiteX0" fmla="*/ 52 w 9153196"/>
                <a:gd name="connsiteY0" fmla="*/ 610884 h 1862136"/>
                <a:gd name="connsiteX1" fmla="*/ 0 w 9153196"/>
                <a:gd name="connsiteY1" fmla="*/ 1862136 h 1862136"/>
                <a:gd name="connsiteX2" fmla="*/ 2999284 w 9153196"/>
                <a:gd name="connsiteY2" fmla="*/ 1051560 h 1862136"/>
                <a:gd name="connsiteX3" fmla="*/ 6281980 w 9153196"/>
                <a:gd name="connsiteY3" fmla="*/ 1469136 h 1862136"/>
                <a:gd name="connsiteX4" fmla="*/ 9144052 w 9153196"/>
                <a:gd name="connsiteY4" fmla="*/ 1487424 h 1862136"/>
                <a:gd name="connsiteX5" fmla="*/ 9153196 w 9153196"/>
                <a:gd name="connsiteY5" fmla="*/ 0 h 1862136"/>
                <a:gd name="connsiteX6" fmla="*/ 52 w 9153196"/>
                <a:gd name="connsiteY6" fmla="*/ 610884 h 18621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2999284 w 9153196"/>
                <a:gd name="connsiteY2" fmla="*/ 441960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0108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6281980 w 9153196"/>
                <a:gd name="connsiteY3" fmla="*/ 859536 h 1252536"/>
                <a:gd name="connsiteX4" fmla="*/ 9144052 w 9153196"/>
                <a:gd name="connsiteY4" fmla="*/ 877824 h 1252536"/>
                <a:gd name="connsiteX5" fmla="*/ 9153196 w 9153196"/>
                <a:gd name="connsiteY5" fmla="*/ 0 h 1252536"/>
                <a:gd name="connsiteX6" fmla="*/ 52 w 9153196"/>
                <a:gd name="connsiteY6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52536"/>
                <a:gd name="connsiteX1" fmla="*/ 0 w 9153196"/>
                <a:gd name="connsiteY1" fmla="*/ 1252536 h 1252536"/>
                <a:gd name="connsiteX2" fmla="*/ 3620429 w 9153196"/>
                <a:gd name="connsiteY2" fmla="*/ 483524 h 1252536"/>
                <a:gd name="connsiteX3" fmla="*/ 9144052 w 9153196"/>
                <a:gd name="connsiteY3" fmla="*/ 877824 h 1252536"/>
                <a:gd name="connsiteX4" fmla="*/ 9153196 w 9153196"/>
                <a:gd name="connsiteY4" fmla="*/ 0 h 1252536"/>
                <a:gd name="connsiteX5" fmla="*/ 52 w 9153196"/>
                <a:gd name="connsiteY5" fmla="*/ 1284 h 1252536"/>
                <a:gd name="connsiteX0" fmla="*/ 52 w 9153196"/>
                <a:gd name="connsiteY0" fmla="*/ 1284 h 1279374"/>
                <a:gd name="connsiteX1" fmla="*/ 0 w 9153196"/>
                <a:gd name="connsiteY1" fmla="*/ 1252536 h 1279374"/>
                <a:gd name="connsiteX2" fmla="*/ 3620429 w 9153196"/>
                <a:gd name="connsiteY2" fmla="*/ 483524 h 1279374"/>
                <a:gd name="connsiteX3" fmla="*/ 9144052 w 9153196"/>
                <a:gd name="connsiteY3" fmla="*/ 877824 h 1279374"/>
                <a:gd name="connsiteX4" fmla="*/ 9153196 w 9153196"/>
                <a:gd name="connsiteY4" fmla="*/ 0 h 1279374"/>
                <a:gd name="connsiteX5" fmla="*/ 52 w 9153196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0429 w 9150620"/>
                <a:gd name="connsiteY2" fmla="*/ 48352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41211 w 9150620"/>
                <a:gd name="connsiteY2" fmla="*/ 459690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79374"/>
                <a:gd name="connsiteX1" fmla="*/ 0 w 9150620"/>
                <a:gd name="connsiteY1" fmla="*/ 1252536 h 1279374"/>
                <a:gd name="connsiteX2" fmla="*/ 3622738 w 9150620"/>
                <a:gd name="connsiteY2" fmla="*/ 425264 h 1279374"/>
                <a:gd name="connsiteX3" fmla="*/ 9144052 w 9150620"/>
                <a:gd name="connsiteY3" fmla="*/ 877824 h 1279374"/>
                <a:gd name="connsiteX4" fmla="*/ 9150620 w 9150620"/>
                <a:gd name="connsiteY4" fmla="*/ 0 h 1279374"/>
                <a:gd name="connsiteX5" fmla="*/ 52 w 9150620"/>
                <a:gd name="connsiteY5" fmla="*/ 1284 h 1279374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252536"/>
                <a:gd name="connsiteX1" fmla="*/ 0 w 9150620"/>
                <a:gd name="connsiteY1" fmla="*/ 1252536 h 1252536"/>
                <a:gd name="connsiteX2" fmla="*/ 3622738 w 9150620"/>
                <a:gd name="connsiteY2" fmla="*/ 425264 h 1252536"/>
                <a:gd name="connsiteX3" fmla="*/ 9144052 w 9150620"/>
                <a:gd name="connsiteY3" fmla="*/ 877824 h 1252536"/>
                <a:gd name="connsiteX4" fmla="*/ 9150620 w 9150620"/>
                <a:gd name="connsiteY4" fmla="*/ 0 h 1252536"/>
                <a:gd name="connsiteX5" fmla="*/ 52 w 9150620"/>
                <a:gd name="connsiteY5" fmla="*/ 1284 h 1252536"/>
                <a:gd name="connsiteX0" fmla="*/ 52 w 9150620"/>
                <a:gd name="connsiteY0" fmla="*/ 1284 h 1340282"/>
                <a:gd name="connsiteX1" fmla="*/ 0 w 9150620"/>
                <a:gd name="connsiteY1" fmla="*/ 1252536 h 1340282"/>
                <a:gd name="connsiteX2" fmla="*/ 3622738 w 9150620"/>
                <a:gd name="connsiteY2" fmla="*/ 425264 h 1340282"/>
                <a:gd name="connsiteX3" fmla="*/ 9144052 w 9150620"/>
                <a:gd name="connsiteY3" fmla="*/ 877824 h 1340282"/>
                <a:gd name="connsiteX4" fmla="*/ 9150620 w 9150620"/>
                <a:gd name="connsiteY4" fmla="*/ 0 h 1340282"/>
                <a:gd name="connsiteX5" fmla="*/ 52 w 9150620"/>
                <a:gd name="connsiteY5" fmla="*/ 1284 h 1340282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52 w 9150620"/>
                <a:gd name="connsiteY0" fmla="*/ 1284 h 1470041"/>
                <a:gd name="connsiteX1" fmla="*/ 0 w 9150620"/>
                <a:gd name="connsiteY1" fmla="*/ 1252536 h 1470041"/>
                <a:gd name="connsiteX2" fmla="*/ 3622738 w 9150620"/>
                <a:gd name="connsiteY2" fmla="*/ 425264 h 1470041"/>
                <a:gd name="connsiteX3" fmla="*/ 9144052 w 9150620"/>
                <a:gd name="connsiteY3" fmla="*/ 877824 h 1470041"/>
                <a:gd name="connsiteX4" fmla="*/ 9150620 w 9150620"/>
                <a:gd name="connsiteY4" fmla="*/ 0 h 1470041"/>
                <a:gd name="connsiteX5" fmla="*/ 52 w 9150620"/>
                <a:gd name="connsiteY5" fmla="*/ 1284 h 1470041"/>
                <a:gd name="connsiteX0" fmla="*/ 18502 w 9169070"/>
                <a:gd name="connsiteY0" fmla="*/ 1284 h 1489619"/>
                <a:gd name="connsiteX1" fmla="*/ 0 w 9169070"/>
                <a:gd name="connsiteY1" fmla="*/ 1489619 h 1489619"/>
                <a:gd name="connsiteX2" fmla="*/ 3641188 w 9169070"/>
                <a:gd name="connsiteY2" fmla="*/ 425264 h 1489619"/>
                <a:gd name="connsiteX3" fmla="*/ 9162502 w 9169070"/>
                <a:gd name="connsiteY3" fmla="*/ 877824 h 1489619"/>
                <a:gd name="connsiteX4" fmla="*/ 9169070 w 9169070"/>
                <a:gd name="connsiteY4" fmla="*/ 0 h 1489619"/>
                <a:gd name="connsiteX5" fmla="*/ 18502 w 9169070"/>
                <a:gd name="connsiteY5" fmla="*/ 1284 h 1489619"/>
                <a:gd name="connsiteX0" fmla="*/ 18502 w 9169070"/>
                <a:gd name="connsiteY0" fmla="*/ 1284 h 1654092"/>
                <a:gd name="connsiteX1" fmla="*/ 0 w 9169070"/>
                <a:gd name="connsiteY1" fmla="*/ 1489619 h 1654092"/>
                <a:gd name="connsiteX2" fmla="*/ 3641188 w 9169070"/>
                <a:gd name="connsiteY2" fmla="*/ 425264 h 1654092"/>
                <a:gd name="connsiteX3" fmla="*/ 9137904 w 9169070"/>
                <a:gd name="connsiteY3" fmla="*/ 1061874 h 1654092"/>
                <a:gd name="connsiteX4" fmla="*/ 9169070 w 9169070"/>
                <a:gd name="connsiteY4" fmla="*/ 0 h 1654092"/>
                <a:gd name="connsiteX5" fmla="*/ 18502 w 916907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41188 w 9176990"/>
                <a:gd name="connsiteY2" fmla="*/ 42526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687310 w 9176990"/>
                <a:gd name="connsiteY2" fmla="*/ 649870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0119 w 9176990"/>
                <a:gd name="connsiteY2" fmla="*/ 555828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654092"/>
                <a:gd name="connsiteX1" fmla="*/ 0 w 9176990"/>
                <a:gd name="connsiteY1" fmla="*/ 1489619 h 1654092"/>
                <a:gd name="connsiteX2" fmla="*/ 3209344 w 9176990"/>
                <a:gd name="connsiteY2" fmla="*/ 515274 h 1654092"/>
                <a:gd name="connsiteX3" fmla="*/ 9174801 w 9176990"/>
                <a:gd name="connsiteY3" fmla="*/ 1061875 h 1654092"/>
                <a:gd name="connsiteX4" fmla="*/ 9169070 w 9176990"/>
                <a:gd name="connsiteY4" fmla="*/ 0 h 1654092"/>
                <a:gd name="connsiteX5" fmla="*/ 18502 w 9176990"/>
                <a:gd name="connsiteY5" fmla="*/ 1284 h 1654092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95308 w 9176990"/>
                <a:gd name="connsiteY3" fmla="*/ 114570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1030952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734404 w 9176990"/>
                <a:gd name="connsiteY3" fmla="*/ 98104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267623 w 9176990"/>
                <a:gd name="connsiteY3" fmla="*/ 866290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  <a:gd name="connsiteX0" fmla="*/ 18502 w 9176990"/>
                <a:gd name="connsiteY0" fmla="*/ 1284 h 1489619"/>
                <a:gd name="connsiteX1" fmla="*/ 0 w 9176990"/>
                <a:gd name="connsiteY1" fmla="*/ 1489619 h 1489619"/>
                <a:gd name="connsiteX2" fmla="*/ 3209344 w 9176990"/>
                <a:gd name="connsiteY2" fmla="*/ 515274 h 1489619"/>
                <a:gd name="connsiteX3" fmla="*/ 6307596 w 9176990"/>
                <a:gd name="connsiteY3" fmla="*/ 941158 h 1489619"/>
                <a:gd name="connsiteX4" fmla="*/ 9174801 w 9176990"/>
                <a:gd name="connsiteY4" fmla="*/ 1061875 h 1489619"/>
                <a:gd name="connsiteX5" fmla="*/ 9169070 w 9176990"/>
                <a:gd name="connsiteY5" fmla="*/ 0 h 1489619"/>
                <a:gd name="connsiteX6" fmla="*/ 18502 w 9176990"/>
                <a:gd name="connsiteY6" fmla="*/ 1284 h 1489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76990" h="1489619">
                  <a:moveTo>
                    <a:pt x="18502" y="1284"/>
                  </a:moveTo>
                  <a:cubicBezTo>
                    <a:pt x="18485" y="491948"/>
                    <a:pt x="17" y="998955"/>
                    <a:pt x="0" y="1489619"/>
                  </a:cubicBezTo>
                  <a:cubicBezTo>
                    <a:pt x="304800" y="1334171"/>
                    <a:pt x="2076793" y="572593"/>
                    <a:pt x="3209344" y="515274"/>
                  </a:cubicBezTo>
                  <a:cubicBezTo>
                    <a:pt x="4341895" y="457955"/>
                    <a:pt x="5743827" y="772070"/>
                    <a:pt x="6307596" y="941158"/>
                  </a:cubicBezTo>
                  <a:cubicBezTo>
                    <a:pt x="6871365" y="1110246"/>
                    <a:pt x="8191884" y="1377605"/>
                    <a:pt x="9174801" y="1061875"/>
                  </a:cubicBezTo>
                  <a:cubicBezTo>
                    <a:pt x="9176990" y="769267"/>
                    <a:pt x="9166881" y="292608"/>
                    <a:pt x="9169070" y="0"/>
                  </a:cubicBezTo>
                  <a:lnTo>
                    <a:pt x="18502" y="1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 bwMode="invGray">
            <a:xfrm>
              <a:off x="1533" y="-1967"/>
              <a:ext cx="9149091" cy="1266391"/>
            </a:xfrm>
            <a:custGeom>
              <a:avLst/>
              <a:gdLst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630680"/>
                <a:gd name="connsiteX1" fmla="*/ 18288 w 9153144"/>
                <a:gd name="connsiteY1" fmla="*/ 1472184 h 1630680"/>
                <a:gd name="connsiteX2" fmla="*/ 2980944 w 9153144"/>
                <a:gd name="connsiteY2" fmla="*/ 960120 h 1630680"/>
                <a:gd name="connsiteX3" fmla="*/ 7114032 w 9153144"/>
                <a:gd name="connsiteY3" fmla="*/ 1353312 h 1630680"/>
                <a:gd name="connsiteX4" fmla="*/ 9144000 w 9153144"/>
                <a:gd name="connsiteY4" fmla="*/ 1106424 h 1630680"/>
                <a:gd name="connsiteX5" fmla="*/ 9153144 w 9153144"/>
                <a:gd name="connsiteY5" fmla="*/ 0 h 1630680"/>
                <a:gd name="connsiteX6" fmla="*/ 0 w 9153144"/>
                <a:gd name="connsiteY6" fmla="*/ 9144 h 1630680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7114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3032 w 9153144"/>
                <a:gd name="connsiteY3" fmla="*/ 1353312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0 w 9153144"/>
                <a:gd name="connsiteY0" fmla="*/ 9144 h 1472184"/>
                <a:gd name="connsiteX1" fmla="*/ 18288 w 9153144"/>
                <a:gd name="connsiteY1" fmla="*/ 1472184 h 1472184"/>
                <a:gd name="connsiteX2" fmla="*/ 2980944 w 9153144"/>
                <a:gd name="connsiteY2" fmla="*/ 960120 h 1472184"/>
                <a:gd name="connsiteX3" fmla="*/ 6739128 w 9153144"/>
                <a:gd name="connsiteY3" fmla="*/ 1316736 h 1472184"/>
                <a:gd name="connsiteX4" fmla="*/ 9144000 w 9153144"/>
                <a:gd name="connsiteY4" fmla="*/ 1106424 h 1472184"/>
                <a:gd name="connsiteX5" fmla="*/ 9153144 w 9153144"/>
                <a:gd name="connsiteY5" fmla="*/ 0 h 1472184"/>
                <a:gd name="connsiteX6" fmla="*/ 0 w 9153144"/>
                <a:gd name="connsiteY6" fmla="*/ 9144 h 1472184"/>
                <a:gd name="connsiteX0" fmla="*/ 52 w 9153196"/>
                <a:gd name="connsiteY0" fmla="*/ 914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9144 h 1481136"/>
                <a:gd name="connsiteX0" fmla="*/ 52 w 9153196"/>
                <a:gd name="connsiteY0" fmla="*/ 1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1284 h 1481136"/>
                <a:gd name="connsiteX0" fmla="*/ 52 w 9153196"/>
                <a:gd name="connsiteY0" fmla="*/ 763284 h 1481136"/>
                <a:gd name="connsiteX1" fmla="*/ 0 w 9153196"/>
                <a:gd name="connsiteY1" fmla="*/ 1481136 h 1481136"/>
                <a:gd name="connsiteX2" fmla="*/ 2980996 w 9153196"/>
                <a:gd name="connsiteY2" fmla="*/ 960120 h 1481136"/>
                <a:gd name="connsiteX3" fmla="*/ 6739180 w 9153196"/>
                <a:gd name="connsiteY3" fmla="*/ 1316736 h 1481136"/>
                <a:gd name="connsiteX4" fmla="*/ 9144052 w 9153196"/>
                <a:gd name="connsiteY4" fmla="*/ 1106424 h 1481136"/>
                <a:gd name="connsiteX5" fmla="*/ 9153196 w 9153196"/>
                <a:gd name="connsiteY5" fmla="*/ 0 h 1481136"/>
                <a:gd name="connsiteX6" fmla="*/ 52 w 9153196"/>
                <a:gd name="connsiteY6" fmla="*/ 763284 h 1481136"/>
                <a:gd name="connsiteX0" fmla="*/ 52 w 9153196"/>
                <a:gd name="connsiteY0" fmla="*/ 1284 h 719136"/>
                <a:gd name="connsiteX1" fmla="*/ 0 w 9153196"/>
                <a:gd name="connsiteY1" fmla="*/ 719136 h 719136"/>
                <a:gd name="connsiteX2" fmla="*/ 2980996 w 9153196"/>
                <a:gd name="connsiteY2" fmla="*/ 198120 h 719136"/>
                <a:gd name="connsiteX3" fmla="*/ 6739180 w 9153196"/>
                <a:gd name="connsiteY3" fmla="*/ 554736 h 719136"/>
                <a:gd name="connsiteX4" fmla="*/ 9144052 w 9153196"/>
                <a:gd name="connsiteY4" fmla="*/ 344424 h 719136"/>
                <a:gd name="connsiteX5" fmla="*/ 9153196 w 9153196"/>
                <a:gd name="connsiteY5" fmla="*/ 0 h 719136"/>
                <a:gd name="connsiteX6" fmla="*/ 52 w 9153196"/>
                <a:gd name="connsiteY6" fmla="*/ 1284 h 719136"/>
                <a:gd name="connsiteX0" fmla="*/ 17 w 9162305"/>
                <a:gd name="connsiteY0" fmla="*/ 0 h 775764"/>
                <a:gd name="connsiteX1" fmla="*/ 9109 w 9162305"/>
                <a:gd name="connsiteY1" fmla="*/ 775764 h 775764"/>
                <a:gd name="connsiteX2" fmla="*/ 2990105 w 9162305"/>
                <a:gd name="connsiteY2" fmla="*/ 254748 h 775764"/>
                <a:gd name="connsiteX3" fmla="*/ 6748289 w 9162305"/>
                <a:gd name="connsiteY3" fmla="*/ 611364 h 775764"/>
                <a:gd name="connsiteX4" fmla="*/ 9153161 w 9162305"/>
                <a:gd name="connsiteY4" fmla="*/ 401052 h 775764"/>
                <a:gd name="connsiteX5" fmla="*/ 9162305 w 9162305"/>
                <a:gd name="connsiteY5" fmla="*/ 56628 h 775764"/>
                <a:gd name="connsiteX6" fmla="*/ 17 w 9162305"/>
                <a:gd name="connsiteY6" fmla="*/ 0 h 775764"/>
                <a:gd name="connsiteX0" fmla="*/ 17 w 9162305"/>
                <a:gd name="connsiteY0" fmla="*/ 0 h 821484"/>
                <a:gd name="connsiteX1" fmla="*/ 9109 w 9162305"/>
                <a:gd name="connsiteY1" fmla="*/ 821484 h 821484"/>
                <a:gd name="connsiteX2" fmla="*/ 2990105 w 9162305"/>
                <a:gd name="connsiteY2" fmla="*/ 300468 h 821484"/>
                <a:gd name="connsiteX3" fmla="*/ 6748289 w 9162305"/>
                <a:gd name="connsiteY3" fmla="*/ 657084 h 821484"/>
                <a:gd name="connsiteX4" fmla="*/ 9153161 w 9162305"/>
                <a:gd name="connsiteY4" fmla="*/ 446772 h 821484"/>
                <a:gd name="connsiteX5" fmla="*/ 9162305 w 9162305"/>
                <a:gd name="connsiteY5" fmla="*/ 102348 h 821484"/>
                <a:gd name="connsiteX6" fmla="*/ 17 w 9162305"/>
                <a:gd name="connsiteY6" fmla="*/ 0 h 821484"/>
                <a:gd name="connsiteX0" fmla="*/ 17 w 9162305"/>
                <a:gd name="connsiteY0" fmla="*/ 0 h 848916"/>
                <a:gd name="connsiteX1" fmla="*/ 9109 w 9162305"/>
                <a:gd name="connsiteY1" fmla="*/ 848916 h 848916"/>
                <a:gd name="connsiteX2" fmla="*/ 2990105 w 9162305"/>
                <a:gd name="connsiteY2" fmla="*/ 327900 h 848916"/>
                <a:gd name="connsiteX3" fmla="*/ 6748289 w 9162305"/>
                <a:gd name="connsiteY3" fmla="*/ 684516 h 848916"/>
                <a:gd name="connsiteX4" fmla="*/ 9153161 w 9162305"/>
                <a:gd name="connsiteY4" fmla="*/ 474204 h 848916"/>
                <a:gd name="connsiteX5" fmla="*/ 9162305 w 9162305"/>
                <a:gd name="connsiteY5" fmla="*/ 129780 h 848916"/>
                <a:gd name="connsiteX6" fmla="*/ 17 w 9162305"/>
                <a:gd name="connsiteY6" fmla="*/ 0 h 848916"/>
                <a:gd name="connsiteX0" fmla="*/ 17 w 9171449"/>
                <a:gd name="connsiteY0" fmla="*/ 0 h 864156"/>
                <a:gd name="connsiteX1" fmla="*/ 18253 w 9171449"/>
                <a:gd name="connsiteY1" fmla="*/ 864156 h 864156"/>
                <a:gd name="connsiteX2" fmla="*/ 2999249 w 9171449"/>
                <a:gd name="connsiteY2" fmla="*/ 343140 h 864156"/>
                <a:gd name="connsiteX3" fmla="*/ 6757433 w 9171449"/>
                <a:gd name="connsiteY3" fmla="*/ 699756 h 864156"/>
                <a:gd name="connsiteX4" fmla="*/ 9162305 w 9171449"/>
                <a:gd name="connsiteY4" fmla="*/ 489444 h 864156"/>
                <a:gd name="connsiteX5" fmla="*/ 9171449 w 9171449"/>
                <a:gd name="connsiteY5" fmla="*/ 145020 h 864156"/>
                <a:gd name="connsiteX6" fmla="*/ 17 w 9171449"/>
                <a:gd name="connsiteY6" fmla="*/ 0 h 864156"/>
                <a:gd name="connsiteX0" fmla="*/ 17 w 9189737"/>
                <a:gd name="connsiteY0" fmla="*/ 0 h 952548"/>
                <a:gd name="connsiteX1" fmla="*/ 36541 w 9189737"/>
                <a:gd name="connsiteY1" fmla="*/ 952548 h 952548"/>
                <a:gd name="connsiteX2" fmla="*/ 3017537 w 9189737"/>
                <a:gd name="connsiteY2" fmla="*/ 431532 h 952548"/>
                <a:gd name="connsiteX3" fmla="*/ 6775721 w 9189737"/>
                <a:gd name="connsiteY3" fmla="*/ 788148 h 952548"/>
                <a:gd name="connsiteX4" fmla="*/ 9180593 w 9189737"/>
                <a:gd name="connsiteY4" fmla="*/ 577836 h 952548"/>
                <a:gd name="connsiteX5" fmla="*/ 9189737 w 9189737"/>
                <a:gd name="connsiteY5" fmla="*/ 233412 h 952548"/>
                <a:gd name="connsiteX6" fmla="*/ 17 w 9189737"/>
                <a:gd name="connsiteY6" fmla="*/ 0 h 952548"/>
                <a:gd name="connsiteX0" fmla="*/ 17 w 9171449"/>
                <a:gd name="connsiteY0" fmla="*/ 0 h 909876"/>
                <a:gd name="connsiteX1" fmla="*/ 18253 w 9171449"/>
                <a:gd name="connsiteY1" fmla="*/ 909876 h 909876"/>
                <a:gd name="connsiteX2" fmla="*/ 2999249 w 9171449"/>
                <a:gd name="connsiteY2" fmla="*/ 388860 h 909876"/>
                <a:gd name="connsiteX3" fmla="*/ 6757433 w 9171449"/>
                <a:gd name="connsiteY3" fmla="*/ 745476 h 909876"/>
                <a:gd name="connsiteX4" fmla="*/ 9162305 w 9171449"/>
                <a:gd name="connsiteY4" fmla="*/ 535164 h 909876"/>
                <a:gd name="connsiteX5" fmla="*/ 9171449 w 9171449"/>
                <a:gd name="connsiteY5" fmla="*/ 190740 h 909876"/>
                <a:gd name="connsiteX6" fmla="*/ 17 w 9171449"/>
                <a:gd name="connsiteY6" fmla="*/ 0 h 909876"/>
                <a:gd name="connsiteX0" fmla="*/ 17 w 9180593"/>
                <a:gd name="connsiteY0" fmla="*/ 13476 h 923352"/>
                <a:gd name="connsiteX1" fmla="*/ 18253 w 9180593"/>
                <a:gd name="connsiteY1" fmla="*/ 923352 h 923352"/>
                <a:gd name="connsiteX2" fmla="*/ 2999249 w 9180593"/>
                <a:gd name="connsiteY2" fmla="*/ 402336 h 923352"/>
                <a:gd name="connsiteX3" fmla="*/ 6757433 w 9180593"/>
                <a:gd name="connsiteY3" fmla="*/ 758952 h 923352"/>
                <a:gd name="connsiteX4" fmla="*/ 9162305 w 9180593"/>
                <a:gd name="connsiteY4" fmla="*/ 548640 h 923352"/>
                <a:gd name="connsiteX5" fmla="*/ 9180593 w 9180593"/>
                <a:gd name="connsiteY5" fmla="*/ 0 h 923352"/>
                <a:gd name="connsiteX6" fmla="*/ 17 w 9180593"/>
                <a:gd name="connsiteY6" fmla="*/ 13476 h 923352"/>
                <a:gd name="connsiteX0" fmla="*/ 17 w 9189737"/>
                <a:gd name="connsiteY0" fmla="*/ 0 h 909876"/>
                <a:gd name="connsiteX1" fmla="*/ 18253 w 9189737"/>
                <a:gd name="connsiteY1" fmla="*/ 909876 h 909876"/>
                <a:gd name="connsiteX2" fmla="*/ 2999249 w 9189737"/>
                <a:gd name="connsiteY2" fmla="*/ 388860 h 909876"/>
                <a:gd name="connsiteX3" fmla="*/ 6757433 w 9189737"/>
                <a:gd name="connsiteY3" fmla="*/ 745476 h 909876"/>
                <a:gd name="connsiteX4" fmla="*/ 9162305 w 9189737"/>
                <a:gd name="connsiteY4" fmla="*/ 535164 h 909876"/>
                <a:gd name="connsiteX5" fmla="*/ 9189737 w 9189737"/>
                <a:gd name="connsiteY5" fmla="*/ 10908 h 909876"/>
                <a:gd name="connsiteX6" fmla="*/ 17 w 9189737"/>
                <a:gd name="connsiteY6" fmla="*/ 0 h 909876"/>
                <a:gd name="connsiteX0" fmla="*/ 0 w 9189720"/>
                <a:gd name="connsiteY0" fmla="*/ 0 h 909876"/>
                <a:gd name="connsiteX1" fmla="*/ 18236 w 9189720"/>
                <a:gd name="connsiteY1" fmla="*/ 909876 h 909876"/>
                <a:gd name="connsiteX2" fmla="*/ 2999232 w 9189720"/>
                <a:gd name="connsiteY2" fmla="*/ 388860 h 909876"/>
                <a:gd name="connsiteX3" fmla="*/ 6757416 w 9189720"/>
                <a:gd name="connsiteY3" fmla="*/ 745476 h 909876"/>
                <a:gd name="connsiteX4" fmla="*/ 9162288 w 9189720"/>
                <a:gd name="connsiteY4" fmla="*/ 535164 h 909876"/>
                <a:gd name="connsiteX5" fmla="*/ 9189720 w 9189720"/>
                <a:gd name="connsiteY5" fmla="*/ 10908 h 909876"/>
                <a:gd name="connsiteX6" fmla="*/ 0 w 9189720"/>
                <a:gd name="connsiteY6" fmla="*/ 0 h 909876"/>
                <a:gd name="connsiteX0" fmla="*/ 0 w 9162288"/>
                <a:gd name="connsiteY0" fmla="*/ 1971 h 911847"/>
                <a:gd name="connsiteX1" fmla="*/ 18236 w 9162288"/>
                <a:gd name="connsiteY1" fmla="*/ 911847 h 911847"/>
                <a:gd name="connsiteX2" fmla="*/ 2999232 w 9162288"/>
                <a:gd name="connsiteY2" fmla="*/ 390831 h 911847"/>
                <a:gd name="connsiteX3" fmla="*/ 6757416 w 9162288"/>
                <a:gd name="connsiteY3" fmla="*/ 747447 h 911847"/>
                <a:gd name="connsiteX4" fmla="*/ 9162288 w 9162288"/>
                <a:gd name="connsiteY4" fmla="*/ 537135 h 911847"/>
                <a:gd name="connsiteX5" fmla="*/ 9161386 w 9162288"/>
                <a:gd name="connsiteY5" fmla="*/ 0 h 911847"/>
                <a:gd name="connsiteX6" fmla="*/ 0 w 9162288"/>
                <a:gd name="connsiteY6" fmla="*/ 1971 h 911847"/>
                <a:gd name="connsiteX0" fmla="*/ 20401 w 9144052"/>
                <a:gd name="connsiteY0" fmla="*/ 32880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0401 w 9144052"/>
                <a:gd name="connsiteY6" fmla="*/ 32880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6739180 w 9144052"/>
                <a:gd name="connsiteY3" fmla="*/ 747447 h 911847"/>
                <a:gd name="connsiteX4" fmla="*/ 9144052 w 9144052"/>
                <a:gd name="connsiteY4" fmla="*/ 537135 h 911847"/>
                <a:gd name="connsiteX5" fmla="*/ 9143150 w 9144052"/>
                <a:gd name="connsiteY5" fmla="*/ 0 h 911847"/>
                <a:gd name="connsiteX6" fmla="*/ 2371 w 9144052"/>
                <a:gd name="connsiteY6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2980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911847"/>
                <a:gd name="connsiteX1" fmla="*/ 0 w 9144052"/>
                <a:gd name="connsiteY1" fmla="*/ 911847 h 911847"/>
                <a:gd name="connsiteX2" fmla="*/ 3361996 w 9144052"/>
                <a:gd name="connsiteY2" fmla="*/ 390831 h 911847"/>
                <a:gd name="connsiteX3" fmla="*/ 9144052 w 9144052"/>
                <a:gd name="connsiteY3" fmla="*/ 537135 h 911847"/>
                <a:gd name="connsiteX4" fmla="*/ 9143150 w 9144052"/>
                <a:gd name="connsiteY4" fmla="*/ 0 h 911847"/>
                <a:gd name="connsiteX5" fmla="*/ 2371 w 9144052"/>
                <a:gd name="connsiteY5" fmla="*/ 1971 h 911847"/>
                <a:gd name="connsiteX0" fmla="*/ 2371 w 9144052"/>
                <a:gd name="connsiteY0" fmla="*/ 1971 h 1193400"/>
                <a:gd name="connsiteX1" fmla="*/ 0 w 9144052"/>
                <a:gd name="connsiteY1" fmla="*/ 911847 h 1193400"/>
                <a:gd name="connsiteX2" fmla="*/ 3361996 w 9144052"/>
                <a:gd name="connsiteY2" fmla="*/ 390831 h 1193400"/>
                <a:gd name="connsiteX3" fmla="*/ 9144052 w 9144052"/>
                <a:gd name="connsiteY3" fmla="*/ 537135 h 1193400"/>
                <a:gd name="connsiteX4" fmla="*/ 9143150 w 9144052"/>
                <a:gd name="connsiteY4" fmla="*/ 0 h 1193400"/>
                <a:gd name="connsiteX5" fmla="*/ 2371 w 9144052"/>
                <a:gd name="connsiteY5" fmla="*/ 1971 h 1193400"/>
                <a:gd name="connsiteX0" fmla="*/ 2371 w 9144052"/>
                <a:gd name="connsiteY0" fmla="*/ 1971 h 1125725"/>
                <a:gd name="connsiteX1" fmla="*/ 0 w 9144052"/>
                <a:gd name="connsiteY1" fmla="*/ 911847 h 1125725"/>
                <a:gd name="connsiteX2" fmla="*/ 3361996 w 9144052"/>
                <a:gd name="connsiteY2" fmla="*/ 390831 h 1125725"/>
                <a:gd name="connsiteX3" fmla="*/ 9144052 w 9144052"/>
                <a:gd name="connsiteY3" fmla="*/ 537135 h 1125725"/>
                <a:gd name="connsiteX4" fmla="*/ 9143150 w 9144052"/>
                <a:gd name="connsiteY4" fmla="*/ 0 h 1125725"/>
                <a:gd name="connsiteX5" fmla="*/ 2371 w 9144052"/>
                <a:gd name="connsiteY5" fmla="*/ 1971 h 1125725"/>
                <a:gd name="connsiteX0" fmla="*/ 2371 w 9144052"/>
                <a:gd name="connsiteY0" fmla="*/ 1971 h 1244834"/>
                <a:gd name="connsiteX1" fmla="*/ 0 w 9144052"/>
                <a:gd name="connsiteY1" fmla="*/ 911847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863120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61996 w 9144052"/>
                <a:gd name="connsiteY2" fmla="*/ 390831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3435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44834"/>
                <a:gd name="connsiteX1" fmla="*/ 0 w 9144052"/>
                <a:gd name="connsiteY1" fmla="*/ 749425 h 1244834"/>
                <a:gd name="connsiteX2" fmla="*/ 3114923 w 9144052"/>
                <a:gd name="connsiteY2" fmla="*/ 315034 h 1244834"/>
                <a:gd name="connsiteX3" fmla="*/ 9144052 w 9144052"/>
                <a:gd name="connsiteY3" fmla="*/ 537135 h 1244834"/>
                <a:gd name="connsiteX4" fmla="*/ 9143150 w 9144052"/>
                <a:gd name="connsiteY4" fmla="*/ 0 h 1244834"/>
                <a:gd name="connsiteX5" fmla="*/ 2371 w 9144052"/>
                <a:gd name="connsiteY5" fmla="*/ 1971 h 1244834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282732"/>
                <a:gd name="connsiteX1" fmla="*/ 0 w 9144052"/>
                <a:gd name="connsiteY1" fmla="*/ 749425 h 1282732"/>
                <a:gd name="connsiteX2" fmla="*/ 3114923 w 9144052"/>
                <a:gd name="connsiteY2" fmla="*/ 315034 h 1282732"/>
                <a:gd name="connsiteX3" fmla="*/ 9144052 w 9144052"/>
                <a:gd name="connsiteY3" fmla="*/ 537135 h 1282732"/>
                <a:gd name="connsiteX4" fmla="*/ 9143150 w 9144052"/>
                <a:gd name="connsiteY4" fmla="*/ 0 h 1282732"/>
                <a:gd name="connsiteX5" fmla="*/ 2371 w 9144052"/>
                <a:gd name="connsiteY5" fmla="*/ 1971 h 1282732"/>
                <a:gd name="connsiteX0" fmla="*/ 2371 w 9144052"/>
                <a:gd name="connsiteY0" fmla="*/ 1971 h 1570664"/>
                <a:gd name="connsiteX1" fmla="*/ 0 w 9144052"/>
                <a:gd name="connsiteY1" fmla="*/ 749425 h 1570664"/>
                <a:gd name="connsiteX2" fmla="*/ 3114923 w 9144052"/>
                <a:gd name="connsiteY2" fmla="*/ 315034 h 1570664"/>
                <a:gd name="connsiteX3" fmla="*/ 9144052 w 9144052"/>
                <a:gd name="connsiteY3" fmla="*/ 825067 h 1570664"/>
                <a:gd name="connsiteX4" fmla="*/ 9143150 w 9144052"/>
                <a:gd name="connsiteY4" fmla="*/ 0 h 1570664"/>
                <a:gd name="connsiteX5" fmla="*/ 2371 w 9144052"/>
                <a:gd name="connsiteY5" fmla="*/ 1971 h 1570664"/>
                <a:gd name="connsiteX0" fmla="*/ 2371 w 9144052"/>
                <a:gd name="connsiteY0" fmla="*/ 1971 h 1986563"/>
                <a:gd name="connsiteX1" fmla="*/ 0 w 9144052"/>
                <a:gd name="connsiteY1" fmla="*/ 749425 h 1986563"/>
                <a:gd name="connsiteX2" fmla="*/ 3114923 w 9144052"/>
                <a:gd name="connsiteY2" fmla="*/ 315034 h 1986563"/>
                <a:gd name="connsiteX3" fmla="*/ 9144052 w 9144052"/>
                <a:gd name="connsiteY3" fmla="*/ 825067 h 1986563"/>
                <a:gd name="connsiteX4" fmla="*/ 9143150 w 9144052"/>
                <a:gd name="connsiteY4" fmla="*/ 0 h 1986563"/>
                <a:gd name="connsiteX5" fmla="*/ 2371 w 9144052"/>
                <a:gd name="connsiteY5" fmla="*/ 1971 h 1986563"/>
                <a:gd name="connsiteX0" fmla="*/ 2371 w 9144052"/>
                <a:gd name="connsiteY0" fmla="*/ 1971 h 1910577"/>
                <a:gd name="connsiteX1" fmla="*/ 0 w 9144052"/>
                <a:gd name="connsiteY1" fmla="*/ 749425 h 1910577"/>
                <a:gd name="connsiteX2" fmla="*/ 3114923 w 9144052"/>
                <a:gd name="connsiteY2" fmla="*/ 315034 h 1910577"/>
                <a:gd name="connsiteX3" fmla="*/ 9144052 w 9144052"/>
                <a:gd name="connsiteY3" fmla="*/ 825067 h 1910577"/>
                <a:gd name="connsiteX4" fmla="*/ 9143150 w 9144052"/>
                <a:gd name="connsiteY4" fmla="*/ 0 h 1910577"/>
                <a:gd name="connsiteX5" fmla="*/ 2371 w 9144052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13342 w 9142471"/>
                <a:gd name="connsiteY2" fmla="*/ 31503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910577"/>
                <a:gd name="connsiteX1" fmla="*/ 4568 w 9142471"/>
                <a:gd name="connsiteY1" fmla="*/ 1141332 h 1910577"/>
                <a:gd name="connsiteX2" fmla="*/ 3162539 w 9142471"/>
                <a:gd name="connsiteY2" fmla="*/ 482994 h 1910577"/>
                <a:gd name="connsiteX3" fmla="*/ 9142471 w 9142471"/>
                <a:gd name="connsiteY3" fmla="*/ 825067 h 1910577"/>
                <a:gd name="connsiteX4" fmla="*/ 9141569 w 9142471"/>
                <a:gd name="connsiteY4" fmla="*/ 0 h 1910577"/>
                <a:gd name="connsiteX5" fmla="*/ 790 w 9142471"/>
                <a:gd name="connsiteY5" fmla="*/ 1971 h 1910577"/>
                <a:gd name="connsiteX0" fmla="*/ 790 w 9142471"/>
                <a:gd name="connsiteY0" fmla="*/ 1971 h 1742614"/>
                <a:gd name="connsiteX1" fmla="*/ 4568 w 9142471"/>
                <a:gd name="connsiteY1" fmla="*/ 1141332 h 1742614"/>
                <a:gd name="connsiteX2" fmla="*/ 3162539 w 9142471"/>
                <a:gd name="connsiteY2" fmla="*/ 482994 h 1742614"/>
                <a:gd name="connsiteX3" fmla="*/ 9142471 w 9142471"/>
                <a:gd name="connsiteY3" fmla="*/ 825067 h 1742614"/>
                <a:gd name="connsiteX4" fmla="*/ 9141569 w 9142471"/>
                <a:gd name="connsiteY4" fmla="*/ 0 h 1742614"/>
                <a:gd name="connsiteX5" fmla="*/ 790 w 9142471"/>
                <a:gd name="connsiteY5" fmla="*/ 1971 h 1742614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850587"/>
                <a:gd name="connsiteX1" fmla="*/ 4568 w 9142471"/>
                <a:gd name="connsiteY1" fmla="*/ 1141332 h 1850587"/>
                <a:gd name="connsiteX2" fmla="*/ 3162539 w 9142471"/>
                <a:gd name="connsiteY2" fmla="*/ 482994 h 1850587"/>
                <a:gd name="connsiteX3" fmla="*/ 9142471 w 9142471"/>
                <a:gd name="connsiteY3" fmla="*/ 825067 h 1850587"/>
                <a:gd name="connsiteX4" fmla="*/ 9141569 w 9142471"/>
                <a:gd name="connsiteY4" fmla="*/ 0 h 1850587"/>
                <a:gd name="connsiteX5" fmla="*/ 790 w 9142471"/>
                <a:gd name="connsiteY5" fmla="*/ 1971 h 1850587"/>
                <a:gd name="connsiteX0" fmla="*/ 790 w 9142471"/>
                <a:gd name="connsiteY0" fmla="*/ 1971 h 1538662"/>
                <a:gd name="connsiteX1" fmla="*/ 4568 w 9142471"/>
                <a:gd name="connsiteY1" fmla="*/ 1141332 h 1538662"/>
                <a:gd name="connsiteX2" fmla="*/ 3162539 w 9142471"/>
                <a:gd name="connsiteY2" fmla="*/ 482994 h 1538662"/>
                <a:gd name="connsiteX3" fmla="*/ 9142471 w 9142471"/>
                <a:gd name="connsiteY3" fmla="*/ 825067 h 1538662"/>
                <a:gd name="connsiteX4" fmla="*/ 9141569 w 9142471"/>
                <a:gd name="connsiteY4" fmla="*/ 0 h 1538662"/>
                <a:gd name="connsiteX5" fmla="*/ 790 w 9142471"/>
                <a:gd name="connsiteY5" fmla="*/ 1971 h 153866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  <a:gd name="connsiteX0" fmla="*/ 790 w 9142471"/>
                <a:gd name="connsiteY0" fmla="*/ 1971 h 1874582"/>
                <a:gd name="connsiteX1" fmla="*/ 4568 w 9142471"/>
                <a:gd name="connsiteY1" fmla="*/ 1141332 h 1874582"/>
                <a:gd name="connsiteX2" fmla="*/ 3162539 w 9142471"/>
                <a:gd name="connsiteY2" fmla="*/ 482994 h 1874582"/>
                <a:gd name="connsiteX3" fmla="*/ 9142471 w 9142471"/>
                <a:gd name="connsiteY3" fmla="*/ 825067 h 1874582"/>
                <a:gd name="connsiteX4" fmla="*/ 9141569 w 9142471"/>
                <a:gd name="connsiteY4" fmla="*/ 0 h 1874582"/>
                <a:gd name="connsiteX5" fmla="*/ 790 w 9142471"/>
                <a:gd name="connsiteY5" fmla="*/ 1971 h 1874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2471" h="1874582">
                  <a:moveTo>
                    <a:pt x="790" y="1971"/>
                  </a:moveTo>
                  <a:cubicBezTo>
                    <a:pt x="0" y="305263"/>
                    <a:pt x="5358" y="838040"/>
                    <a:pt x="4568" y="1141332"/>
                  </a:cubicBezTo>
                  <a:cubicBezTo>
                    <a:pt x="419096" y="979788"/>
                    <a:pt x="1492070" y="639683"/>
                    <a:pt x="3162539" y="482994"/>
                  </a:cubicBezTo>
                  <a:cubicBezTo>
                    <a:pt x="4833008" y="326305"/>
                    <a:pt x="7747892" y="1874582"/>
                    <a:pt x="9142471" y="825067"/>
                  </a:cubicBezTo>
                  <a:cubicBezTo>
                    <a:pt x="9142170" y="646022"/>
                    <a:pt x="9141870" y="179045"/>
                    <a:pt x="9141569" y="0"/>
                  </a:cubicBezTo>
                  <a:lnTo>
                    <a:pt x="790" y="19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/>
          <p:cNvSpPr/>
          <p:nvPr/>
        </p:nvSpPr>
        <p:spPr bwMode="gray">
          <a:xfrm>
            <a:off x="7429500" y="3886200"/>
            <a:ext cx="822198" cy="75895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90000"/>
                </a:schemeClr>
              </a:gs>
              <a:gs pos="76000">
                <a:schemeClr val="accent1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6270498" y="4572000"/>
            <a:ext cx="416052" cy="384048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  <a:alpha val="90000"/>
                </a:schemeClr>
              </a:gs>
              <a:gs pos="76000">
                <a:schemeClr val="accent4">
                  <a:alpha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 bwMode="gray">
          <a:xfrm>
            <a:off x="1317498" y="384048"/>
            <a:ext cx="792480" cy="73152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gray">
          <a:xfrm>
            <a:off x="0" y="0"/>
            <a:ext cx="9915962" cy="186213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80996 w 9153196"/>
              <a:gd name="connsiteY2" fmla="*/ 96012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106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739180 w 9153196"/>
              <a:gd name="connsiteY3" fmla="*/ 13167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  <a:gd name="connsiteX0" fmla="*/ 52 w 9153196"/>
              <a:gd name="connsiteY0" fmla="*/ 1284 h 1862136"/>
              <a:gd name="connsiteX1" fmla="*/ 0 w 9153196"/>
              <a:gd name="connsiteY1" fmla="*/ 1862136 h 1862136"/>
              <a:gd name="connsiteX2" fmla="*/ 2999284 w 9153196"/>
              <a:gd name="connsiteY2" fmla="*/ 1051560 h 1862136"/>
              <a:gd name="connsiteX3" fmla="*/ 6281980 w 9153196"/>
              <a:gd name="connsiteY3" fmla="*/ 1469136 h 1862136"/>
              <a:gd name="connsiteX4" fmla="*/ 9144052 w 9153196"/>
              <a:gd name="connsiteY4" fmla="*/ 1487424 h 1862136"/>
              <a:gd name="connsiteX5" fmla="*/ 9153196 w 9153196"/>
              <a:gd name="connsiteY5" fmla="*/ 0 h 1862136"/>
              <a:gd name="connsiteX6" fmla="*/ 52 w 9153196"/>
              <a:gd name="connsiteY6" fmla="*/ 1284 h 1862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862136">
                <a:moveTo>
                  <a:pt x="52" y="1284"/>
                </a:moveTo>
                <a:cubicBezTo>
                  <a:pt x="35" y="491948"/>
                  <a:pt x="17" y="1371472"/>
                  <a:pt x="0" y="1862136"/>
                </a:cubicBezTo>
                <a:cubicBezTo>
                  <a:pt x="304800" y="1706688"/>
                  <a:pt x="1952287" y="1117060"/>
                  <a:pt x="2999284" y="1051560"/>
                </a:cubicBezTo>
                <a:cubicBezTo>
                  <a:pt x="4046281" y="986060"/>
                  <a:pt x="5541316" y="1353820"/>
                  <a:pt x="6281980" y="1469136"/>
                </a:cubicBezTo>
                <a:cubicBezTo>
                  <a:pt x="7022644" y="1584452"/>
                  <a:pt x="8247940" y="1834896"/>
                  <a:pt x="9144052" y="1487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 bwMode="invGray">
          <a:xfrm>
            <a:off x="-56" y="0"/>
            <a:ext cx="9915962" cy="1481136"/>
          </a:xfrm>
          <a:custGeom>
            <a:avLst/>
            <a:gdLst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630680"/>
              <a:gd name="connsiteX1" fmla="*/ 18288 w 9153144"/>
              <a:gd name="connsiteY1" fmla="*/ 1472184 h 1630680"/>
              <a:gd name="connsiteX2" fmla="*/ 2980944 w 9153144"/>
              <a:gd name="connsiteY2" fmla="*/ 960120 h 1630680"/>
              <a:gd name="connsiteX3" fmla="*/ 7114032 w 9153144"/>
              <a:gd name="connsiteY3" fmla="*/ 1353312 h 1630680"/>
              <a:gd name="connsiteX4" fmla="*/ 9144000 w 9153144"/>
              <a:gd name="connsiteY4" fmla="*/ 1106424 h 1630680"/>
              <a:gd name="connsiteX5" fmla="*/ 9153144 w 9153144"/>
              <a:gd name="connsiteY5" fmla="*/ 0 h 1630680"/>
              <a:gd name="connsiteX6" fmla="*/ 0 w 9153144"/>
              <a:gd name="connsiteY6" fmla="*/ 9144 h 1630680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7114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3032 w 9153144"/>
              <a:gd name="connsiteY3" fmla="*/ 1353312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0 w 9153144"/>
              <a:gd name="connsiteY0" fmla="*/ 9144 h 1472184"/>
              <a:gd name="connsiteX1" fmla="*/ 18288 w 9153144"/>
              <a:gd name="connsiteY1" fmla="*/ 1472184 h 1472184"/>
              <a:gd name="connsiteX2" fmla="*/ 2980944 w 9153144"/>
              <a:gd name="connsiteY2" fmla="*/ 960120 h 1472184"/>
              <a:gd name="connsiteX3" fmla="*/ 6739128 w 9153144"/>
              <a:gd name="connsiteY3" fmla="*/ 1316736 h 1472184"/>
              <a:gd name="connsiteX4" fmla="*/ 9144000 w 9153144"/>
              <a:gd name="connsiteY4" fmla="*/ 1106424 h 1472184"/>
              <a:gd name="connsiteX5" fmla="*/ 9153144 w 9153144"/>
              <a:gd name="connsiteY5" fmla="*/ 0 h 1472184"/>
              <a:gd name="connsiteX6" fmla="*/ 0 w 9153144"/>
              <a:gd name="connsiteY6" fmla="*/ 9144 h 1472184"/>
              <a:gd name="connsiteX0" fmla="*/ 52 w 9153196"/>
              <a:gd name="connsiteY0" fmla="*/ 914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9144 h 1481136"/>
              <a:gd name="connsiteX0" fmla="*/ 52 w 9153196"/>
              <a:gd name="connsiteY0" fmla="*/ 1284 h 1481136"/>
              <a:gd name="connsiteX1" fmla="*/ 0 w 9153196"/>
              <a:gd name="connsiteY1" fmla="*/ 1481136 h 1481136"/>
              <a:gd name="connsiteX2" fmla="*/ 2980996 w 9153196"/>
              <a:gd name="connsiteY2" fmla="*/ 960120 h 1481136"/>
              <a:gd name="connsiteX3" fmla="*/ 6739180 w 9153196"/>
              <a:gd name="connsiteY3" fmla="*/ 1316736 h 1481136"/>
              <a:gd name="connsiteX4" fmla="*/ 9144052 w 9153196"/>
              <a:gd name="connsiteY4" fmla="*/ 1106424 h 1481136"/>
              <a:gd name="connsiteX5" fmla="*/ 9153196 w 9153196"/>
              <a:gd name="connsiteY5" fmla="*/ 0 h 1481136"/>
              <a:gd name="connsiteX6" fmla="*/ 52 w 9153196"/>
              <a:gd name="connsiteY6" fmla="*/ 1284 h 148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53196" h="1481136">
                <a:moveTo>
                  <a:pt x="52" y="1284"/>
                </a:moveTo>
                <a:cubicBezTo>
                  <a:pt x="35" y="491948"/>
                  <a:pt x="17" y="990472"/>
                  <a:pt x="0" y="1481136"/>
                </a:cubicBezTo>
                <a:cubicBezTo>
                  <a:pt x="414528" y="1319592"/>
                  <a:pt x="1857799" y="987520"/>
                  <a:pt x="2980996" y="960120"/>
                </a:cubicBezTo>
                <a:cubicBezTo>
                  <a:pt x="4104193" y="932720"/>
                  <a:pt x="6019852" y="1271016"/>
                  <a:pt x="6739180" y="1316736"/>
                </a:cubicBezTo>
                <a:cubicBezTo>
                  <a:pt x="7458508" y="1362456"/>
                  <a:pt x="8247940" y="1453896"/>
                  <a:pt x="9144052" y="1106424"/>
                </a:cubicBezTo>
                <a:lnTo>
                  <a:pt x="9153196" y="0"/>
                </a:lnTo>
                <a:lnTo>
                  <a:pt x="52" y="1284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  <a:alpha val="69000"/>
                </a:schemeClr>
              </a:gs>
              <a:gs pos="100000">
                <a:schemeClr val="accent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495300" y="0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537960"/>
            <a:ext cx="23114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41070-5398-49A8-896C-525639683D93}" type="datetime1">
              <a:rPr lang="en-US" altLang="ko-KR" smtClean="0"/>
              <a:pPr/>
              <a:t>10/28/2011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537960"/>
            <a:ext cx="31369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537960"/>
            <a:ext cx="23114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BBF41-8CCE-4738-9EBA-EB32408ABD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 bwMode="gray"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pic>
        <p:nvPicPr>
          <p:cNvPr id="10" name="Picture 2" descr="C:\NSO\FOSS4G_2011\FOSS4G2011\FOSS4G_kr_logo\FOSS4G_kr_logo\PNG\foss4g_kr_bg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208584" cy="75585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lang="en-US" sz="3600" b="1" kern="1200" smtClean="0">
          <a:solidFill>
            <a:schemeClr val="bg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accent5"/>
        </a:buClr>
        <a:buSzPct val="85000"/>
        <a:buFont typeface="Wingdings" pitchFamily="2" charset="2"/>
        <a:buChar char="¢"/>
        <a:defRPr lang="en-US" sz="32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4"/>
        </a:buClr>
        <a:buSzPct val="85000"/>
        <a:buFont typeface="Wingdings" pitchFamily="2" charset="2"/>
        <a:buChar char="¤"/>
        <a:defRPr lang="en-US" sz="28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85000"/>
        <a:buFont typeface="Wingdings" pitchFamily="2" charset="2"/>
        <a:buChar char="¤"/>
        <a:defRPr lang="en-US" sz="24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2"/>
        </a:buClr>
        <a:buSzPct val="85000"/>
        <a:buFont typeface="Wingdings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6"/>
        </a:buClr>
        <a:buSzPct val="85000"/>
        <a:buFont typeface="Wingdings" pitchFamily="2" charset="2"/>
        <a:buChar char="¤"/>
        <a:defRPr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nspatial.com/" TargetMode="External"/><Relationship Id="rId2" Type="http://schemas.openxmlformats.org/officeDocument/2006/relationships/hyperlink" Target="mailto:mapplus@gmail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21" Type="http://schemas.openxmlformats.org/officeDocument/2006/relationships/image" Target="../media/image32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jpe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24" Type="http://schemas.openxmlformats.org/officeDocument/2006/relationships/image" Target="../media/image35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pss.go.kr/" TargetMode="External"/><Relationship Id="rId2" Type="http://schemas.openxmlformats.org/officeDocument/2006/relationships/hyperlink" Target="http://www.nsdi.go.k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pis.go.kr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hyperlink" Target="http://www.slideshare.net/jgarnett/wps-shootout" TargetMode="External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hyperlink" Target="http://www.osgeo.org/geotools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eoserver.org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geoserver.org/latest/en/user/extensions/wps/index.html" TargetMode="External"/><Relationship Id="rId7" Type="http://schemas.openxmlformats.org/officeDocument/2006/relationships/hyperlink" Target="http://docs.geotools.org/latest/userguide/unsupported/process/implement.html" TargetMode="External"/><Relationship Id="rId2" Type="http://schemas.openxmlformats.org/officeDocument/2006/relationships/hyperlink" Target="http://docs.geotools.org/latest/userguide/tutorial/quickstart/eclips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cs.geotools.org/latest/userguide/unsupported/process/index.html" TargetMode="External"/><Relationship Id="rId5" Type="http://schemas.openxmlformats.org/officeDocument/2006/relationships/hyperlink" Target="http://docs.geotools.org/latest/userguide/unsupported/wps.html" TargetMode="External"/><Relationship Id="rId4" Type="http://schemas.openxmlformats.org/officeDocument/2006/relationships/hyperlink" Target="http://docs.geoserver.org/latest/en/developer/programming-guide/wps/index.html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geoserver.org/" TargetMode="External"/><Relationship Id="rId7" Type="http://schemas.openxmlformats.org/officeDocument/2006/relationships/hyperlink" Target="http://www.slideshare.net/jgarnett/wps-shootout" TargetMode="External"/><Relationship Id="rId2" Type="http://schemas.openxmlformats.org/officeDocument/2006/relationships/hyperlink" Target="http://geotool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lideshare.net/geosolutions/the-status-of-the-geoserver-wps" TargetMode="External"/><Relationship Id="rId5" Type="http://schemas.openxmlformats.org/officeDocument/2006/relationships/hyperlink" Target="http://www.opengeospatial.org/" TargetMode="External"/><Relationship Id="rId4" Type="http://schemas.openxmlformats.org/officeDocument/2006/relationships/hyperlink" Target="http://www.osgeo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pss.go.kr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pss.go.kr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opss.go.kr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opss.go.kr/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ko-KR" b="0" dirty="0" smtClean="0"/>
              <a:t>GeoTools</a:t>
            </a:r>
            <a:r>
              <a:rPr lang="ko-KR" altLang="en-US" b="0" dirty="0" smtClean="0"/>
              <a:t>와 </a:t>
            </a:r>
            <a:r>
              <a:rPr lang="en-US" altLang="ko-KR" b="0" dirty="0" smtClean="0"/>
              <a:t>GeoServer</a:t>
            </a:r>
            <a:r>
              <a:rPr lang="ko-KR" altLang="en-US" b="0" dirty="0" smtClean="0"/>
              <a:t>를 이용한 </a:t>
            </a:r>
            <a:r>
              <a:rPr lang="en-US" altLang="ko-KR" b="0" dirty="0" smtClean="0"/>
              <a:t>KOPSS Open API</a:t>
            </a:r>
            <a:r>
              <a:rPr lang="ko-KR" altLang="en-US" b="0" dirty="0" smtClean="0"/>
              <a:t>의 구현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4509120"/>
            <a:ext cx="9906000" cy="1517298"/>
          </a:xfrm>
        </p:spPr>
        <p:txBody>
          <a:bodyPr>
            <a:noAutofit/>
          </a:bodyPr>
          <a:lstStyle/>
          <a:p>
            <a:pPr algn="ctr"/>
            <a:r>
              <a:rPr lang="en-US" altLang="ko-KR" dirty="0" smtClean="0">
                <a:latin typeface="+mj-ea"/>
                <a:ea typeface="+mj-ea"/>
              </a:rPr>
              <a:t>2011.10.28</a:t>
            </a:r>
          </a:p>
          <a:p>
            <a:pPr algn="ctr"/>
            <a:r>
              <a:rPr lang="ko-KR" altLang="en-US" dirty="0" err="1" smtClean="0">
                <a:latin typeface="+mj-ea"/>
                <a:ea typeface="+mj-ea"/>
              </a:rPr>
              <a:t>이민파</a:t>
            </a:r>
            <a:r>
              <a:rPr lang="en-US" altLang="ko-KR" dirty="0" smtClean="0">
                <a:latin typeface="+mj-ea"/>
                <a:ea typeface="+mj-ea"/>
              </a:rPr>
              <a:t>(</a:t>
            </a:r>
            <a:r>
              <a:rPr lang="en-US" altLang="ko-KR" dirty="0" err="1" smtClean="0">
                <a:latin typeface="+mj-ea"/>
                <a:ea typeface="+mj-ea"/>
              </a:rPr>
              <a:t>MapPlus</a:t>
            </a:r>
            <a:r>
              <a:rPr lang="en-US" altLang="ko-KR" dirty="0" smtClean="0">
                <a:latin typeface="+mj-ea"/>
                <a:ea typeface="+mj-ea"/>
              </a:rPr>
              <a:t>) </a:t>
            </a:r>
          </a:p>
          <a:p>
            <a:pPr algn="ctr"/>
            <a:r>
              <a:rPr lang="en-US" altLang="ko-KR" dirty="0" smtClean="0">
                <a:latin typeface="+mj-ea"/>
                <a:ea typeface="+mj-ea"/>
                <a:hlinkClick r:id="rId2"/>
              </a:rPr>
              <a:t>mapplus@gmail.com</a:t>
            </a:r>
            <a:endParaRPr lang="en-US" altLang="ko-KR" dirty="0" smtClean="0">
              <a:latin typeface="+mj-ea"/>
              <a:ea typeface="+mj-ea"/>
            </a:endParaRPr>
          </a:p>
          <a:p>
            <a:pPr algn="ctr"/>
            <a:r>
              <a:rPr lang="en-US" altLang="ko-KR" dirty="0" smtClean="0">
                <a:latin typeface="+mj-ea"/>
                <a:ea typeface="+mj-ea"/>
                <a:hlinkClick r:id="rId3"/>
              </a:rPr>
              <a:t>http://onspatial.com</a:t>
            </a:r>
            <a:endParaRPr lang="ko-KR" altLang="en-US" dirty="0">
              <a:latin typeface="+mj-ea"/>
              <a:ea typeface="+mj-ea"/>
            </a:endParaRPr>
          </a:p>
        </p:txBody>
      </p:sp>
      <p:pic>
        <p:nvPicPr>
          <p:cNvPr id="32770" name="Picture 2" descr="http://cfile7.uf.tistory.com/image/182C55404E92743B3311F4"/>
          <p:cNvPicPr>
            <a:picLocks noChangeAspect="1" noChangeArrowheads="1"/>
          </p:cNvPicPr>
          <p:nvPr/>
        </p:nvPicPr>
        <p:blipFill>
          <a:blip r:embed="rId4" cstate="print"/>
          <a:srcRect t="12614" b="19973"/>
          <a:stretch>
            <a:fillRect/>
          </a:stretch>
        </p:blipFill>
        <p:spPr bwMode="auto">
          <a:xfrm>
            <a:off x="8124825" y="0"/>
            <a:ext cx="1781175" cy="1008112"/>
          </a:xfrm>
          <a:prstGeom prst="rect">
            <a:avLst/>
          </a:prstGeom>
          <a:noFill/>
        </p:spPr>
      </p:pic>
      <p:pic>
        <p:nvPicPr>
          <p:cNvPr id="6" name="Picture 2" descr="C:\NSO\FOSS4G_2011\FOSS4G2011\FOSS4G_kr_logo\FOSS4G_kr_logo\PNG\foss4g_kr_b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208584" cy="755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74" y="3438145"/>
            <a:ext cx="8928955" cy="1352931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Part 2: KOPSS Open API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ko-KR" altLang="en-US" dirty="0" smtClean="0"/>
              <a:t>기존 </a:t>
            </a:r>
            <a:r>
              <a:rPr lang="en-US" altLang="ko-KR" dirty="0" smtClean="0"/>
              <a:t>C/S(</a:t>
            </a:r>
            <a:r>
              <a:rPr lang="en-US" altLang="ko-KR" dirty="0" err="1" smtClean="0"/>
              <a:t>ArcObjects</a:t>
            </a:r>
            <a:r>
              <a:rPr lang="en-US" altLang="ko-KR" dirty="0" smtClean="0"/>
              <a:t>) </a:t>
            </a:r>
            <a:r>
              <a:rPr lang="ko-KR" altLang="en-US" dirty="0" smtClean="0"/>
              <a:t>프로그램을 </a:t>
            </a:r>
            <a:r>
              <a:rPr lang="en-US" altLang="ko-KR" dirty="0" smtClean="0"/>
              <a:t>GIS</a:t>
            </a:r>
            <a:r>
              <a:rPr lang="ko-KR" altLang="en-US" dirty="0" smtClean="0"/>
              <a:t>엔진에 상관없이 웹 환경에서 구현하기 위한 표준 인터페이스</a:t>
            </a:r>
            <a:endParaRPr lang="en-US" altLang="ko-KR" dirty="0" smtClean="0"/>
          </a:p>
          <a:p>
            <a:r>
              <a:rPr lang="en-US" altLang="ko-KR" dirty="0" smtClean="0"/>
              <a:t>KOPSS</a:t>
            </a:r>
            <a:r>
              <a:rPr lang="ko-KR" altLang="en-US" dirty="0"/>
              <a:t>를 구축하기 위해서는 </a:t>
            </a:r>
            <a:r>
              <a:rPr lang="ko-KR" altLang="en-US" dirty="0" smtClean="0"/>
              <a:t>데이터에 </a:t>
            </a:r>
            <a:r>
              <a:rPr lang="ko-KR" altLang="en-US" dirty="0"/>
              <a:t>접근하고</a:t>
            </a:r>
            <a:r>
              <a:rPr lang="en-US" altLang="ko-KR" dirty="0"/>
              <a:t>, </a:t>
            </a:r>
            <a:r>
              <a:rPr lang="ko-KR" altLang="en-US" dirty="0"/>
              <a:t>이 데이터를 분석</a:t>
            </a:r>
            <a:r>
              <a:rPr lang="en-US" altLang="ko-KR" dirty="0"/>
              <a:t>·</a:t>
            </a:r>
            <a:r>
              <a:rPr lang="ko-KR" altLang="en-US" dirty="0"/>
              <a:t>처리하여 표현할 수 있는 체계가 </a:t>
            </a:r>
            <a:r>
              <a:rPr lang="ko-KR" altLang="en-US" dirty="0" smtClean="0"/>
              <a:t>필요</a:t>
            </a:r>
            <a:endParaRPr lang="en-US" altLang="ko-KR" dirty="0" smtClean="0"/>
          </a:p>
          <a:p>
            <a:r>
              <a:rPr lang="en-US" altLang="ko-KR" dirty="0" smtClean="0"/>
              <a:t>OGC</a:t>
            </a:r>
            <a:r>
              <a:rPr lang="ko-KR" altLang="en-US" dirty="0"/>
              <a:t>에서는 이 일련의 처리를 </a:t>
            </a:r>
            <a:r>
              <a:rPr lang="en-US" altLang="ko-KR" dirty="0"/>
              <a:t>OGC Web Service(OWS)</a:t>
            </a:r>
            <a:r>
              <a:rPr lang="ko-KR" altLang="en-US" dirty="0"/>
              <a:t>로 정의하고 있으며</a:t>
            </a:r>
            <a:r>
              <a:rPr lang="en-US" altLang="ko-KR" dirty="0"/>
              <a:t>, </a:t>
            </a:r>
            <a:r>
              <a:rPr lang="en-US" altLang="ko-KR" dirty="0" smtClean="0"/>
              <a:t>Web </a:t>
            </a:r>
            <a:r>
              <a:rPr lang="en-US" altLang="ko-KR" dirty="0"/>
              <a:t>Map Service(WMS), Web Feature Service(WFS), Web Coverage Service(WCS), Web Processing </a:t>
            </a:r>
            <a:r>
              <a:rPr lang="en-US" altLang="ko-KR" dirty="0" smtClean="0"/>
              <a:t>Service(WPS) </a:t>
            </a:r>
            <a:r>
              <a:rPr lang="ko-KR" altLang="en-US" dirty="0" smtClean="0"/>
              <a:t>등이 </a:t>
            </a:r>
            <a:r>
              <a:rPr lang="ko-KR" altLang="en-US" dirty="0"/>
              <a:t>있음</a:t>
            </a:r>
          </a:p>
          <a:p>
            <a:r>
              <a:rPr lang="en-US" altLang="ko-KR" dirty="0" smtClean="0"/>
              <a:t>KOPSS Open </a:t>
            </a:r>
            <a:r>
              <a:rPr lang="en-US" altLang="ko-KR" dirty="0"/>
              <a:t>API</a:t>
            </a:r>
            <a:r>
              <a:rPr lang="ko-KR" altLang="en-US" dirty="0"/>
              <a:t>는 </a:t>
            </a:r>
            <a:r>
              <a:rPr lang="en-US" altLang="ko-KR" dirty="0"/>
              <a:t>OGC </a:t>
            </a:r>
            <a:r>
              <a:rPr lang="ko-KR" altLang="en-US" dirty="0"/>
              <a:t>웹 서비스를 기반표준</a:t>
            </a:r>
            <a:r>
              <a:rPr lang="en-US" altLang="ko-KR" dirty="0"/>
              <a:t>(WMS, WFS, WCS, WPS)</a:t>
            </a:r>
            <a:r>
              <a:rPr lang="ko-KR" altLang="en-US" dirty="0"/>
              <a:t>과 응용표준</a:t>
            </a:r>
            <a:r>
              <a:rPr lang="en-US" altLang="ko-KR" dirty="0"/>
              <a:t>(WPS </a:t>
            </a:r>
            <a:r>
              <a:rPr lang="ko-KR" altLang="en-US" dirty="0"/>
              <a:t>프로세스 정의</a:t>
            </a:r>
            <a:r>
              <a:rPr lang="en-US" altLang="ko-KR" dirty="0"/>
              <a:t>)</a:t>
            </a:r>
            <a:r>
              <a:rPr lang="ko-KR" altLang="en-US" dirty="0"/>
              <a:t>으로 </a:t>
            </a:r>
            <a:r>
              <a:rPr lang="ko-KR" altLang="en-US" dirty="0" smtClean="0"/>
              <a:t>구분하고 있으며 </a:t>
            </a:r>
            <a:r>
              <a:rPr lang="en-US" altLang="ko-KR" u="sng" dirty="0" smtClean="0">
                <a:solidFill>
                  <a:srgbClr val="FF0000"/>
                </a:solidFill>
              </a:rPr>
              <a:t>WPS </a:t>
            </a:r>
            <a:r>
              <a:rPr lang="ko-KR" altLang="en-US" u="sng" dirty="0" smtClean="0">
                <a:solidFill>
                  <a:srgbClr val="FF0000"/>
                </a:solidFill>
              </a:rPr>
              <a:t>프로세스 구현이 핵심</a:t>
            </a:r>
            <a:endParaRPr lang="ko-KR" altLang="en-US" u="sng" dirty="0">
              <a:solidFill>
                <a:srgbClr val="FF0000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KOPSS Open API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KOPSS</a:t>
            </a:r>
            <a:r>
              <a:rPr lang="ko-KR" altLang="en-US" dirty="0" smtClean="0"/>
              <a:t>에 적용한 </a:t>
            </a:r>
            <a:r>
              <a:rPr lang="en-US" altLang="ko-KR" dirty="0" smtClean="0"/>
              <a:t>OWS</a:t>
            </a:r>
            <a:endParaRPr lang="ko-KR" altLang="en-US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4095750" y="1556792"/>
          <a:ext cx="5500726" cy="467437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50363"/>
                <a:gridCol w="2750363"/>
              </a:tblGrid>
              <a:tr h="2337186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337186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0" y="1875879"/>
            <a:ext cx="2376488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1350" y="4214267"/>
            <a:ext cx="2465388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9" name="Picture 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2275" y="1875879"/>
            <a:ext cx="247332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2275" y="4214267"/>
            <a:ext cx="2473325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309563" y="1558379"/>
          <a:ext cx="3428991" cy="4688719"/>
        </p:xfrm>
        <a:graphic>
          <a:graphicData uri="http://schemas.openxmlformats.org/drawingml/2006/table">
            <a:tbl>
              <a:tblPr/>
              <a:tblGrid>
                <a:gridCol w="1214414"/>
                <a:gridCol w="571504"/>
                <a:gridCol w="1643073"/>
              </a:tblGrid>
              <a:tr h="27580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00" b="1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Service Type</a:t>
                      </a:r>
                      <a:endParaRPr lang="ko-KR" sz="1000" b="1" kern="1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굴림"/>
                      </a:endParaRPr>
                    </a:p>
                  </a:txBody>
                  <a:tcPr marL="48791" marR="487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00" b="1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Version</a:t>
                      </a:r>
                      <a:endParaRPr lang="ko-KR" sz="1000" b="1" kern="1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굴림"/>
                      </a:endParaRPr>
                    </a:p>
                  </a:txBody>
                  <a:tcPr marL="48791" marR="487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00" b="1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Operation</a:t>
                      </a:r>
                      <a:r>
                        <a:rPr lang="ko-KR" sz="1000" b="1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 </a:t>
                      </a:r>
                      <a:endParaRPr lang="ko-KR" sz="1000" b="1" kern="1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굴림"/>
                      </a:endParaRPr>
                    </a:p>
                  </a:txBody>
                  <a:tcPr marL="48791" marR="487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</a:tr>
              <a:tr h="275807">
                <a:tc rowSpan="6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Web Map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Service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(Visualization)</a:t>
                      </a:r>
                      <a:endParaRPr lang="en-US" sz="1000" b="1" kern="1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굴림"/>
                      </a:endParaRPr>
                    </a:p>
                  </a:txBody>
                  <a:tcPr marL="48791" marR="48791" marT="0" marB="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latin typeface="+mn-ea"/>
                          <a:ea typeface="+mn-ea"/>
                          <a:cs typeface="Times New Roman"/>
                        </a:rPr>
                        <a:t>1.3</a:t>
                      </a:r>
                      <a:endParaRPr lang="ko-KR" sz="10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8791" marR="48791" marT="0" marB="0" anchor="ctr" anchorCtr="1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GetCapabilities</a:t>
                      </a:r>
                      <a:r>
                        <a:rPr lang="en-US" sz="10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endParaRPr lang="ko-KR" sz="10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8791" marR="487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2758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GetMap</a:t>
                      </a:r>
                      <a:r>
                        <a:rPr lang="en-US" sz="10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endParaRPr lang="ko-KR" sz="10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8791" marR="487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758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GetFeatureInfo</a:t>
                      </a:r>
                      <a:r>
                        <a:rPr lang="en-US" sz="10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Times New Roman"/>
                        </a:rPr>
                        <a:t> </a:t>
                      </a:r>
                      <a:endParaRPr lang="ko-KR" sz="10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8791" marR="487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2758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GetLegendGraphic(SLD)</a:t>
                      </a:r>
                      <a:endParaRPr lang="ko-KR" sz="1000" b="1" kern="1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굴림"/>
                      </a:endParaRPr>
                    </a:p>
                  </a:txBody>
                  <a:tcPr marL="48791" marR="487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758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GetStyles(SLD) </a:t>
                      </a:r>
                      <a:endParaRPr lang="ko-KR" sz="1000" b="1" kern="1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굴림"/>
                      </a:endParaRPr>
                    </a:p>
                  </a:txBody>
                  <a:tcPr marL="48791" marR="487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2758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PutStyles(SLD) </a:t>
                      </a:r>
                      <a:endParaRPr lang="ko-KR" sz="1000" b="1" kern="1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굴림"/>
                      </a:endParaRPr>
                    </a:p>
                  </a:txBody>
                  <a:tcPr marL="48791" marR="487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75807"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Web Feature 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Service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(Access &amp;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Management)</a:t>
                      </a:r>
                      <a:endParaRPr lang="en-US" sz="1000" b="1" kern="1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굴림"/>
                      </a:endParaRPr>
                    </a:p>
                  </a:txBody>
                  <a:tcPr marL="48791" marR="48791" marT="0" marB="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1.1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00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Times New Roman"/>
                        </a:rPr>
                        <a:t>2.0</a:t>
                      </a:r>
                      <a:endParaRPr lang="ko-KR" altLang="ko-KR" sz="1000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8791" marR="48791" marT="0" marB="0" anchor="ctr" anchorCtr="1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GetCapabilities </a:t>
                      </a:r>
                      <a:endParaRPr lang="ko-KR" sz="1000" b="1" kern="1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굴림"/>
                      </a:endParaRPr>
                    </a:p>
                  </a:txBody>
                  <a:tcPr marL="48791" marR="487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2758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GetFeature </a:t>
                      </a:r>
                      <a:endParaRPr lang="ko-KR" sz="1000" b="1" kern="1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굴림"/>
                      </a:endParaRPr>
                    </a:p>
                  </a:txBody>
                  <a:tcPr marL="48791" marR="487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758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DescribeFeatureType </a:t>
                      </a:r>
                      <a:endParaRPr lang="ko-KR" sz="1000" b="1" kern="1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굴림"/>
                      </a:endParaRPr>
                    </a:p>
                  </a:txBody>
                  <a:tcPr marL="48791" marR="487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2758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Transaction </a:t>
                      </a:r>
                      <a:endParaRPr lang="ko-KR" sz="1000" b="1" kern="1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굴림"/>
                      </a:endParaRPr>
                    </a:p>
                  </a:txBody>
                  <a:tcPr marL="48791" marR="487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75807">
                <a:tc rowSpan="3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Web Coverage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Service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(Access)</a:t>
                      </a:r>
                      <a:endParaRPr lang="en-US" sz="1000" b="1" kern="1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굴림"/>
                      </a:endParaRPr>
                    </a:p>
                  </a:txBody>
                  <a:tcPr marL="48791" marR="48791" marT="0" marB="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latin typeface="+mn-ea"/>
                          <a:ea typeface="+mn-ea"/>
                          <a:cs typeface="Times New Roman"/>
                        </a:rPr>
                        <a:t>1.1</a:t>
                      </a:r>
                      <a:endParaRPr lang="ko-KR" sz="10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8791" marR="48791" marT="0" marB="0" anchor="ctr" anchorCtr="1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GetCapabilities </a:t>
                      </a:r>
                      <a:endParaRPr lang="ko-KR" sz="1000" b="1" kern="1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굴림"/>
                      </a:endParaRPr>
                    </a:p>
                  </a:txBody>
                  <a:tcPr marL="48791" marR="487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2758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DescribeCoverage </a:t>
                      </a:r>
                      <a:endParaRPr lang="ko-KR" sz="1000" b="1" kern="1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굴림"/>
                      </a:endParaRPr>
                    </a:p>
                  </a:txBody>
                  <a:tcPr marL="48791" marR="487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758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GetCoverage </a:t>
                      </a:r>
                      <a:endParaRPr lang="ko-KR" sz="1000" b="1" kern="1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굴림"/>
                      </a:endParaRPr>
                    </a:p>
                  </a:txBody>
                  <a:tcPr marL="48791" marR="487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275807">
                <a:tc rowSpan="3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Web Processing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Service</a:t>
                      </a:r>
                    </a:p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(Analysis)</a:t>
                      </a:r>
                      <a:endParaRPr lang="en-US" sz="1000" b="1" kern="1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굴림"/>
                      </a:endParaRPr>
                    </a:p>
                  </a:txBody>
                  <a:tcPr marL="48791" marR="48791" marT="0" marB="0" anchor="ctr" anchorCtr="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latin typeface="+mn-ea"/>
                          <a:ea typeface="+mn-ea"/>
                          <a:cs typeface="Times New Roman"/>
                        </a:rPr>
                        <a:t>1.0</a:t>
                      </a:r>
                      <a:endParaRPr lang="ko-KR" sz="1000" dirty="0">
                        <a:latin typeface="+mn-ea"/>
                        <a:ea typeface="+mn-ea"/>
                        <a:cs typeface="Times New Roman"/>
                      </a:endParaRPr>
                    </a:p>
                  </a:txBody>
                  <a:tcPr marL="48791" marR="48791" marT="0" marB="0" anchor="ctr" anchorCtr="1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GetCapabilities </a:t>
                      </a:r>
                      <a:endParaRPr lang="ko-KR" sz="1000" b="1" kern="1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굴림"/>
                      </a:endParaRPr>
                    </a:p>
                  </a:txBody>
                  <a:tcPr marL="48791" marR="487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  <a:tr h="2758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DescribeProcess </a:t>
                      </a:r>
                      <a:endParaRPr lang="ko-KR" sz="1000" b="1" kern="1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굴림"/>
                      </a:endParaRPr>
                    </a:p>
                  </a:txBody>
                  <a:tcPr marL="48791" marR="487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5E2"/>
                    </a:solidFill>
                  </a:tcPr>
                </a:tc>
              </a:tr>
              <a:tr h="27580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  <a:cs typeface="굴림"/>
                        </a:rPr>
                        <a:t>Execute </a:t>
                      </a:r>
                      <a:endParaRPr lang="ko-KR" sz="1000" b="1" kern="10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굴림"/>
                      </a:endParaRPr>
                    </a:p>
                  </a:txBody>
                  <a:tcPr marL="48791" marR="48791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</a:tr>
            </a:tbl>
          </a:graphicData>
        </a:graphic>
      </p:graphicFrame>
      <p:sp>
        <p:nvSpPr>
          <p:cNvPr id="12" name="AutoShape 955"/>
          <p:cNvSpPr>
            <a:spLocks noChangeArrowheads="1"/>
          </p:cNvSpPr>
          <p:nvPr/>
        </p:nvSpPr>
        <p:spPr bwMode="auto">
          <a:xfrm rot="5400000">
            <a:off x="1720056" y="3683249"/>
            <a:ext cx="4429125" cy="32226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95AAD3"/>
              </a:gs>
              <a:gs pos="100000">
                <a:srgbClr val="95AAD3">
                  <a:gamma/>
                  <a:tint val="0"/>
                  <a:invGamma/>
                </a:srgbClr>
              </a:gs>
            </a:gsLst>
            <a:lin ang="5400000" scaled="1"/>
          </a:gradFill>
          <a:ln w="127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+mj-ea"/>
              <a:ea typeface="+mj-ea"/>
            </a:endParaRPr>
          </a:p>
        </p:txBody>
      </p:sp>
      <p:grpSp>
        <p:nvGrpSpPr>
          <p:cNvPr id="13" name="Group 198"/>
          <p:cNvGrpSpPr>
            <a:grpSpLocks/>
          </p:cNvGrpSpPr>
          <p:nvPr/>
        </p:nvGrpSpPr>
        <p:grpSpPr bwMode="auto">
          <a:xfrm>
            <a:off x="6845020" y="1565950"/>
            <a:ext cx="608310" cy="285752"/>
            <a:chOff x="4868" y="3838"/>
            <a:chExt cx="647" cy="29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4" name="AutoShape 199"/>
            <p:cNvSpPr>
              <a:spLocks noChangeArrowheads="1"/>
            </p:cNvSpPr>
            <p:nvPr/>
          </p:nvSpPr>
          <p:spPr bwMode="auto">
            <a:xfrm>
              <a:off x="4868" y="3838"/>
              <a:ext cx="647" cy="292"/>
            </a:xfrm>
            <a:prstGeom prst="rect">
              <a:avLst/>
            </a:prstGeom>
            <a:grpFill/>
            <a:ln w="6350" algn="ctr">
              <a:solidFill>
                <a:srgbClr val="95AAD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+mj-ea"/>
                <a:ea typeface="+mj-ea"/>
              </a:endParaRPr>
            </a:p>
          </p:txBody>
        </p:sp>
        <p:sp>
          <p:nvSpPr>
            <p:cNvPr id="15" name="AutoShape 200"/>
            <p:cNvSpPr>
              <a:spLocks noChangeArrowheads="1"/>
            </p:cNvSpPr>
            <p:nvPr/>
          </p:nvSpPr>
          <p:spPr bwMode="auto">
            <a:xfrm>
              <a:off x="4880" y="3851"/>
              <a:ext cx="622" cy="266"/>
            </a:xfrm>
            <a:prstGeom prst="rect">
              <a:avLst/>
            </a:prstGeom>
            <a:grpFill/>
            <a:ln w="63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0">
                <a:lnSpc>
                  <a:spcPct val="90000"/>
                </a:lnSpc>
                <a:spcBef>
                  <a:spcPct val="30000"/>
                </a:spcBef>
                <a:spcAft>
                  <a:spcPts val="0"/>
                </a:spcAft>
                <a:defRPr/>
              </a:pPr>
              <a:r>
                <a:rPr kumimoji="0" lang="en-US" altLang="ko-KR" sz="1400" kern="0" dirty="0">
                  <a:solidFill>
                    <a:sysClr val="windowText" lastClr="000000"/>
                  </a:solidFill>
                  <a:latin typeface="+mj-ea"/>
                  <a:ea typeface="+mj-ea"/>
                </a:rPr>
                <a:t>WFS</a:t>
              </a:r>
              <a:endParaRPr kumimoji="0" lang="ko-KR" altLang="en-US" sz="1400" kern="0" dirty="0">
                <a:solidFill>
                  <a:sysClr val="windowText" lastClr="000000"/>
                </a:solidFill>
                <a:latin typeface="+mj-ea"/>
                <a:ea typeface="+mj-ea"/>
              </a:endParaRPr>
            </a:p>
          </p:txBody>
        </p:sp>
        <p:sp>
          <p:nvSpPr>
            <p:cNvPr id="16" name="AutoShape 201"/>
            <p:cNvSpPr>
              <a:spLocks noChangeArrowheads="1"/>
            </p:cNvSpPr>
            <p:nvPr/>
          </p:nvSpPr>
          <p:spPr bwMode="auto">
            <a:xfrm>
              <a:off x="4898" y="3866"/>
              <a:ext cx="586" cy="42"/>
            </a:xfrm>
            <a:prstGeom prst="rect">
              <a:avLst/>
            </a:prstGeom>
            <a:grpFill/>
            <a:ln w="31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17" name="Group 198"/>
          <p:cNvGrpSpPr>
            <a:grpSpLocks/>
          </p:cNvGrpSpPr>
          <p:nvPr/>
        </p:nvGrpSpPr>
        <p:grpSpPr bwMode="auto">
          <a:xfrm>
            <a:off x="4105269" y="3893211"/>
            <a:ext cx="608310" cy="285752"/>
            <a:chOff x="4868" y="3838"/>
            <a:chExt cx="647" cy="29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AutoShape 199"/>
            <p:cNvSpPr>
              <a:spLocks noChangeArrowheads="1"/>
            </p:cNvSpPr>
            <p:nvPr/>
          </p:nvSpPr>
          <p:spPr bwMode="auto">
            <a:xfrm>
              <a:off x="4868" y="3838"/>
              <a:ext cx="647" cy="292"/>
            </a:xfrm>
            <a:prstGeom prst="rect">
              <a:avLst/>
            </a:prstGeom>
            <a:grpFill/>
            <a:ln w="6350" algn="ctr">
              <a:solidFill>
                <a:srgbClr val="95AAD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AutoShape 200"/>
            <p:cNvSpPr>
              <a:spLocks noChangeArrowheads="1"/>
            </p:cNvSpPr>
            <p:nvPr/>
          </p:nvSpPr>
          <p:spPr bwMode="auto">
            <a:xfrm>
              <a:off x="4880" y="3851"/>
              <a:ext cx="622" cy="266"/>
            </a:xfrm>
            <a:prstGeom prst="rect">
              <a:avLst/>
            </a:prstGeom>
            <a:grpFill/>
            <a:ln w="63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0">
                <a:lnSpc>
                  <a:spcPct val="90000"/>
                </a:lnSpc>
                <a:spcBef>
                  <a:spcPct val="30000"/>
                </a:spcBef>
                <a:spcAft>
                  <a:spcPts val="0"/>
                </a:spcAft>
                <a:defRPr/>
              </a:pPr>
              <a:r>
                <a:rPr kumimoji="0" lang="en-US" altLang="ko-KR" sz="1400" kern="0" dirty="0">
                  <a:solidFill>
                    <a:sysClr val="windowText" lastClr="000000"/>
                  </a:solidFill>
                  <a:latin typeface="+mj-ea"/>
                  <a:ea typeface="+mj-ea"/>
                </a:rPr>
                <a:t>WCS</a:t>
              </a:r>
              <a:endParaRPr kumimoji="0" lang="ko-KR" altLang="en-US" sz="1400" kern="0" dirty="0">
                <a:solidFill>
                  <a:sysClr val="windowText" lastClr="000000"/>
                </a:solidFill>
                <a:latin typeface="+mj-ea"/>
                <a:ea typeface="+mj-ea"/>
              </a:endParaRPr>
            </a:p>
          </p:txBody>
        </p:sp>
        <p:sp>
          <p:nvSpPr>
            <p:cNvPr id="20" name="AutoShape 201"/>
            <p:cNvSpPr>
              <a:spLocks noChangeArrowheads="1"/>
            </p:cNvSpPr>
            <p:nvPr/>
          </p:nvSpPr>
          <p:spPr bwMode="auto">
            <a:xfrm>
              <a:off x="4898" y="3866"/>
              <a:ext cx="586" cy="42"/>
            </a:xfrm>
            <a:prstGeom prst="rect">
              <a:avLst/>
            </a:prstGeom>
            <a:grpFill/>
            <a:ln w="31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1" name="Group 198"/>
          <p:cNvGrpSpPr>
            <a:grpSpLocks/>
          </p:cNvGrpSpPr>
          <p:nvPr/>
        </p:nvGrpSpPr>
        <p:grpSpPr bwMode="auto">
          <a:xfrm>
            <a:off x="6854545" y="3893211"/>
            <a:ext cx="608310" cy="285752"/>
            <a:chOff x="4868" y="3838"/>
            <a:chExt cx="647" cy="29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2" name="AutoShape 199"/>
            <p:cNvSpPr>
              <a:spLocks noChangeArrowheads="1"/>
            </p:cNvSpPr>
            <p:nvPr/>
          </p:nvSpPr>
          <p:spPr bwMode="auto">
            <a:xfrm>
              <a:off x="4868" y="3838"/>
              <a:ext cx="647" cy="292"/>
            </a:xfrm>
            <a:prstGeom prst="rect">
              <a:avLst/>
            </a:prstGeom>
            <a:grpFill/>
            <a:ln w="6350" algn="ctr">
              <a:solidFill>
                <a:srgbClr val="95AAD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+mj-ea"/>
                <a:ea typeface="+mj-ea"/>
              </a:endParaRPr>
            </a:p>
          </p:txBody>
        </p:sp>
        <p:sp>
          <p:nvSpPr>
            <p:cNvPr id="23" name="AutoShape 200"/>
            <p:cNvSpPr>
              <a:spLocks noChangeArrowheads="1"/>
            </p:cNvSpPr>
            <p:nvPr/>
          </p:nvSpPr>
          <p:spPr bwMode="auto">
            <a:xfrm>
              <a:off x="4880" y="3851"/>
              <a:ext cx="622" cy="266"/>
            </a:xfrm>
            <a:prstGeom prst="rect">
              <a:avLst/>
            </a:prstGeom>
            <a:grpFill/>
            <a:ln w="63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0">
                <a:lnSpc>
                  <a:spcPct val="90000"/>
                </a:lnSpc>
                <a:spcBef>
                  <a:spcPct val="30000"/>
                </a:spcBef>
                <a:spcAft>
                  <a:spcPts val="0"/>
                </a:spcAft>
                <a:defRPr/>
              </a:pPr>
              <a:r>
                <a:rPr kumimoji="0" lang="en-US" altLang="ko-KR" sz="1400" kern="0" dirty="0">
                  <a:solidFill>
                    <a:sysClr val="windowText" lastClr="000000"/>
                  </a:solidFill>
                  <a:latin typeface="+mj-ea"/>
                  <a:ea typeface="+mj-ea"/>
                </a:rPr>
                <a:t>WPS</a:t>
              </a:r>
              <a:endParaRPr kumimoji="0" lang="ko-KR" altLang="en-US" sz="1400" kern="0" dirty="0">
                <a:solidFill>
                  <a:sysClr val="windowText" lastClr="000000"/>
                </a:solidFill>
                <a:latin typeface="+mj-ea"/>
                <a:ea typeface="+mj-ea"/>
              </a:endParaRPr>
            </a:p>
          </p:txBody>
        </p:sp>
        <p:sp>
          <p:nvSpPr>
            <p:cNvPr id="24" name="AutoShape 201"/>
            <p:cNvSpPr>
              <a:spLocks noChangeArrowheads="1"/>
            </p:cNvSpPr>
            <p:nvPr/>
          </p:nvSpPr>
          <p:spPr bwMode="auto">
            <a:xfrm>
              <a:off x="4898" y="3866"/>
              <a:ext cx="586" cy="42"/>
            </a:xfrm>
            <a:prstGeom prst="rect">
              <a:avLst/>
            </a:prstGeom>
            <a:grpFill/>
            <a:ln w="31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5" name="Group 198"/>
          <p:cNvGrpSpPr>
            <a:grpSpLocks/>
          </p:cNvGrpSpPr>
          <p:nvPr/>
        </p:nvGrpSpPr>
        <p:grpSpPr bwMode="auto">
          <a:xfrm>
            <a:off x="4095744" y="1565950"/>
            <a:ext cx="608310" cy="285752"/>
            <a:chOff x="4868" y="3838"/>
            <a:chExt cx="647" cy="292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6" name="AutoShape 199"/>
            <p:cNvSpPr>
              <a:spLocks noChangeArrowheads="1"/>
            </p:cNvSpPr>
            <p:nvPr/>
          </p:nvSpPr>
          <p:spPr bwMode="auto">
            <a:xfrm>
              <a:off x="4868" y="3838"/>
              <a:ext cx="647" cy="292"/>
            </a:xfrm>
            <a:prstGeom prst="rect">
              <a:avLst/>
            </a:prstGeom>
            <a:grpFill/>
            <a:ln w="6350" algn="ctr">
              <a:solidFill>
                <a:srgbClr val="95AAD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+mj-ea"/>
                <a:ea typeface="+mj-ea"/>
              </a:endParaRPr>
            </a:p>
          </p:txBody>
        </p:sp>
        <p:sp>
          <p:nvSpPr>
            <p:cNvPr id="27" name="AutoShape 200"/>
            <p:cNvSpPr>
              <a:spLocks noChangeArrowheads="1"/>
            </p:cNvSpPr>
            <p:nvPr/>
          </p:nvSpPr>
          <p:spPr bwMode="auto">
            <a:xfrm>
              <a:off x="4880" y="3851"/>
              <a:ext cx="622" cy="266"/>
            </a:xfrm>
            <a:prstGeom prst="rect">
              <a:avLst/>
            </a:prstGeom>
            <a:grpFill/>
            <a:ln w="63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0">
                <a:lnSpc>
                  <a:spcPct val="90000"/>
                </a:lnSpc>
                <a:spcBef>
                  <a:spcPct val="30000"/>
                </a:spcBef>
                <a:spcAft>
                  <a:spcPts val="0"/>
                </a:spcAft>
                <a:defRPr/>
              </a:pPr>
              <a:r>
                <a:rPr kumimoji="0" lang="en-US" altLang="ko-KR" sz="1400" kern="0" dirty="0">
                  <a:solidFill>
                    <a:sysClr val="windowText" lastClr="000000"/>
                  </a:solidFill>
                  <a:latin typeface="+mj-ea"/>
                  <a:ea typeface="+mj-ea"/>
                </a:rPr>
                <a:t>WMS</a:t>
              </a:r>
              <a:endParaRPr kumimoji="0" lang="ko-KR" altLang="en-US" sz="1400" kern="0" dirty="0">
                <a:solidFill>
                  <a:sysClr val="windowText" lastClr="000000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AutoShape 201"/>
            <p:cNvSpPr>
              <a:spLocks noChangeArrowheads="1"/>
            </p:cNvSpPr>
            <p:nvPr/>
          </p:nvSpPr>
          <p:spPr bwMode="auto">
            <a:xfrm>
              <a:off x="4898" y="3866"/>
              <a:ext cx="586" cy="42"/>
            </a:xfrm>
            <a:prstGeom prst="rect">
              <a:avLst/>
            </a:prstGeom>
            <a:grpFill/>
            <a:ln w="31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Text" lastClr="0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024313" y="3630067"/>
            <a:ext cx="2786062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100" dirty="0">
                <a:latin typeface="+mj-ea"/>
                <a:ea typeface="+mj-ea"/>
              </a:rPr>
              <a:t>Get Map &amp; Legend Graphic</a:t>
            </a:r>
            <a:endParaRPr lang="ko-KR" altLang="en-US" sz="1100" dirty="0">
              <a:latin typeface="+mj-ea"/>
              <a:ea typeface="+mj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10375" y="3630067"/>
            <a:ext cx="2786063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100" dirty="0">
                <a:latin typeface="+mj-ea"/>
                <a:ea typeface="+mj-ea"/>
              </a:rPr>
              <a:t>Spatial Query &amp; Update/Delete Feature</a:t>
            </a:r>
            <a:endParaRPr lang="ko-KR" altLang="en-US" sz="1100" dirty="0">
              <a:latin typeface="+mj-ea"/>
              <a:ea typeface="+mj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95750" y="5987504"/>
            <a:ext cx="278606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100" dirty="0">
                <a:latin typeface="+mj-ea"/>
                <a:ea typeface="+mj-ea"/>
              </a:rPr>
              <a:t>Get DEM, Slope Raw Data</a:t>
            </a:r>
            <a:endParaRPr lang="ko-KR" altLang="en-US" sz="1100" dirty="0">
              <a:latin typeface="+mj-ea"/>
              <a:ea typeface="+mj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810375" y="5987504"/>
            <a:ext cx="2786063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100" dirty="0">
                <a:latin typeface="+mj-ea"/>
                <a:ea typeface="+mj-ea"/>
              </a:rPr>
              <a:t>Vector &amp; Grid GeoProcessing Analysis</a:t>
            </a:r>
            <a:endParaRPr lang="ko-KR" altLang="en-US" sz="1100" dirty="0">
              <a:latin typeface="+mj-ea"/>
              <a:ea typeface="+mj-ea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272480" y="1043444"/>
            <a:ext cx="9289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pc="-100" dirty="0" smtClean="0">
                <a:solidFill>
                  <a:srgbClr val="000000"/>
                </a:solidFill>
                <a:latin typeface="+mj-ea"/>
                <a:ea typeface="+mj-ea"/>
              </a:rPr>
              <a:t>Visualization(WMS), Data Access &amp; Management(WFS, WCS), Analysis(WPS)</a:t>
            </a:r>
            <a:r>
              <a:rPr lang="ko-KR" altLang="en-US" spc="-100" dirty="0" smtClean="0">
                <a:solidFill>
                  <a:srgbClr val="000000"/>
                </a:solidFill>
                <a:latin typeface="+mj-ea"/>
                <a:ea typeface="+mj-ea"/>
              </a:rPr>
              <a:t>로 구성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6825208" y="3861048"/>
            <a:ext cx="2814092" cy="23968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KOPSS </a:t>
            </a:r>
            <a:r>
              <a:rPr lang="ko-KR" altLang="en-US" dirty="0" smtClean="0"/>
              <a:t>적용 표준현황</a:t>
            </a:r>
            <a:endParaRPr lang="ko-KR" altLang="en-US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488504" y="1410384"/>
          <a:ext cx="8929751" cy="4772411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357322"/>
                <a:gridCol w="3971270"/>
                <a:gridCol w="1080120"/>
                <a:gridCol w="2521039"/>
              </a:tblGrid>
              <a:tr h="3330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2000" b="1" kern="1200" dirty="0" smtClean="0">
                          <a:solidFill>
                            <a:schemeClr val="lt1"/>
                          </a:solidFill>
                          <a:latin typeface="+mj-ea"/>
                          <a:ea typeface="+mj-ea"/>
                          <a:cs typeface="+mn-cs"/>
                        </a:rPr>
                        <a:t>구분</a:t>
                      </a:r>
                      <a:endParaRPr lang="ko-KR" altLang="en-US" sz="2000" b="1" kern="1200" dirty="0">
                        <a:solidFill>
                          <a:schemeClr val="l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4269" marR="64269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en-US" sz="2000" b="1" kern="1200" dirty="0">
                          <a:solidFill>
                            <a:schemeClr val="lt1"/>
                          </a:solidFill>
                          <a:latin typeface="+mj-ea"/>
                          <a:ea typeface="+mj-ea"/>
                          <a:cs typeface="+mn-cs"/>
                        </a:rPr>
                        <a:t>OGC </a:t>
                      </a:r>
                      <a:r>
                        <a:rPr lang="ko-KR" altLang="en-US" sz="2000" b="1" kern="1200" dirty="0">
                          <a:solidFill>
                            <a:schemeClr val="lt1"/>
                          </a:solidFill>
                          <a:latin typeface="+mj-ea"/>
                          <a:ea typeface="+mj-ea"/>
                          <a:cs typeface="+mn-cs"/>
                        </a:rPr>
                        <a:t>표준</a:t>
                      </a:r>
                    </a:p>
                  </a:txBody>
                  <a:tcPr marL="64269" marR="64269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2000" b="1" kern="1200" dirty="0" smtClean="0">
                          <a:solidFill>
                            <a:schemeClr val="lt1"/>
                          </a:solidFill>
                          <a:latin typeface="+mj-ea"/>
                          <a:ea typeface="+mj-ea"/>
                          <a:cs typeface="+mn-cs"/>
                        </a:rPr>
                        <a:t>버전</a:t>
                      </a:r>
                      <a:endParaRPr lang="ko-KR" altLang="en-US" sz="2000" b="1" kern="1200" dirty="0">
                        <a:solidFill>
                          <a:schemeClr val="lt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64269" marR="64269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2000" b="1" kern="1200" dirty="0">
                          <a:solidFill>
                            <a:schemeClr val="lt1"/>
                          </a:solidFill>
                          <a:latin typeface="+mj-ea"/>
                          <a:ea typeface="+mj-ea"/>
                          <a:cs typeface="+mn-cs"/>
                        </a:rPr>
                        <a:t>비고</a:t>
                      </a:r>
                    </a:p>
                  </a:txBody>
                  <a:tcPr marL="64269" marR="64269" marT="0" marB="0" anchor="ctr">
                    <a:solidFill>
                      <a:srgbClr val="00B0F0"/>
                    </a:solidFill>
                  </a:tcPr>
                </a:tc>
              </a:tr>
              <a:tr h="333026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400" kern="100" dirty="0" smtClean="0">
                          <a:latin typeface="+mj-ea"/>
                          <a:ea typeface="+mj-ea"/>
                        </a:rPr>
                        <a:t>서비스</a:t>
                      </a:r>
                      <a:endParaRPr lang="ko-KR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4269" marR="6426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j-ea"/>
                          <a:ea typeface="+mj-ea"/>
                        </a:rPr>
                        <a:t>Web Map Service(WMS)</a:t>
                      </a:r>
                      <a:endParaRPr lang="ko-KR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4269" marR="64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+mj-ea"/>
                          <a:ea typeface="+mj-ea"/>
                        </a:rPr>
                        <a:t>1.3</a:t>
                      </a:r>
                      <a:endParaRPr lang="ko-KR" sz="1400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4269" marR="64269" marT="0" marB="0" anchor="ctr"/>
                </a:tc>
                <a:tc>
                  <a:txBody>
                    <a:bodyPr/>
                    <a:lstStyle/>
                    <a:p>
                      <a:endParaRPr lang="ko-KR" sz="1400" kern="100" dirty="0">
                        <a:latin typeface="+mj-ea"/>
                        <a:ea typeface="+mj-ea"/>
                      </a:endParaRPr>
                    </a:p>
                  </a:txBody>
                  <a:tcPr marL="64269" marR="64269" marT="0" marB="0" anchor="ctr"/>
                </a:tc>
              </a:tr>
              <a:tr h="333026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0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4269" marR="64269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j-ea"/>
                          <a:ea typeface="+mj-ea"/>
                        </a:rPr>
                        <a:t>Web Feature Service(WFS)</a:t>
                      </a:r>
                      <a:endParaRPr lang="ko-KR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4269" marR="64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+mj-ea"/>
                          <a:ea typeface="+mj-ea"/>
                        </a:rPr>
                        <a:t>1.1</a:t>
                      </a:r>
                      <a:endParaRPr lang="ko-KR" sz="1400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4269" marR="64269" marT="0" marB="0" anchor="ctr"/>
                </a:tc>
                <a:tc>
                  <a:txBody>
                    <a:bodyPr/>
                    <a:lstStyle/>
                    <a:p>
                      <a:endParaRPr lang="ko-KR" sz="1400" kern="100">
                        <a:latin typeface="+mj-ea"/>
                        <a:ea typeface="+mj-ea"/>
                      </a:endParaRPr>
                    </a:p>
                  </a:txBody>
                  <a:tcPr marL="64269" marR="64269" marT="0" marB="0" anchor="ctr"/>
                </a:tc>
              </a:tr>
              <a:tr h="333026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0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4269" marR="64269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j-ea"/>
                          <a:ea typeface="+mj-ea"/>
                        </a:rPr>
                        <a:t>Web Coverage Service(WCS)</a:t>
                      </a:r>
                      <a:endParaRPr lang="ko-KR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4269" marR="64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+mj-ea"/>
                          <a:ea typeface="+mj-ea"/>
                        </a:rPr>
                        <a:t>1.1</a:t>
                      </a:r>
                      <a:endParaRPr lang="ko-KR" sz="1400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4269" marR="64269" marT="0" marB="0" anchor="ctr"/>
                </a:tc>
                <a:tc>
                  <a:txBody>
                    <a:bodyPr/>
                    <a:lstStyle/>
                    <a:p>
                      <a:endParaRPr lang="ko-KR" sz="1400" kern="100">
                        <a:latin typeface="+mj-ea"/>
                        <a:ea typeface="+mj-ea"/>
                      </a:endParaRPr>
                    </a:p>
                  </a:txBody>
                  <a:tcPr marL="64269" marR="64269" marT="0" marB="0" anchor="ctr"/>
                </a:tc>
              </a:tr>
              <a:tr h="333026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0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4269" marR="64269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j-ea"/>
                          <a:ea typeface="+mj-ea"/>
                        </a:rPr>
                        <a:t>Web Processing Service(WPS)</a:t>
                      </a:r>
                      <a:endParaRPr lang="ko-KR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4269" marR="64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+mj-ea"/>
                          <a:ea typeface="+mj-ea"/>
                        </a:rPr>
                        <a:t>1.0</a:t>
                      </a:r>
                      <a:endParaRPr lang="ko-KR" sz="1400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4269" marR="64269" marT="0" marB="0" anchor="ctr"/>
                </a:tc>
                <a:tc>
                  <a:txBody>
                    <a:bodyPr/>
                    <a:lstStyle/>
                    <a:p>
                      <a:endParaRPr lang="ko-KR" sz="1400" kern="100">
                        <a:latin typeface="+mj-ea"/>
                        <a:ea typeface="+mj-ea"/>
                      </a:endParaRPr>
                    </a:p>
                  </a:txBody>
                  <a:tcPr marL="64269" marR="64269" marT="0" marB="0" anchor="ctr"/>
                </a:tc>
              </a:tr>
              <a:tr h="333026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400" kern="100" dirty="0" smtClean="0">
                          <a:latin typeface="+mj-ea"/>
                          <a:ea typeface="+mj-ea"/>
                          <a:cs typeface="Times New Roman"/>
                        </a:rPr>
                        <a:t>서비스 지원</a:t>
                      </a:r>
                      <a:endParaRPr lang="en-US" altLang="ko-KR" sz="1400" kern="100" dirty="0" smtClean="0">
                        <a:latin typeface="+mj-ea"/>
                        <a:ea typeface="+mj-ea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400" kern="100" dirty="0" smtClean="0">
                          <a:latin typeface="+mj-ea"/>
                          <a:ea typeface="+mj-ea"/>
                          <a:cs typeface="Times New Roman"/>
                        </a:rPr>
                        <a:t> 및 응용</a:t>
                      </a:r>
                      <a:endParaRPr lang="ko-KR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4269" marR="6426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j-ea"/>
                          <a:ea typeface="+mj-ea"/>
                        </a:rPr>
                        <a:t>Styled Layer Descriptor(SLD)</a:t>
                      </a:r>
                      <a:endParaRPr lang="ko-KR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4269" marR="64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+mj-ea"/>
                          <a:ea typeface="+mj-ea"/>
                        </a:rPr>
                        <a:t>1.1</a:t>
                      </a:r>
                      <a:endParaRPr lang="ko-KR" sz="1400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4269" marR="64269" marT="0" marB="0" anchor="ctr"/>
                </a:tc>
                <a:tc>
                  <a:txBody>
                    <a:bodyPr/>
                    <a:lstStyle/>
                    <a:p>
                      <a:endParaRPr lang="ko-KR" sz="1400" kern="100">
                        <a:latin typeface="+mj-ea"/>
                        <a:ea typeface="+mj-ea"/>
                      </a:endParaRPr>
                    </a:p>
                  </a:txBody>
                  <a:tcPr marL="64269" marR="64269" marT="0" marB="0" anchor="ctr"/>
                </a:tc>
              </a:tr>
              <a:tr h="333026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0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4269" marR="64269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j-ea"/>
                          <a:ea typeface="+mj-ea"/>
                        </a:rPr>
                        <a:t>Symbology Encoding Standard(SES)</a:t>
                      </a:r>
                      <a:endParaRPr lang="ko-KR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4269" marR="64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+mj-ea"/>
                          <a:ea typeface="+mj-ea"/>
                        </a:rPr>
                        <a:t>1.1</a:t>
                      </a:r>
                      <a:endParaRPr lang="ko-KR" sz="1400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4269" marR="64269" marT="0" marB="0" anchor="ctr"/>
                </a:tc>
                <a:tc>
                  <a:txBody>
                    <a:bodyPr/>
                    <a:lstStyle/>
                    <a:p>
                      <a:endParaRPr lang="ko-KR" sz="1400" kern="100">
                        <a:latin typeface="+mj-ea"/>
                        <a:ea typeface="+mj-ea"/>
                      </a:endParaRPr>
                    </a:p>
                  </a:txBody>
                  <a:tcPr marL="64269" marR="64269" marT="0" marB="0" anchor="ctr"/>
                </a:tc>
              </a:tr>
              <a:tr h="333026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0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4269" marR="64269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j-ea"/>
                          <a:ea typeface="+mj-ea"/>
                        </a:rPr>
                        <a:t>Filter Encoding Standard(FES)</a:t>
                      </a:r>
                      <a:endParaRPr lang="ko-KR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4269" marR="64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latin typeface="+mj-ea"/>
                          <a:ea typeface="+mj-ea"/>
                        </a:rPr>
                        <a:t>1.1/2.0</a:t>
                      </a:r>
                      <a:endParaRPr lang="ko-KR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4269" marR="64269" marT="0" marB="0" anchor="ctr"/>
                </a:tc>
                <a:tc>
                  <a:txBody>
                    <a:bodyPr/>
                    <a:lstStyle/>
                    <a:p>
                      <a:endParaRPr lang="ko-KR" sz="1400" kern="100" dirty="0">
                        <a:latin typeface="+mj-ea"/>
                        <a:ea typeface="+mj-ea"/>
                      </a:endParaRPr>
                    </a:p>
                  </a:txBody>
                  <a:tcPr marL="64269" marR="64269" marT="0" marB="0" anchor="ctr"/>
                </a:tc>
              </a:tr>
              <a:tr h="33104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4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4269" marR="64269" marT="0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00" dirty="0" smtClean="0">
                          <a:latin typeface="+mj-ea"/>
                          <a:ea typeface="+mj-ea"/>
                          <a:cs typeface="Times New Roman"/>
                        </a:rPr>
                        <a:t>Geographic Objects &amp; </a:t>
                      </a:r>
                      <a:r>
                        <a:rPr lang="en-US" altLang="ko-KR" sz="1400" kern="100" dirty="0" err="1" smtClean="0">
                          <a:latin typeface="+mj-ea"/>
                          <a:ea typeface="+mj-ea"/>
                          <a:cs typeface="Times New Roman"/>
                        </a:rPr>
                        <a:t>GeoAPI</a:t>
                      </a:r>
                      <a:endParaRPr lang="ko-KR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4269" marR="64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latin typeface="+mj-ea"/>
                          <a:ea typeface="+mj-ea"/>
                          <a:cs typeface="Times New Roman"/>
                        </a:rPr>
                        <a:t>1.0/3.0</a:t>
                      </a:r>
                      <a:endParaRPr lang="ko-KR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4269" marR="64269" marT="0" marB="0" anchor="ctr"/>
                </a:tc>
                <a:tc>
                  <a:txBody>
                    <a:bodyPr/>
                    <a:lstStyle/>
                    <a:p>
                      <a:endParaRPr lang="ko-KR" sz="1400" kern="100" dirty="0">
                        <a:latin typeface="+mj-ea"/>
                        <a:ea typeface="+mj-ea"/>
                      </a:endParaRPr>
                    </a:p>
                  </a:txBody>
                  <a:tcPr marL="64269" marR="64269" marT="0" marB="0" anchor="ctr"/>
                </a:tc>
              </a:tr>
              <a:tr h="333026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400" kern="100" dirty="0" smtClean="0">
                          <a:latin typeface="+mj-ea"/>
                          <a:ea typeface="+mj-ea"/>
                          <a:cs typeface="Times New Roman"/>
                        </a:rPr>
                        <a:t>포맷</a:t>
                      </a:r>
                      <a:endParaRPr lang="ko-KR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4269" marR="6426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j-ea"/>
                          <a:ea typeface="+mj-ea"/>
                        </a:rPr>
                        <a:t>Geography Markup Language(GML)</a:t>
                      </a:r>
                      <a:endParaRPr lang="ko-KR" sz="1400" b="1" kern="100" dirty="0">
                        <a:solidFill>
                          <a:srgbClr val="000000"/>
                        </a:solidFill>
                        <a:latin typeface="+mj-ea"/>
                        <a:ea typeface="+mj-ea"/>
                        <a:cs typeface="굴림"/>
                      </a:endParaRPr>
                    </a:p>
                  </a:txBody>
                  <a:tcPr marL="64269" marR="64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latin typeface="+mj-ea"/>
                          <a:ea typeface="+mj-ea"/>
                        </a:rPr>
                        <a:t>3.1/3.2</a:t>
                      </a:r>
                      <a:endParaRPr lang="ko-KR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4269" marR="64269" marT="0" marB="0" anchor="ctr"/>
                </a:tc>
                <a:tc>
                  <a:txBody>
                    <a:bodyPr/>
                    <a:lstStyle/>
                    <a:p>
                      <a:endParaRPr lang="ko-KR" sz="1400" kern="100" dirty="0">
                        <a:latin typeface="+mj-ea"/>
                        <a:ea typeface="+mj-ea"/>
                      </a:endParaRPr>
                    </a:p>
                  </a:txBody>
                  <a:tcPr marL="64269" marR="64269" marT="0" marB="0" anchor="ctr"/>
                </a:tc>
              </a:tr>
              <a:tr h="36453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4269" marR="64269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latin typeface="+mj-ea"/>
                          <a:ea typeface="+mj-ea"/>
                        </a:rPr>
                        <a:t>Keyhole Markup Language(KML)</a:t>
                      </a:r>
                      <a:endParaRPr lang="ko-KR" sz="1400" b="1" kern="100" dirty="0">
                        <a:solidFill>
                          <a:srgbClr val="000000"/>
                        </a:solidFill>
                        <a:latin typeface="+mj-ea"/>
                        <a:ea typeface="+mj-ea"/>
                        <a:cs typeface="굴림"/>
                      </a:endParaRPr>
                    </a:p>
                  </a:txBody>
                  <a:tcPr marL="64269" marR="64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latin typeface="+mj-ea"/>
                          <a:ea typeface="+mj-ea"/>
                        </a:rPr>
                        <a:t>2.2</a:t>
                      </a:r>
                      <a:endParaRPr lang="ko-KR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4269" marR="6426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4269" marR="64269" marT="0" marB="0" anchor="ctr"/>
                </a:tc>
              </a:tr>
              <a:tr h="364537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0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4269" marR="64269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00" dirty="0" smtClean="0">
                          <a:latin typeface="+mj-ea"/>
                          <a:ea typeface="+mj-ea"/>
                        </a:rPr>
                        <a:t>GML in JPEG 2000</a:t>
                      </a:r>
                      <a:endParaRPr lang="ko-KR" sz="1400" b="1" kern="100" dirty="0">
                        <a:solidFill>
                          <a:srgbClr val="000000"/>
                        </a:solidFill>
                        <a:latin typeface="+mj-ea"/>
                        <a:ea typeface="+mj-ea"/>
                        <a:cs typeface="굴림"/>
                      </a:endParaRPr>
                    </a:p>
                  </a:txBody>
                  <a:tcPr marL="64269" marR="64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altLang="ko-KR" sz="1400" kern="100" dirty="0" smtClean="0">
                          <a:latin typeface="+mj-ea"/>
                          <a:ea typeface="+mj-ea"/>
                          <a:cs typeface="+mn-cs"/>
                        </a:rPr>
                        <a:t>1.0</a:t>
                      </a:r>
                      <a:endParaRPr lang="ko-KR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4269" marR="6426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4269" marR="64269" marT="0" marB="0" anchor="ctr"/>
                </a:tc>
              </a:tr>
              <a:tr h="364537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0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4269" marR="64269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kern="100" dirty="0" smtClean="0">
                          <a:latin typeface="+mj-ea"/>
                          <a:ea typeface="+mj-ea"/>
                        </a:rPr>
                        <a:t>network Common Data Form (netCDF)</a:t>
                      </a:r>
                      <a:endParaRPr lang="ko-KR" sz="1400" b="1" kern="100" dirty="0">
                        <a:solidFill>
                          <a:srgbClr val="000000"/>
                        </a:solidFill>
                        <a:latin typeface="+mj-ea"/>
                        <a:ea typeface="+mj-ea"/>
                        <a:cs typeface="굴림"/>
                      </a:endParaRPr>
                    </a:p>
                  </a:txBody>
                  <a:tcPr marL="64269" marR="64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latin typeface="+mj-ea"/>
                          <a:ea typeface="+mj-ea"/>
                        </a:rPr>
                        <a:t>1.0</a:t>
                      </a:r>
                      <a:endParaRPr lang="ko-KR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4269" marR="6426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4269" marR="64269" marT="0" marB="0" anchor="ctr"/>
                </a:tc>
              </a:tr>
              <a:tr h="33302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o-KR" sz="1200" kern="100" dirty="0">
                        <a:latin typeface="맑은 고딕"/>
                        <a:ea typeface="맑은 고딕"/>
                        <a:cs typeface="Times New Roman"/>
                      </a:endParaRPr>
                    </a:p>
                  </a:txBody>
                  <a:tcPr marL="64269" marR="64269" marT="0" marB="0" anchor="ctr">
                    <a:lnL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 err="1" smtClean="0">
                          <a:latin typeface="+mj-ea"/>
                          <a:ea typeface="+mj-ea"/>
                        </a:rPr>
                        <a:t>GeoTiff</a:t>
                      </a:r>
                      <a:r>
                        <a:rPr lang="en-US" sz="1400" kern="100" dirty="0" smtClean="0">
                          <a:latin typeface="+mj-ea"/>
                          <a:ea typeface="+mj-ea"/>
                        </a:rPr>
                        <a:t>, PNG,</a:t>
                      </a:r>
                      <a:r>
                        <a:rPr lang="en-US" sz="1400" kern="100" baseline="0" dirty="0" smtClean="0">
                          <a:latin typeface="+mj-ea"/>
                          <a:ea typeface="+mj-ea"/>
                        </a:rPr>
                        <a:t> BMP, </a:t>
                      </a:r>
                      <a:r>
                        <a:rPr lang="en-US" sz="1400" kern="100" baseline="0" dirty="0" err="1" smtClean="0">
                          <a:latin typeface="+mj-ea"/>
                          <a:ea typeface="+mj-ea"/>
                        </a:rPr>
                        <a:t>GeoJSON</a:t>
                      </a:r>
                      <a:r>
                        <a:rPr lang="en-US" sz="1400" kern="100" baseline="0" dirty="0" smtClean="0">
                          <a:latin typeface="+mj-ea"/>
                          <a:ea typeface="+mj-ea"/>
                        </a:rPr>
                        <a:t>…</a:t>
                      </a:r>
                      <a:endParaRPr lang="ko-KR" sz="1400" b="1" kern="100" dirty="0">
                        <a:solidFill>
                          <a:srgbClr val="000000"/>
                        </a:solidFill>
                        <a:latin typeface="+mj-ea"/>
                        <a:ea typeface="+mj-ea"/>
                        <a:cs typeface="굴림"/>
                      </a:endParaRPr>
                    </a:p>
                  </a:txBody>
                  <a:tcPr marL="64269" marR="6426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latin typeface="+mj-ea"/>
                          <a:ea typeface="+mj-ea"/>
                        </a:rPr>
                        <a:t>-</a:t>
                      </a:r>
                      <a:endParaRPr lang="ko-KR" sz="1400" kern="10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4269" marR="6426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o-KR" altLang="en-US" sz="1400" kern="100" dirty="0" smtClean="0">
                          <a:latin typeface="+mj-ea"/>
                          <a:ea typeface="+mj-ea"/>
                        </a:rPr>
                        <a:t>산업계 표준</a:t>
                      </a:r>
                      <a:endParaRPr lang="ko-KR" sz="1400" kern="100" dirty="0">
                        <a:latin typeface="+mj-ea"/>
                        <a:ea typeface="+mj-ea"/>
                        <a:cs typeface="Times New Roman"/>
                      </a:endParaRPr>
                    </a:p>
                  </a:txBody>
                  <a:tcPr marL="64269" marR="64269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WPS (Web Processing Service)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344488" y="5530006"/>
            <a:ext cx="9289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>
                <a:latin typeface="+mj-ea"/>
                <a:ea typeface="+mj-ea"/>
              </a:rPr>
              <a:t>※ Geo-Processing</a:t>
            </a:r>
            <a:r>
              <a:rPr lang="ko-KR" altLang="en-US" dirty="0" smtClean="0">
                <a:latin typeface="+mj-ea"/>
                <a:ea typeface="+mj-ea"/>
              </a:rPr>
              <a:t>이란 </a:t>
            </a:r>
            <a:r>
              <a:rPr lang="en-US" altLang="ko-KR" dirty="0" smtClean="0">
                <a:latin typeface="+mj-ea"/>
                <a:ea typeface="+mj-ea"/>
              </a:rPr>
              <a:t>GIS </a:t>
            </a:r>
            <a:r>
              <a:rPr lang="ko-KR" altLang="en-US" dirty="0" smtClean="0">
                <a:latin typeface="+mj-ea"/>
                <a:ea typeface="+mj-ea"/>
              </a:rPr>
              <a:t>데이터를 조작하기 위해 사용되는 작업으로 하나 이상의 입력 데이터를 이용하여 자료를 처리하여 결과물을 반환하는 형식이며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일반적으로 중첩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err="1" smtClean="0">
                <a:latin typeface="+mj-ea"/>
                <a:ea typeface="+mj-ea"/>
              </a:rPr>
              <a:t>래스터</a:t>
            </a:r>
            <a:r>
              <a:rPr lang="ko-KR" altLang="en-US" dirty="0" smtClean="0">
                <a:latin typeface="+mj-ea"/>
                <a:ea typeface="+mj-ea"/>
              </a:rPr>
              <a:t> 처리</a:t>
            </a:r>
            <a:r>
              <a:rPr lang="en-US" altLang="ko-KR" dirty="0" smtClean="0">
                <a:latin typeface="+mj-ea"/>
                <a:ea typeface="+mj-ea"/>
              </a:rPr>
              <a:t>, </a:t>
            </a:r>
            <a:r>
              <a:rPr lang="ko-KR" altLang="en-US" dirty="0" smtClean="0">
                <a:latin typeface="+mj-ea"/>
                <a:ea typeface="+mj-ea"/>
              </a:rPr>
              <a:t>데이터 변환 등이 있음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8" name="내용 개체 틀 1"/>
          <p:cNvSpPr>
            <a:spLocks noGrp="1"/>
          </p:cNvSpPr>
          <p:nvPr>
            <p:ph idx="1"/>
          </p:nvPr>
        </p:nvSpPr>
        <p:spPr>
          <a:xfrm>
            <a:off x="495300" y="1801368"/>
            <a:ext cx="8915400" cy="3571848"/>
          </a:xfrm>
        </p:spPr>
        <p:txBody>
          <a:bodyPr>
            <a:normAutofit fontScale="85000" lnSpcReduction="20000"/>
          </a:bodyPr>
          <a:lstStyle/>
          <a:p>
            <a:r>
              <a:rPr lang="ko-KR" altLang="en-US" dirty="0" smtClean="0"/>
              <a:t>지리정보에 </a:t>
            </a:r>
            <a:r>
              <a:rPr lang="ko-KR" altLang="en-US" dirty="0"/>
              <a:t>대한 다양한 처리 서비스</a:t>
            </a:r>
            <a:r>
              <a:rPr lang="en-US" altLang="ko-KR" dirty="0"/>
              <a:t>(geo-processing)</a:t>
            </a:r>
            <a:r>
              <a:rPr lang="ko-KR" altLang="en-US" dirty="0" smtClean="0"/>
              <a:t>를 웹에서 </a:t>
            </a:r>
            <a:r>
              <a:rPr lang="ko-KR" altLang="en-US" dirty="0"/>
              <a:t>정의하고 접근할 수 있도록 하기 위한 인터페이스이며 </a:t>
            </a:r>
            <a:r>
              <a:rPr lang="ko-KR" altLang="en-US" dirty="0" smtClean="0"/>
              <a:t> 모든 </a:t>
            </a:r>
            <a:r>
              <a:rPr lang="en-US" altLang="ko-KR" dirty="0"/>
              <a:t>OGC </a:t>
            </a:r>
            <a:r>
              <a:rPr lang="ko-KR" altLang="en-US" dirty="0"/>
              <a:t>표준 웹 서비스들과 상호호환성을 갖도록 정의됨</a:t>
            </a:r>
          </a:p>
          <a:p>
            <a:r>
              <a:rPr lang="en-US" altLang="ko-KR" dirty="0" smtClean="0"/>
              <a:t>WPS</a:t>
            </a:r>
            <a:r>
              <a:rPr lang="ko-KR" altLang="en-US" dirty="0"/>
              <a:t>는 간단한 계산</a:t>
            </a:r>
            <a:r>
              <a:rPr lang="en-US" altLang="ko-KR" dirty="0"/>
              <a:t>(</a:t>
            </a:r>
            <a:r>
              <a:rPr lang="ko-KR" altLang="en-US" dirty="0"/>
              <a:t>버퍼 연산 등</a:t>
            </a:r>
            <a:r>
              <a:rPr lang="en-US" altLang="ko-KR" dirty="0"/>
              <a:t>)</a:t>
            </a:r>
            <a:r>
              <a:rPr lang="ko-KR" altLang="en-US" dirty="0"/>
              <a:t>에서부터 복잡한 분석 연산</a:t>
            </a:r>
            <a:r>
              <a:rPr lang="en-US" altLang="ko-KR" dirty="0"/>
              <a:t>(</a:t>
            </a:r>
            <a:r>
              <a:rPr lang="ko-KR" altLang="en-US" dirty="0"/>
              <a:t>기후 모델의 생성 등</a:t>
            </a:r>
            <a:r>
              <a:rPr lang="en-US" altLang="ko-KR" dirty="0"/>
              <a:t>)</a:t>
            </a:r>
            <a:r>
              <a:rPr lang="ko-KR" altLang="en-US" dirty="0"/>
              <a:t>을 지원하며</a:t>
            </a:r>
          </a:p>
          <a:p>
            <a:r>
              <a:rPr lang="ko-KR" altLang="en-US" dirty="0" smtClean="0"/>
              <a:t>원칙적으로 </a:t>
            </a:r>
            <a:r>
              <a:rPr lang="en-US" altLang="ko-KR" dirty="0"/>
              <a:t>WPS </a:t>
            </a:r>
            <a:r>
              <a:rPr lang="ko-KR" altLang="en-US" dirty="0"/>
              <a:t>인터페이스를 구현함에 있어 어떠한 제약사항도 </a:t>
            </a:r>
            <a:r>
              <a:rPr lang="ko-KR" altLang="en-US" dirty="0" smtClean="0"/>
              <a:t>없음</a:t>
            </a:r>
            <a:endParaRPr lang="en-US" altLang="ko-KR" dirty="0" smtClean="0"/>
          </a:p>
          <a:p>
            <a:r>
              <a:rPr lang="en-US" altLang="ko-KR" dirty="0" err="1"/>
              <a:t>OpenGIS</a:t>
            </a:r>
            <a:r>
              <a:rPr lang="en-US" altLang="ko-KR" dirty="0"/>
              <a:t>® Web Processing </a:t>
            </a:r>
            <a:r>
              <a:rPr lang="en-US" altLang="ko-KR" dirty="0" smtClean="0"/>
              <a:t>Service : OGC </a:t>
            </a:r>
            <a:r>
              <a:rPr lang="en-US" altLang="ko-KR" dirty="0"/>
              <a:t>05-007r7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WPS  Interface</a:t>
            </a:r>
            <a:endParaRPr lang="ko-KR" alt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272480" y="1268761"/>
          <a:ext cx="9361040" cy="5128335"/>
        </p:xfrm>
        <a:graphic>
          <a:graphicData uri="http://schemas.openxmlformats.org/drawingml/2006/table">
            <a:tbl>
              <a:tblPr/>
              <a:tblGrid>
                <a:gridCol w="2016224"/>
                <a:gridCol w="768878"/>
                <a:gridCol w="6575938"/>
              </a:tblGrid>
              <a:tr h="2880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1200" dirty="0">
                          <a:solidFill>
                            <a:schemeClr val="lt1"/>
                          </a:solidFill>
                          <a:latin typeface="+mj-ea"/>
                          <a:ea typeface="+mj-ea"/>
                          <a:cs typeface="+mn-cs"/>
                        </a:rPr>
                        <a:t>요청</a:t>
                      </a:r>
                    </a:p>
                  </a:txBody>
                  <a:tcPr marL="68580" marR="68580" anchor="ctr">
                    <a:lnL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1200" dirty="0">
                          <a:solidFill>
                            <a:schemeClr val="lt1"/>
                          </a:solidFill>
                          <a:latin typeface="+mj-ea"/>
                          <a:ea typeface="+mj-ea"/>
                          <a:cs typeface="+mn-cs"/>
                        </a:rPr>
                        <a:t>응답</a:t>
                      </a:r>
                    </a:p>
                  </a:txBody>
                  <a:tcPr marL="68580" marR="68580" anchor="ctr">
                    <a:lnL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1200" dirty="0">
                          <a:solidFill>
                            <a:schemeClr val="lt1"/>
                          </a:solidFill>
                          <a:latin typeface="+mj-ea"/>
                          <a:ea typeface="+mj-ea"/>
                          <a:cs typeface="+mn-cs"/>
                        </a:rPr>
                        <a:t>설명</a:t>
                      </a:r>
                    </a:p>
                  </a:txBody>
                  <a:tcPr marL="68580" marR="68580" anchor="ctr">
                    <a:lnL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406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GetCapabilities</a:t>
                      </a:r>
                      <a:endParaRPr lang="en-US" sz="16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68580" marR="68580" anchor="ctr">
                    <a:lnL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XML</a:t>
                      </a:r>
                    </a:p>
                  </a:txBody>
                  <a:tcPr marL="68580" marR="68580" anchor="ctr">
                    <a:lnL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서비스 가능한 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Process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들의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메타정보를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XML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로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반환</a:t>
                      </a:r>
                      <a:endParaRPr lang="en-US" altLang="ko-KR" sz="1400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/>
                        <a:t>HTTP GET method using KVP (mandatory), HTTP POST method using XML (optional)</a:t>
                      </a:r>
                      <a:endParaRPr lang="en-US" altLang="ko-KR" sz="1400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Ex) http://localhost:8090/geoserver/wps?service=WPS&amp;version=1.0.0&amp;request=GetCapabilities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68580" marR="68580" anchor="ctr">
                    <a:lnL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434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DescribeProcess</a:t>
                      </a:r>
                      <a:endParaRPr lang="en-US" sz="16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68580" marR="68580" anchor="ctr">
                    <a:lnL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XML</a:t>
                      </a:r>
                    </a:p>
                  </a:txBody>
                  <a:tcPr marL="68580" marR="68580" anchor="ctr">
                    <a:lnL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하나 이상의 프로세스에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대한 상세정보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(input, output,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사용가능 포맷 등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를 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XML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로 반환</a:t>
                      </a:r>
                      <a:endParaRPr lang="en-US" altLang="ko-KR" sz="1400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indent="0" algn="just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/>
                        <a:t>HTTP GET method using KVP (mandatory), HTTP POST method using XML (optional)</a:t>
                      </a:r>
                      <a:endParaRPr lang="en-US" altLang="ko-KR" sz="1400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 kern="1200" dirty="0" smtClean="0">
                          <a:solidFill>
                            <a:srgbClr val="000000"/>
                          </a:solidFill>
                          <a:latin typeface="+mj-ea"/>
                          <a:ea typeface="+mn-ea"/>
                          <a:cs typeface="+mn-cs"/>
                        </a:rPr>
                        <a:t>Ex) </a:t>
                      </a:r>
                      <a:r>
                        <a:rPr lang="en-US" altLang="ko-KR" sz="10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http://localhost:8090/geoserver/wps?service=WPS&amp;version=1.0.0&amp;request=DescribeProcess&amp;Identifier=JTS:contains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68580" marR="68580" anchor="ctr">
                    <a:lnL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48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Execute</a:t>
                      </a:r>
                      <a:endParaRPr lang="en-US" sz="16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68580" marR="68580" anchor="ctr">
                    <a:lnL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XML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등</a:t>
                      </a:r>
                      <a:endParaRPr lang="ko-KR" altLang="en-US" sz="16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68580" marR="68580" anchor="ctr">
                    <a:lnL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WPS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가 제공하는 프로세스들 중 하나를 실행하고 결과를 반환</a:t>
                      </a: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WPS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의 결과는 </a:t>
                      </a:r>
                      <a:r>
                        <a:rPr lang="en-US" altLang="ko-KR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Map, Feature, 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GridCoverage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및 이들의 조합 또는 사용자 설정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포맷</a:t>
                      </a:r>
                      <a:r>
                        <a:rPr lang="en-US" altLang="ko-KR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(XML</a:t>
                      </a:r>
                      <a:r>
                        <a:rPr lang="en-US" altLang="ko-KR" sz="1400" baseline="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400" baseline="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등</a:t>
                      </a:r>
                      <a:r>
                        <a:rPr lang="en-US" altLang="ko-KR" sz="1400" baseline="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)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 </a:t>
                      </a:r>
                      <a:r>
                        <a:rPr lang="ko-KR" altLang="en-US" sz="1400" dirty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등 다양하게 정의 </a:t>
                      </a:r>
                      <a:r>
                        <a:rPr lang="ko-KR" altLang="en-US" sz="1400" dirty="0" smtClean="0">
                          <a:solidFill>
                            <a:srgbClr val="000000"/>
                          </a:solidFill>
                          <a:latin typeface="+mj-ea"/>
                          <a:ea typeface="+mj-ea"/>
                        </a:rPr>
                        <a:t>가능</a:t>
                      </a:r>
                      <a:endParaRPr lang="en-US" altLang="ko-KR" sz="1400" dirty="0" smtClean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  <a:p>
                      <a:pPr marL="0" marR="0" algn="just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b="1" dirty="0" smtClean="0"/>
                        <a:t>HTTP GET method using KVP (optional), HTTP POST method using XML (mandatory)</a:t>
                      </a:r>
                      <a:endParaRPr lang="ko-KR" altLang="en-US" sz="1400" dirty="0">
                        <a:solidFill>
                          <a:srgbClr val="000000"/>
                        </a:solidFill>
                        <a:latin typeface="+mj-ea"/>
                        <a:ea typeface="+mj-ea"/>
                      </a:endParaRPr>
                    </a:p>
                  </a:txBody>
                  <a:tcPr marL="68580" marR="68580" anchor="ctr">
                    <a:lnL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KOPSS WPS Process </a:t>
            </a:r>
            <a:r>
              <a:rPr lang="ko-KR" altLang="en-US" dirty="0" smtClean="0"/>
              <a:t>분류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00472" y="1124744"/>
            <a:ext cx="9505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altLang="ko-KR" spc="-100" dirty="0" smtClean="0">
                <a:solidFill>
                  <a:srgbClr val="000000"/>
                </a:solidFill>
                <a:latin typeface="+mj-ea"/>
                <a:ea typeface="+mj-ea"/>
              </a:rPr>
              <a:t>WPS Process</a:t>
            </a:r>
            <a:r>
              <a:rPr lang="ko-KR" altLang="en-US" spc="-100" dirty="0" smtClean="0">
                <a:solidFill>
                  <a:srgbClr val="000000"/>
                </a:solidFill>
                <a:latin typeface="+mj-ea"/>
                <a:ea typeface="+mj-ea"/>
              </a:rPr>
              <a:t>는 </a:t>
            </a:r>
            <a:r>
              <a:rPr lang="en-US" altLang="ko-KR" spc="-100" dirty="0" smtClean="0">
                <a:solidFill>
                  <a:srgbClr val="000000"/>
                </a:solidFill>
                <a:latin typeface="+mj-ea"/>
                <a:ea typeface="+mj-ea"/>
              </a:rPr>
              <a:t>Geometry </a:t>
            </a:r>
            <a:r>
              <a:rPr lang="ko-KR" altLang="en-US" spc="-100" dirty="0" smtClean="0">
                <a:solidFill>
                  <a:srgbClr val="000000"/>
                </a:solidFill>
                <a:latin typeface="+mj-ea"/>
                <a:ea typeface="+mj-ea"/>
              </a:rPr>
              <a:t>연산</a:t>
            </a:r>
            <a:r>
              <a:rPr lang="en-US" altLang="ko-KR" spc="-100" dirty="0" smtClean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pc="-100" dirty="0" smtClean="0">
                <a:solidFill>
                  <a:srgbClr val="000000"/>
                </a:solidFill>
                <a:latin typeface="+mj-ea"/>
                <a:ea typeface="+mj-ea"/>
              </a:rPr>
              <a:t>벡터</a:t>
            </a:r>
            <a:r>
              <a:rPr lang="en-US" altLang="ko-KR" spc="-100" dirty="0" smtClean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pc="-100" dirty="0" err="1" smtClean="0">
                <a:solidFill>
                  <a:srgbClr val="000000"/>
                </a:solidFill>
                <a:latin typeface="+mj-ea"/>
                <a:ea typeface="+mj-ea"/>
              </a:rPr>
              <a:t>래스터</a:t>
            </a:r>
            <a:r>
              <a:rPr lang="en-US" altLang="ko-KR" spc="-100" dirty="0" smtClean="0">
                <a:solidFill>
                  <a:srgbClr val="000000"/>
                </a:solidFill>
                <a:latin typeface="+mj-ea"/>
                <a:ea typeface="+mj-ea"/>
              </a:rPr>
              <a:t>, </a:t>
            </a:r>
            <a:r>
              <a:rPr lang="ko-KR" altLang="en-US" spc="-100" dirty="0" smtClean="0">
                <a:solidFill>
                  <a:srgbClr val="000000"/>
                </a:solidFill>
                <a:latin typeface="+mj-ea"/>
                <a:ea typeface="+mj-ea"/>
              </a:rPr>
              <a:t>통계</a:t>
            </a:r>
            <a:r>
              <a:rPr lang="en-US" altLang="ko-KR" spc="-100" dirty="0" smtClean="0">
                <a:solidFill>
                  <a:srgbClr val="000000"/>
                </a:solidFill>
                <a:latin typeface="+mj-ea"/>
                <a:ea typeface="+mj-ea"/>
              </a:rPr>
              <a:t>, KOPSS Model </a:t>
            </a:r>
            <a:r>
              <a:rPr lang="ko-KR" altLang="en-US" spc="-100" dirty="0" smtClean="0">
                <a:solidFill>
                  <a:srgbClr val="000000"/>
                </a:solidFill>
                <a:latin typeface="+mj-ea"/>
                <a:ea typeface="+mj-ea"/>
              </a:rPr>
              <a:t>분석 프로세스로 구성</a:t>
            </a:r>
            <a:endParaRPr lang="ko-KR" altLang="en-US" spc="-1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grpSp>
        <p:nvGrpSpPr>
          <p:cNvPr id="7" name="그룹 112"/>
          <p:cNvGrpSpPr>
            <a:grpSpLocks/>
          </p:cNvGrpSpPr>
          <p:nvPr/>
        </p:nvGrpSpPr>
        <p:grpSpPr bwMode="auto">
          <a:xfrm>
            <a:off x="2524125" y="1714500"/>
            <a:ext cx="4933950" cy="4667250"/>
            <a:chOff x="2524125" y="1714488"/>
            <a:chExt cx="4933950" cy="4667262"/>
          </a:xfrm>
        </p:grpSpPr>
        <p:sp>
          <p:nvSpPr>
            <p:cNvPr id="8" name="Oval 2"/>
            <p:cNvSpPr>
              <a:spLocks noChangeArrowheads="1"/>
            </p:cNvSpPr>
            <p:nvPr/>
          </p:nvSpPr>
          <p:spPr bwMode="auto">
            <a:xfrm rot="10800000">
              <a:off x="3101975" y="2222489"/>
              <a:ext cx="3895725" cy="3897323"/>
            </a:xfrm>
            <a:prstGeom prst="ellipse">
              <a:avLst/>
            </a:prstGeom>
            <a:gradFill rotWithShape="0">
              <a:gsLst>
                <a:gs pos="0">
                  <a:srgbClr val="ECECEC"/>
                </a:gs>
                <a:gs pos="100000">
                  <a:srgbClr val="808080"/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scene3d>
              <a:camera prst="legacyPerspectiveBottom"/>
              <a:lightRig rig="legacyFlat1" dir="t"/>
            </a:scene3d>
            <a:sp3d extrusionH="430200" prstMaterial="legacyMetal">
              <a:bevelT w="13500" h="13500" prst="angle"/>
              <a:bevelB w="13500" h="13500" prst="angle"/>
              <a:extrusionClr>
                <a:srgbClr val="808080"/>
              </a:extrusionClr>
            </a:sp3d>
          </p:spPr>
          <p:txBody>
            <a:bodyPr rot="10800000" wrap="none" anchor="ctr">
              <a:flatTx/>
            </a:bodyPr>
            <a:lstStyle/>
            <a:p>
              <a:pPr>
                <a:defRPr/>
              </a:pPr>
              <a:endParaRPr lang="ko-KR" altLang="ko-KR">
                <a:latin typeface="+mn-ea"/>
                <a:ea typeface="+mn-ea"/>
              </a:endParaRPr>
            </a:p>
          </p:txBody>
        </p:sp>
        <p:pic>
          <p:nvPicPr>
            <p:cNvPr id="9" name="Picture 3" descr="pp2"/>
            <p:cNvPicPr>
              <a:picLocks noChangeAspect="1" noChangeArrowheads="1"/>
            </p:cNvPicPr>
            <p:nvPr/>
          </p:nvPicPr>
          <p:blipFill>
            <a:blip r:embed="rId2" cstate="print">
              <a:lum bright="30000"/>
            </a:blip>
            <a:srcRect/>
            <a:stretch>
              <a:fillRect/>
            </a:stretch>
          </p:blipFill>
          <p:spPr bwMode="auto">
            <a:xfrm rot="10800000">
              <a:off x="4238620" y="3357562"/>
              <a:ext cx="1660525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oup 7"/>
            <p:cNvGrpSpPr>
              <a:grpSpLocks/>
            </p:cNvGrpSpPr>
            <p:nvPr/>
          </p:nvGrpSpPr>
          <p:grpSpPr bwMode="auto">
            <a:xfrm rot="10800000">
              <a:off x="3171825" y="4796978"/>
              <a:ext cx="1557746" cy="1584772"/>
              <a:chOff x="3322" y="723"/>
              <a:chExt cx="1040" cy="110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65" name="Picture 8" descr="one2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30000"/>
              </a:blip>
              <a:srcRect/>
              <a:stretch>
                <a:fillRect/>
              </a:stretch>
            </p:blipFill>
            <p:spPr bwMode="auto">
              <a:xfrm>
                <a:off x="3322" y="723"/>
                <a:ext cx="1040" cy="1029"/>
              </a:xfrm>
              <a:prstGeom prst="rect">
                <a:avLst/>
              </a:prstGeom>
              <a:noFill/>
            </p:spPr>
          </p:pic>
          <p:pic>
            <p:nvPicPr>
              <p:cNvPr id="66" name="Picture 9" descr="one2"/>
              <p:cNvPicPr>
                <a:picLocks noChangeAspect="1" noChangeArrowheads="1"/>
              </p:cNvPicPr>
              <p:nvPr/>
            </p:nvPicPr>
            <p:blipFill>
              <a:blip r:embed="rId4" cstate="print">
                <a:lum bright="30000"/>
              </a:blip>
              <a:srcRect/>
              <a:stretch>
                <a:fillRect/>
              </a:stretch>
            </p:blipFill>
            <p:spPr bwMode="auto">
              <a:xfrm>
                <a:off x="3405" y="1605"/>
                <a:ext cx="226" cy="224"/>
              </a:xfrm>
              <a:prstGeom prst="rect">
                <a:avLst/>
              </a:prstGeom>
              <a:noFill/>
            </p:spPr>
          </p:pic>
        </p:grp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 rot="10800000">
              <a:off x="5717561" y="2896937"/>
              <a:ext cx="1740514" cy="1522662"/>
              <a:chOff x="1066" y="1997"/>
              <a:chExt cx="1179" cy="1021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63" name="Picture 11" descr="one3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bright="30000"/>
              </a:blip>
              <a:srcRect/>
              <a:stretch>
                <a:fillRect/>
              </a:stretch>
            </p:blipFill>
            <p:spPr bwMode="auto">
              <a:xfrm>
                <a:off x="1066" y="1997"/>
                <a:ext cx="1032" cy="1021"/>
              </a:xfrm>
              <a:prstGeom prst="rect">
                <a:avLst/>
              </a:prstGeom>
              <a:noFill/>
            </p:spPr>
          </p:pic>
          <p:pic>
            <p:nvPicPr>
              <p:cNvPr id="64" name="Picture 12" descr="one3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30000"/>
              </a:blip>
              <a:srcRect/>
              <a:stretch>
                <a:fillRect/>
              </a:stretch>
            </p:blipFill>
            <p:spPr bwMode="auto">
              <a:xfrm>
                <a:off x="2018" y="2298"/>
                <a:ext cx="227" cy="225"/>
              </a:xfrm>
              <a:prstGeom prst="rect">
                <a:avLst/>
              </a:prstGeom>
              <a:noFill/>
            </p:spPr>
          </p:pic>
        </p:grpSp>
        <p:grpSp>
          <p:nvGrpSpPr>
            <p:cNvPr id="12" name="Group 13"/>
            <p:cNvGrpSpPr>
              <a:grpSpLocks/>
            </p:cNvGrpSpPr>
            <p:nvPr/>
          </p:nvGrpSpPr>
          <p:grpSpPr bwMode="auto">
            <a:xfrm rot="10800000">
              <a:off x="2524125" y="2937748"/>
              <a:ext cx="1773225" cy="1577101"/>
              <a:chOff x="3606" y="1979"/>
              <a:chExt cx="1251" cy="110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61" name="Picture 14" descr="one"/>
              <p:cNvPicPr>
                <a:picLocks noChangeAspect="1" noChangeArrowheads="1"/>
              </p:cNvPicPr>
              <p:nvPr/>
            </p:nvPicPr>
            <p:blipFill>
              <a:blip r:embed="rId7" cstate="print">
                <a:lum bright="30000"/>
              </a:blip>
              <a:srcRect/>
              <a:stretch>
                <a:fillRect/>
              </a:stretch>
            </p:blipFill>
            <p:spPr bwMode="auto">
              <a:xfrm>
                <a:off x="3742" y="1979"/>
                <a:ext cx="1115" cy="1104"/>
              </a:xfrm>
              <a:prstGeom prst="rect">
                <a:avLst/>
              </a:prstGeom>
              <a:noFill/>
            </p:spPr>
          </p:pic>
          <p:pic>
            <p:nvPicPr>
              <p:cNvPr id="62" name="Picture 15" descr="one"/>
              <p:cNvPicPr>
                <a:picLocks noChangeAspect="1" noChangeArrowheads="1"/>
              </p:cNvPicPr>
              <p:nvPr/>
            </p:nvPicPr>
            <p:blipFill>
              <a:blip r:embed="rId8" cstate="print">
                <a:lum bright="30000"/>
              </a:blip>
              <a:srcRect/>
              <a:stretch>
                <a:fillRect/>
              </a:stretch>
            </p:blipFill>
            <p:spPr bwMode="auto">
              <a:xfrm>
                <a:off x="3606" y="2391"/>
                <a:ext cx="225" cy="223"/>
              </a:xfrm>
              <a:prstGeom prst="rect">
                <a:avLst/>
              </a:prstGeom>
              <a:noFill/>
            </p:spPr>
          </p:pic>
        </p:grpSp>
        <p:pic>
          <p:nvPicPr>
            <p:cNvPr id="13" name="Picture 36" descr="Untitled-1"/>
            <p:cNvPicPr>
              <a:picLocks noChangeAspect="1" noChangeArrowheads="1"/>
            </p:cNvPicPr>
            <p:nvPr/>
          </p:nvPicPr>
          <p:blipFill>
            <a:blip r:embed="rId9" cstate="print">
              <a:lum bright="30000"/>
            </a:blip>
            <a:srcRect/>
            <a:stretch>
              <a:fillRect/>
            </a:stretch>
          </p:blipFill>
          <p:spPr bwMode="auto">
            <a:xfrm rot="18188766" flipV="1">
              <a:off x="3099950" y="4393388"/>
              <a:ext cx="635000" cy="827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6"/>
            <p:cNvGrpSpPr>
              <a:grpSpLocks/>
            </p:cNvGrpSpPr>
            <p:nvPr/>
          </p:nvGrpSpPr>
          <p:grpSpPr bwMode="auto">
            <a:xfrm rot="10800000">
              <a:off x="4301587" y="1714488"/>
              <a:ext cx="1537237" cy="1685937"/>
              <a:chOff x="2358" y="2836"/>
              <a:chExt cx="1112" cy="1241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59" name="Picture 17" descr="one1"/>
              <p:cNvPicPr>
                <a:picLocks noChangeAspect="1" noChangeArrowheads="1"/>
              </p:cNvPicPr>
              <p:nvPr/>
            </p:nvPicPr>
            <p:blipFill>
              <a:blip r:embed="rId10" cstate="print">
                <a:lum bright="30000"/>
              </a:blip>
              <a:srcRect/>
              <a:stretch>
                <a:fillRect/>
              </a:stretch>
            </p:blipFill>
            <p:spPr bwMode="auto">
              <a:xfrm flipH="1">
                <a:off x="2358" y="2976"/>
                <a:ext cx="1112" cy="1101"/>
              </a:xfrm>
              <a:prstGeom prst="rect">
                <a:avLst/>
              </a:prstGeom>
              <a:noFill/>
            </p:spPr>
          </p:pic>
          <p:pic>
            <p:nvPicPr>
              <p:cNvPr id="60" name="Picture 18" descr="one1"/>
              <p:cNvPicPr>
                <a:picLocks noChangeAspect="1" noChangeArrowheads="1"/>
              </p:cNvPicPr>
              <p:nvPr/>
            </p:nvPicPr>
            <p:blipFill>
              <a:blip r:embed="rId11" cstate="print">
                <a:lum bright="30000"/>
              </a:blip>
              <a:srcRect/>
              <a:stretch>
                <a:fillRect/>
              </a:stretch>
            </p:blipFill>
            <p:spPr bwMode="auto">
              <a:xfrm flipH="1">
                <a:off x="2782" y="2836"/>
                <a:ext cx="234" cy="231"/>
              </a:xfrm>
              <a:prstGeom prst="rect">
                <a:avLst/>
              </a:prstGeom>
              <a:noFill/>
            </p:spPr>
          </p:pic>
        </p:grpSp>
        <p:pic>
          <p:nvPicPr>
            <p:cNvPr id="15" name="Picture 36" descr="Untitled-1"/>
            <p:cNvPicPr>
              <a:picLocks noChangeAspect="1" noChangeArrowheads="1"/>
            </p:cNvPicPr>
            <p:nvPr/>
          </p:nvPicPr>
          <p:blipFill>
            <a:blip r:embed="rId9" cstate="print">
              <a:lum bright="30000"/>
            </a:blip>
            <a:srcRect/>
            <a:stretch>
              <a:fillRect/>
            </a:stretch>
          </p:blipFill>
          <p:spPr bwMode="auto">
            <a:xfrm rot="13627594" flipV="1">
              <a:off x="4797401" y="5458332"/>
              <a:ext cx="635000" cy="827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6" descr="Untitled-1"/>
            <p:cNvPicPr>
              <a:picLocks noChangeAspect="1" noChangeArrowheads="1"/>
            </p:cNvPicPr>
            <p:nvPr/>
          </p:nvPicPr>
          <p:blipFill>
            <a:blip r:embed="rId9" cstate="print">
              <a:lum bright="30000"/>
            </a:blip>
            <a:srcRect/>
            <a:stretch>
              <a:fillRect/>
            </a:stretch>
          </p:blipFill>
          <p:spPr bwMode="auto">
            <a:xfrm rot="9725398" flipV="1">
              <a:off x="6422110" y="4220978"/>
              <a:ext cx="635000" cy="827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36" descr="Untitled-1"/>
            <p:cNvPicPr>
              <a:picLocks noChangeAspect="1" noChangeArrowheads="1"/>
            </p:cNvPicPr>
            <p:nvPr/>
          </p:nvPicPr>
          <p:blipFill>
            <a:blip r:embed="rId9" cstate="print">
              <a:lum bright="30000"/>
            </a:blip>
            <a:srcRect/>
            <a:stretch>
              <a:fillRect/>
            </a:stretch>
          </p:blipFill>
          <p:spPr bwMode="auto">
            <a:xfrm rot="5823005" flipV="1">
              <a:off x="5727828" y="2309743"/>
              <a:ext cx="635000" cy="827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36" descr="Untitled-1"/>
            <p:cNvPicPr>
              <a:picLocks noChangeAspect="1" noChangeArrowheads="1"/>
            </p:cNvPicPr>
            <p:nvPr/>
          </p:nvPicPr>
          <p:blipFill>
            <a:blip r:embed="rId9" cstate="print">
              <a:lum bright="30000"/>
            </a:blip>
            <a:srcRect/>
            <a:stretch>
              <a:fillRect/>
            </a:stretch>
          </p:blipFill>
          <p:spPr bwMode="auto">
            <a:xfrm rot="1115092" flipV="1">
              <a:off x="3639483" y="2294178"/>
              <a:ext cx="635000" cy="827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9" name="Group 4"/>
            <p:cNvGrpSpPr>
              <a:grpSpLocks/>
            </p:cNvGrpSpPr>
            <p:nvPr/>
          </p:nvGrpSpPr>
          <p:grpSpPr bwMode="auto">
            <a:xfrm rot="10800000">
              <a:off x="5422972" y="4769133"/>
              <a:ext cx="1530277" cy="1584041"/>
              <a:chOff x="1474" y="806"/>
              <a:chExt cx="1036" cy="107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57" name="Picture 5" descr="pp11"/>
              <p:cNvPicPr>
                <a:picLocks noChangeAspect="1" noChangeArrowheads="1"/>
              </p:cNvPicPr>
              <p:nvPr/>
            </p:nvPicPr>
            <p:blipFill>
              <a:blip r:embed="rId12" cstate="print">
                <a:lum bright="30000"/>
              </a:blip>
              <a:srcRect/>
              <a:stretch>
                <a:fillRect/>
              </a:stretch>
            </p:blipFill>
            <p:spPr bwMode="auto">
              <a:xfrm>
                <a:off x="1474" y="806"/>
                <a:ext cx="1036" cy="1036"/>
              </a:xfrm>
              <a:prstGeom prst="rect">
                <a:avLst/>
              </a:prstGeom>
              <a:noFill/>
            </p:spPr>
          </p:pic>
          <p:pic>
            <p:nvPicPr>
              <p:cNvPr id="58" name="Picture 6" descr="pp11"/>
              <p:cNvPicPr>
                <a:picLocks noChangeAspect="1" noChangeArrowheads="1"/>
              </p:cNvPicPr>
              <p:nvPr/>
            </p:nvPicPr>
            <p:blipFill>
              <a:blip r:embed="rId13" cstate="print">
                <a:lum bright="30000"/>
              </a:blip>
              <a:srcRect/>
              <a:stretch>
                <a:fillRect/>
              </a:stretch>
            </p:blipFill>
            <p:spPr bwMode="auto">
              <a:xfrm>
                <a:off x="2258" y="1654"/>
                <a:ext cx="226" cy="226"/>
              </a:xfrm>
              <a:prstGeom prst="rect">
                <a:avLst/>
              </a:prstGeom>
              <a:noFill/>
            </p:spPr>
          </p:pic>
        </p:grpSp>
        <p:sp>
          <p:nvSpPr>
            <p:cNvPr id="20" name="Text Box 25"/>
            <p:cNvSpPr txBox="1">
              <a:spLocks noChangeArrowheads="1"/>
            </p:cNvSpPr>
            <p:nvPr/>
          </p:nvSpPr>
          <p:spPr bwMode="auto">
            <a:xfrm>
              <a:off x="4376331" y="2143114"/>
              <a:ext cx="1364477" cy="738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ea"/>
                  <a:ea typeface="+mn-ea"/>
                </a:rPr>
                <a:t>KOPSS Model</a:t>
              </a:r>
              <a:endParaRPr lang="en-US" altLang="ko-KR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endParaRPr>
            </a:p>
            <a:p>
              <a:pPr algn="ctr">
                <a:defRPr/>
              </a:pPr>
              <a:r>
                <a:rPr lang="en-US" altLang="ko-KR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ea"/>
                  <a:ea typeface="+mn-ea"/>
                </a:rPr>
                <a:t>Analysis</a:t>
              </a:r>
            </a:p>
            <a:p>
              <a:pPr algn="ctr">
                <a:defRPr/>
              </a:pPr>
              <a:r>
                <a:rPr lang="en-US" altLang="ko-KR" sz="1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ea"/>
                  <a:ea typeface="+mn-ea"/>
                </a:rPr>
                <a:t>(KM)</a:t>
              </a:r>
              <a:endParaRPr lang="ko-KR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endParaRPr>
            </a:p>
          </p:txBody>
        </p:sp>
        <p:grpSp>
          <p:nvGrpSpPr>
            <p:cNvPr id="21" name="Group 1353"/>
            <p:cNvGrpSpPr>
              <a:grpSpLocks/>
            </p:cNvGrpSpPr>
            <p:nvPr/>
          </p:nvGrpSpPr>
          <p:grpSpPr bwMode="auto">
            <a:xfrm>
              <a:off x="4595812" y="3857628"/>
              <a:ext cx="1000133" cy="785818"/>
              <a:chOff x="4464" y="2592"/>
              <a:chExt cx="2208" cy="1785"/>
            </a:xfrm>
          </p:grpSpPr>
          <p:sp>
            <p:nvSpPr>
              <p:cNvPr id="27" name="Freeform 1354"/>
              <p:cNvSpPr>
                <a:spLocks/>
              </p:cNvSpPr>
              <p:nvPr/>
            </p:nvSpPr>
            <p:spPr bwMode="auto">
              <a:xfrm>
                <a:off x="5165" y="2592"/>
                <a:ext cx="364" cy="325"/>
              </a:xfrm>
              <a:custGeom>
                <a:avLst/>
                <a:gdLst>
                  <a:gd name="T0" fmla="*/ 185 w 366"/>
                  <a:gd name="T1" fmla="*/ 148 h 369"/>
                  <a:gd name="T2" fmla="*/ 204 w 366"/>
                  <a:gd name="T3" fmla="*/ 148 h 369"/>
                  <a:gd name="T4" fmla="*/ 222 w 366"/>
                  <a:gd name="T5" fmla="*/ 146 h 369"/>
                  <a:gd name="T6" fmla="*/ 239 w 366"/>
                  <a:gd name="T7" fmla="*/ 143 h 369"/>
                  <a:gd name="T8" fmla="*/ 255 w 366"/>
                  <a:gd name="T9" fmla="*/ 140 h 369"/>
                  <a:gd name="T10" fmla="*/ 271 w 366"/>
                  <a:gd name="T11" fmla="*/ 137 h 369"/>
                  <a:gd name="T12" fmla="*/ 297 w 366"/>
                  <a:gd name="T13" fmla="*/ 130 h 369"/>
                  <a:gd name="T14" fmla="*/ 320 w 366"/>
                  <a:gd name="T15" fmla="*/ 119 h 369"/>
                  <a:gd name="T16" fmla="*/ 332 w 366"/>
                  <a:gd name="T17" fmla="*/ 112 h 369"/>
                  <a:gd name="T18" fmla="*/ 342 w 366"/>
                  <a:gd name="T19" fmla="*/ 106 h 369"/>
                  <a:gd name="T20" fmla="*/ 347 w 366"/>
                  <a:gd name="T21" fmla="*/ 99 h 369"/>
                  <a:gd name="T22" fmla="*/ 353 w 366"/>
                  <a:gd name="T23" fmla="*/ 91 h 369"/>
                  <a:gd name="T24" fmla="*/ 356 w 366"/>
                  <a:gd name="T25" fmla="*/ 85 h 369"/>
                  <a:gd name="T26" fmla="*/ 359 w 366"/>
                  <a:gd name="T27" fmla="*/ 77 h 369"/>
                  <a:gd name="T28" fmla="*/ 359 w 366"/>
                  <a:gd name="T29" fmla="*/ 70 h 369"/>
                  <a:gd name="T30" fmla="*/ 356 w 366"/>
                  <a:gd name="T31" fmla="*/ 61 h 369"/>
                  <a:gd name="T32" fmla="*/ 352 w 366"/>
                  <a:gd name="T33" fmla="*/ 54 h 369"/>
                  <a:gd name="T34" fmla="*/ 347 w 366"/>
                  <a:gd name="T35" fmla="*/ 47 h 369"/>
                  <a:gd name="T36" fmla="*/ 340 w 366"/>
                  <a:gd name="T37" fmla="*/ 41 h 369"/>
                  <a:gd name="T38" fmla="*/ 324 w 366"/>
                  <a:gd name="T39" fmla="*/ 32 h 369"/>
                  <a:gd name="T40" fmla="*/ 301 w 366"/>
                  <a:gd name="T41" fmla="*/ 21 h 369"/>
                  <a:gd name="T42" fmla="*/ 277 w 366"/>
                  <a:gd name="T43" fmla="*/ 12 h 369"/>
                  <a:gd name="T44" fmla="*/ 262 w 366"/>
                  <a:gd name="T45" fmla="*/ 9 h 369"/>
                  <a:gd name="T46" fmla="*/ 245 w 366"/>
                  <a:gd name="T47" fmla="*/ 6 h 369"/>
                  <a:gd name="T48" fmla="*/ 229 w 366"/>
                  <a:gd name="T49" fmla="*/ 4 h 369"/>
                  <a:gd name="T50" fmla="*/ 211 w 366"/>
                  <a:gd name="T51" fmla="*/ 3 h 369"/>
                  <a:gd name="T52" fmla="*/ 193 w 366"/>
                  <a:gd name="T53" fmla="*/ 2 h 369"/>
                  <a:gd name="T54" fmla="*/ 182 w 366"/>
                  <a:gd name="T55" fmla="*/ 0 h 369"/>
                  <a:gd name="T56" fmla="*/ 162 w 366"/>
                  <a:gd name="T57" fmla="*/ 2 h 369"/>
                  <a:gd name="T58" fmla="*/ 145 w 366"/>
                  <a:gd name="T59" fmla="*/ 3 h 369"/>
                  <a:gd name="T60" fmla="*/ 127 w 366"/>
                  <a:gd name="T61" fmla="*/ 4 h 369"/>
                  <a:gd name="T62" fmla="*/ 111 w 366"/>
                  <a:gd name="T63" fmla="*/ 7 h 369"/>
                  <a:gd name="T64" fmla="*/ 91 w 366"/>
                  <a:gd name="T65" fmla="*/ 10 h 369"/>
                  <a:gd name="T66" fmla="*/ 62 w 366"/>
                  <a:gd name="T67" fmla="*/ 19 h 369"/>
                  <a:gd name="T68" fmla="*/ 38 w 366"/>
                  <a:gd name="T69" fmla="*/ 28 h 369"/>
                  <a:gd name="T70" fmla="*/ 22 w 366"/>
                  <a:gd name="T71" fmla="*/ 40 h 369"/>
                  <a:gd name="T72" fmla="*/ 13 w 366"/>
                  <a:gd name="T73" fmla="*/ 46 h 369"/>
                  <a:gd name="T74" fmla="*/ 7 w 366"/>
                  <a:gd name="T75" fmla="*/ 53 h 369"/>
                  <a:gd name="T76" fmla="*/ 3 w 366"/>
                  <a:gd name="T77" fmla="*/ 60 h 369"/>
                  <a:gd name="T78" fmla="*/ 0 w 366"/>
                  <a:gd name="T79" fmla="*/ 67 h 369"/>
                  <a:gd name="T80" fmla="*/ 0 w 366"/>
                  <a:gd name="T81" fmla="*/ 75 h 369"/>
                  <a:gd name="T82" fmla="*/ 0 w 366"/>
                  <a:gd name="T83" fmla="*/ 82 h 369"/>
                  <a:gd name="T84" fmla="*/ 3 w 366"/>
                  <a:gd name="T85" fmla="*/ 90 h 369"/>
                  <a:gd name="T86" fmla="*/ 7 w 366"/>
                  <a:gd name="T87" fmla="*/ 97 h 369"/>
                  <a:gd name="T88" fmla="*/ 15 w 366"/>
                  <a:gd name="T89" fmla="*/ 104 h 369"/>
                  <a:gd name="T90" fmla="*/ 22 w 366"/>
                  <a:gd name="T91" fmla="*/ 110 h 369"/>
                  <a:gd name="T92" fmla="*/ 33 w 366"/>
                  <a:gd name="T93" fmla="*/ 118 h 369"/>
                  <a:gd name="T94" fmla="*/ 56 w 366"/>
                  <a:gd name="T95" fmla="*/ 127 h 369"/>
                  <a:gd name="T96" fmla="*/ 84 w 366"/>
                  <a:gd name="T97" fmla="*/ 136 h 369"/>
                  <a:gd name="T98" fmla="*/ 104 w 366"/>
                  <a:gd name="T99" fmla="*/ 141 h 369"/>
                  <a:gd name="T100" fmla="*/ 120 w 366"/>
                  <a:gd name="T101" fmla="*/ 143 h 369"/>
                  <a:gd name="T102" fmla="*/ 137 w 366"/>
                  <a:gd name="T103" fmla="*/ 146 h 369"/>
                  <a:gd name="T104" fmla="*/ 156 w 366"/>
                  <a:gd name="T105" fmla="*/ 148 h 369"/>
                  <a:gd name="T106" fmla="*/ 175 w 366"/>
                  <a:gd name="T107" fmla="*/ 148 h 36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66"/>
                  <a:gd name="T163" fmla="*/ 0 h 369"/>
                  <a:gd name="T164" fmla="*/ 366 w 366"/>
                  <a:gd name="T165" fmla="*/ 369 h 369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66" h="369">
                    <a:moveTo>
                      <a:pt x="179" y="369"/>
                    </a:moveTo>
                    <a:lnTo>
                      <a:pt x="184" y="369"/>
                    </a:lnTo>
                    <a:lnTo>
                      <a:pt x="188" y="369"/>
                    </a:lnTo>
                    <a:lnTo>
                      <a:pt x="192" y="368"/>
                    </a:lnTo>
                    <a:lnTo>
                      <a:pt x="198" y="368"/>
                    </a:lnTo>
                    <a:lnTo>
                      <a:pt x="203" y="368"/>
                    </a:lnTo>
                    <a:lnTo>
                      <a:pt x="207" y="366"/>
                    </a:lnTo>
                    <a:lnTo>
                      <a:pt x="211" y="366"/>
                    </a:lnTo>
                    <a:lnTo>
                      <a:pt x="216" y="365"/>
                    </a:lnTo>
                    <a:lnTo>
                      <a:pt x="220" y="363"/>
                    </a:lnTo>
                    <a:lnTo>
                      <a:pt x="224" y="363"/>
                    </a:lnTo>
                    <a:lnTo>
                      <a:pt x="229" y="362"/>
                    </a:lnTo>
                    <a:lnTo>
                      <a:pt x="233" y="360"/>
                    </a:lnTo>
                    <a:lnTo>
                      <a:pt x="237" y="359"/>
                    </a:lnTo>
                    <a:lnTo>
                      <a:pt x="242" y="359"/>
                    </a:lnTo>
                    <a:lnTo>
                      <a:pt x="246" y="356"/>
                    </a:lnTo>
                    <a:lnTo>
                      <a:pt x="250" y="356"/>
                    </a:lnTo>
                    <a:lnTo>
                      <a:pt x="255" y="353"/>
                    </a:lnTo>
                    <a:lnTo>
                      <a:pt x="259" y="352"/>
                    </a:lnTo>
                    <a:lnTo>
                      <a:pt x="262" y="349"/>
                    </a:lnTo>
                    <a:lnTo>
                      <a:pt x="266" y="347"/>
                    </a:lnTo>
                    <a:lnTo>
                      <a:pt x="269" y="345"/>
                    </a:lnTo>
                    <a:lnTo>
                      <a:pt x="273" y="343"/>
                    </a:lnTo>
                    <a:lnTo>
                      <a:pt x="278" y="340"/>
                    </a:lnTo>
                    <a:lnTo>
                      <a:pt x="282" y="339"/>
                    </a:lnTo>
                    <a:lnTo>
                      <a:pt x="289" y="333"/>
                    </a:lnTo>
                    <a:lnTo>
                      <a:pt x="297" y="329"/>
                    </a:lnTo>
                    <a:lnTo>
                      <a:pt x="304" y="323"/>
                    </a:lnTo>
                    <a:lnTo>
                      <a:pt x="311" y="317"/>
                    </a:lnTo>
                    <a:lnTo>
                      <a:pt x="315" y="311"/>
                    </a:lnTo>
                    <a:lnTo>
                      <a:pt x="321" y="304"/>
                    </a:lnTo>
                    <a:lnTo>
                      <a:pt x="327" y="297"/>
                    </a:lnTo>
                    <a:lnTo>
                      <a:pt x="333" y="291"/>
                    </a:lnTo>
                    <a:lnTo>
                      <a:pt x="336" y="287"/>
                    </a:lnTo>
                    <a:lnTo>
                      <a:pt x="337" y="282"/>
                    </a:lnTo>
                    <a:lnTo>
                      <a:pt x="339" y="278"/>
                    </a:lnTo>
                    <a:lnTo>
                      <a:pt x="341" y="275"/>
                    </a:lnTo>
                    <a:lnTo>
                      <a:pt x="344" y="271"/>
                    </a:lnTo>
                    <a:lnTo>
                      <a:pt x="346" y="268"/>
                    </a:lnTo>
                    <a:lnTo>
                      <a:pt x="349" y="264"/>
                    </a:lnTo>
                    <a:lnTo>
                      <a:pt x="350" y="259"/>
                    </a:lnTo>
                    <a:lnTo>
                      <a:pt x="352" y="255"/>
                    </a:lnTo>
                    <a:lnTo>
                      <a:pt x="353" y="251"/>
                    </a:lnTo>
                    <a:lnTo>
                      <a:pt x="354" y="246"/>
                    </a:lnTo>
                    <a:lnTo>
                      <a:pt x="357" y="242"/>
                    </a:lnTo>
                    <a:lnTo>
                      <a:pt x="357" y="238"/>
                    </a:lnTo>
                    <a:lnTo>
                      <a:pt x="359" y="233"/>
                    </a:lnTo>
                    <a:lnTo>
                      <a:pt x="360" y="229"/>
                    </a:lnTo>
                    <a:lnTo>
                      <a:pt x="362" y="225"/>
                    </a:lnTo>
                    <a:lnTo>
                      <a:pt x="362" y="220"/>
                    </a:lnTo>
                    <a:lnTo>
                      <a:pt x="363" y="216"/>
                    </a:lnTo>
                    <a:lnTo>
                      <a:pt x="363" y="212"/>
                    </a:lnTo>
                    <a:lnTo>
                      <a:pt x="365" y="207"/>
                    </a:lnTo>
                    <a:lnTo>
                      <a:pt x="365" y="203"/>
                    </a:lnTo>
                    <a:lnTo>
                      <a:pt x="365" y="199"/>
                    </a:lnTo>
                    <a:lnTo>
                      <a:pt x="366" y="193"/>
                    </a:lnTo>
                    <a:lnTo>
                      <a:pt x="366" y="188"/>
                    </a:lnTo>
                    <a:lnTo>
                      <a:pt x="366" y="183"/>
                    </a:lnTo>
                    <a:lnTo>
                      <a:pt x="366" y="178"/>
                    </a:lnTo>
                    <a:lnTo>
                      <a:pt x="366" y="174"/>
                    </a:lnTo>
                    <a:lnTo>
                      <a:pt x="366" y="170"/>
                    </a:lnTo>
                    <a:lnTo>
                      <a:pt x="365" y="164"/>
                    </a:lnTo>
                    <a:lnTo>
                      <a:pt x="365" y="160"/>
                    </a:lnTo>
                    <a:lnTo>
                      <a:pt x="363" y="155"/>
                    </a:lnTo>
                    <a:lnTo>
                      <a:pt x="363" y="151"/>
                    </a:lnTo>
                    <a:lnTo>
                      <a:pt x="362" y="147"/>
                    </a:lnTo>
                    <a:lnTo>
                      <a:pt x="360" y="141"/>
                    </a:lnTo>
                    <a:lnTo>
                      <a:pt x="359" y="136"/>
                    </a:lnTo>
                    <a:lnTo>
                      <a:pt x="359" y="133"/>
                    </a:lnTo>
                    <a:lnTo>
                      <a:pt x="357" y="129"/>
                    </a:lnTo>
                    <a:lnTo>
                      <a:pt x="356" y="125"/>
                    </a:lnTo>
                    <a:lnTo>
                      <a:pt x="354" y="120"/>
                    </a:lnTo>
                    <a:lnTo>
                      <a:pt x="353" y="116"/>
                    </a:lnTo>
                    <a:lnTo>
                      <a:pt x="352" y="112"/>
                    </a:lnTo>
                    <a:lnTo>
                      <a:pt x="349" y="107"/>
                    </a:lnTo>
                    <a:lnTo>
                      <a:pt x="347" y="103"/>
                    </a:lnTo>
                    <a:lnTo>
                      <a:pt x="346" y="99"/>
                    </a:lnTo>
                    <a:lnTo>
                      <a:pt x="341" y="92"/>
                    </a:lnTo>
                    <a:lnTo>
                      <a:pt x="337" y="84"/>
                    </a:lnTo>
                    <a:lnTo>
                      <a:pt x="331" y="77"/>
                    </a:lnTo>
                    <a:lnTo>
                      <a:pt x="327" y="70"/>
                    </a:lnTo>
                    <a:lnTo>
                      <a:pt x="321" y="64"/>
                    </a:lnTo>
                    <a:lnTo>
                      <a:pt x="315" y="57"/>
                    </a:lnTo>
                    <a:lnTo>
                      <a:pt x="308" y="51"/>
                    </a:lnTo>
                    <a:lnTo>
                      <a:pt x="302" y="45"/>
                    </a:lnTo>
                    <a:lnTo>
                      <a:pt x="295" y="40"/>
                    </a:lnTo>
                    <a:lnTo>
                      <a:pt x="288" y="34"/>
                    </a:lnTo>
                    <a:lnTo>
                      <a:pt x="284" y="31"/>
                    </a:lnTo>
                    <a:lnTo>
                      <a:pt x="281" y="28"/>
                    </a:lnTo>
                    <a:lnTo>
                      <a:pt x="276" y="27"/>
                    </a:lnTo>
                    <a:lnTo>
                      <a:pt x="272" y="25"/>
                    </a:lnTo>
                    <a:lnTo>
                      <a:pt x="269" y="22"/>
                    </a:lnTo>
                    <a:lnTo>
                      <a:pt x="265" y="21"/>
                    </a:lnTo>
                    <a:lnTo>
                      <a:pt x="260" y="18"/>
                    </a:lnTo>
                    <a:lnTo>
                      <a:pt x="258" y="16"/>
                    </a:lnTo>
                    <a:lnTo>
                      <a:pt x="252" y="15"/>
                    </a:lnTo>
                    <a:lnTo>
                      <a:pt x="247" y="12"/>
                    </a:lnTo>
                    <a:lnTo>
                      <a:pt x="245" y="11"/>
                    </a:lnTo>
                    <a:lnTo>
                      <a:pt x="240" y="9"/>
                    </a:lnTo>
                    <a:lnTo>
                      <a:pt x="236" y="8"/>
                    </a:lnTo>
                    <a:lnTo>
                      <a:pt x="232" y="8"/>
                    </a:lnTo>
                    <a:lnTo>
                      <a:pt x="227" y="6"/>
                    </a:lnTo>
                    <a:lnTo>
                      <a:pt x="223" y="5"/>
                    </a:lnTo>
                    <a:lnTo>
                      <a:pt x="218" y="3"/>
                    </a:lnTo>
                    <a:lnTo>
                      <a:pt x="214" y="3"/>
                    </a:lnTo>
                    <a:lnTo>
                      <a:pt x="208" y="3"/>
                    </a:lnTo>
                    <a:lnTo>
                      <a:pt x="204" y="3"/>
                    </a:lnTo>
                    <a:lnTo>
                      <a:pt x="200" y="2"/>
                    </a:lnTo>
                    <a:lnTo>
                      <a:pt x="195" y="2"/>
                    </a:lnTo>
                    <a:lnTo>
                      <a:pt x="191" y="2"/>
                    </a:lnTo>
                    <a:lnTo>
                      <a:pt x="187" y="2"/>
                    </a:lnTo>
                    <a:lnTo>
                      <a:pt x="182" y="0"/>
                    </a:lnTo>
                    <a:lnTo>
                      <a:pt x="177" y="0"/>
                    </a:lnTo>
                    <a:lnTo>
                      <a:pt x="172" y="0"/>
                    </a:lnTo>
                    <a:lnTo>
                      <a:pt x="168" y="2"/>
                    </a:lnTo>
                    <a:lnTo>
                      <a:pt x="162" y="2"/>
                    </a:lnTo>
                    <a:lnTo>
                      <a:pt x="158" y="2"/>
                    </a:lnTo>
                    <a:lnTo>
                      <a:pt x="153" y="3"/>
                    </a:lnTo>
                    <a:lnTo>
                      <a:pt x="149" y="3"/>
                    </a:lnTo>
                    <a:lnTo>
                      <a:pt x="145" y="3"/>
                    </a:lnTo>
                    <a:lnTo>
                      <a:pt x="140" y="5"/>
                    </a:lnTo>
                    <a:lnTo>
                      <a:pt x="136" y="6"/>
                    </a:lnTo>
                    <a:lnTo>
                      <a:pt x="132" y="8"/>
                    </a:lnTo>
                    <a:lnTo>
                      <a:pt x="127" y="9"/>
                    </a:lnTo>
                    <a:lnTo>
                      <a:pt x="123" y="11"/>
                    </a:lnTo>
                    <a:lnTo>
                      <a:pt x="119" y="12"/>
                    </a:lnTo>
                    <a:lnTo>
                      <a:pt x="116" y="15"/>
                    </a:lnTo>
                    <a:lnTo>
                      <a:pt x="111" y="16"/>
                    </a:lnTo>
                    <a:lnTo>
                      <a:pt x="107" y="18"/>
                    </a:lnTo>
                    <a:lnTo>
                      <a:pt x="103" y="19"/>
                    </a:lnTo>
                    <a:lnTo>
                      <a:pt x="98" y="22"/>
                    </a:lnTo>
                    <a:lnTo>
                      <a:pt x="91" y="25"/>
                    </a:lnTo>
                    <a:lnTo>
                      <a:pt x="84" y="31"/>
                    </a:lnTo>
                    <a:lnTo>
                      <a:pt x="75" y="35"/>
                    </a:lnTo>
                    <a:lnTo>
                      <a:pt x="69" y="41"/>
                    </a:lnTo>
                    <a:lnTo>
                      <a:pt x="62" y="47"/>
                    </a:lnTo>
                    <a:lnTo>
                      <a:pt x="56" y="53"/>
                    </a:lnTo>
                    <a:lnTo>
                      <a:pt x="51" y="58"/>
                    </a:lnTo>
                    <a:lnTo>
                      <a:pt x="43" y="66"/>
                    </a:lnTo>
                    <a:lnTo>
                      <a:pt x="38" y="71"/>
                    </a:lnTo>
                    <a:lnTo>
                      <a:pt x="33" y="79"/>
                    </a:lnTo>
                    <a:lnTo>
                      <a:pt x="28" y="86"/>
                    </a:lnTo>
                    <a:lnTo>
                      <a:pt x="23" y="93"/>
                    </a:lnTo>
                    <a:lnTo>
                      <a:pt x="22" y="97"/>
                    </a:lnTo>
                    <a:lnTo>
                      <a:pt x="19" y="102"/>
                    </a:lnTo>
                    <a:lnTo>
                      <a:pt x="17" y="106"/>
                    </a:lnTo>
                    <a:lnTo>
                      <a:pt x="16" y="110"/>
                    </a:lnTo>
                    <a:lnTo>
                      <a:pt x="13" y="113"/>
                    </a:lnTo>
                    <a:lnTo>
                      <a:pt x="12" y="118"/>
                    </a:lnTo>
                    <a:lnTo>
                      <a:pt x="10" y="122"/>
                    </a:lnTo>
                    <a:lnTo>
                      <a:pt x="9" y="126"/>
                    </a:lnTo>
                    <a:lnTo>
                      <a:pt x="7" y="131"/>
                    </a:lnTo>
                    <a:lnTo>
                      <a:pt x="6" y="135"/>
                    </a:lnTo>
                    <a:lnTo>
                      <a:pt x="4" y="139"/>
                    </a:lnTo>
                    <a:lnTo>
                      <a:pt x="4" y="144"/>
                    </a:lnTo>
                    <a:lnTo>
                      <a:pt x="3" y="148"/>
                    </a:lnTo>
                    <a:lnTo>
                      <a:pt x="2" y="152"/>
                    </a:lnTo>
                    <a:lnTo>
                      <a:pt x="2" y="158"/>
                    </a:lnTo>
                    <a:lnTo>
                      <a:pt x="2" y="162"/>
                    </a:lnTo>
                    <a:lnTo>
                      <a:pt x="0" y="167"/>
                    </a:lnTo>
                    <a:lnTo>
                      <a:pt x="0" y="171"/>
                    </a:lnTo>
                    <a:lnTo>
                      <a:pt x="0" y="177"/>
                    </a:lnTo>
                    <a:lnTo>
                      <a:pt x="0" y="183"/>
                    </a:lnTo>
                    <a:lnTo>
                      <a:pt x="0" y="186"/>
                    </a:lnTo>
                    <a:lnTo>
                      <a:pt x="0" y="190"/>
                    </a:lnTo>
                    <a:lnTo>
                      <a:pt x="0" y="194"/>
                    </a:lnTo>
                    <a:lnTo>
                      <a:pt x="0" y="200"/>
                    </a:lnTo>
                    <a:lnTo>
                      <a:pt x="0" y="204"/>
                    </a:lnTo>
                    <a:lnTo>
                      <a:pt x="0" y="209"/>
                    </a:lnTo>
                    <a:lnTo>
                      <a:pt x="2" y="213"/>
                    </a:lnTo>
                    <a:lnTo>
                      <a:pt x="3" y="217"/>
                    </a:lnTo>
                    <a:lnTo>
                      <a:pt x="3" y="222"/>
                    </a:lnTo>
                    <a:lnTo>
                      <a:pt x="4" y="226"/>
                    </a:lnTo>
                    <a:lnTo>
                      <a:pt x="4" y="230"/>
                    </a:lnTo>
                    <a:lnTo>
                      <a:pt x="7" y="235"/>
                    </a:lnTo>
                    <a:lnTo>
                      <a:pt x="7" y="239"/>
                    </a:lnTo>
                    <a:lnTo>
                      <a:pt x="9" y="243"/>
                    </a:lnTo>
                    <a:lnTo>
                      <a:pt x="12" y="248"/>
                    </a:lnTo>
                    <a:lnTo>
                      <a:pt x="13" y="252"/>
                    </a:lnTo>
                    <a:lnTo>
                      <a:pt x="15" y="256"/>
                    </a:lnTo>
                    <a:lnTo>
                      <a:pt x="16" y="261"/>
                    </a:lnTo>
                    <a:lnTo>
                      <a:pt x="17" y="264"/>
                    </a:lnTo>
                    <a:lnTo>
                      <a:pt x="19" y="268"/>
                    </a:lnTo>
                    <a:lnTo>
                      <a:pt x="22" y="271"/>
                    </a:lnTo>
                    <a:lnTo>
                      <a:pt x="23" y="275"/>
                    </a:lnTo>
                    <a:lnTo>
                      <a:pt x="26" y="280"/>
                    </a:lnTo>
                    <a:lnTo>
                      <a:pt x="29" y="284"/>
                    </a:lnTo>
                    <a:lnTo>
                      <a:pt x="33" y="291"/>
                    </a:lnTo>
                    <a:lnTo>
                      <a:pt x="39" y="297"/>
                    </a:lnTo>
                    <a:lnTo>
                      <a:pt x="45" y="304"/>
                    </a:lnTo>
                    <a:lnTo>
                      <a:pt x="51" y="311"/>
                    </a:lnTo>
                    <a:lnTo>
                      <a:pt x="56" y="317"/>
                    </a:lnTo>
                    <a:lnTo>
                      <a:pt x="62" y="323"/>
                    </a:lnTo>
                    <a:lnTo>
                      <a:pt x="69" y="329"/>
                    </a:lnTo>
                    <a:lnTo>
                      <a:pt x="77" y="334"/>
                    </a:lnTo>
                    <a:lnTo>
                      <a:pt x="84" y="339"/>
                    </a:lnTo>
                    <a:lnTo>
                      <a:pt x="91" y="343"/>
                    </a:lnTo>
                    <a:lnTo>
                      <a:pt x="96" y="346"/>
                    </a:lnTo>
                    <a:lnTo>
                      <a:pt x="100" y="347"/>
                    </a:lnTo>
                    <a:lnTo>
                      <a:pt x="104" y="350"/>
                    </a:lnTo>
                    <a:lnTo>
                      <a:pt x="109" y="352"/>
                    </a:lnTo>
                    <a:lnTo>
                      <a:pt x="111" y="353"/>
                    </a:lnTo>
                    <a:lnTo>
                      <a:pt x="116" y="355"/>
                    </a:lnTo>
                    <a:lnTo>
                      <a:pt x="120" y="356"/>
                    </a:lnTo>
                    <a:lnTo>
                      <a:pt x="124" y="359"/>
                    </a:lnTo>
                    <a:lnTo>
                      <a:pt x="129" y="359"/>
                    </a:lnTo>
                    <a:lnTo>
                      <a:pt x="133" y="360"/>
                    </a:lnTo>
                    <a:lnTo>
                      <a:pt x="137" y="362"/>
                    </a:lnTo>
                    <a:lnTo>
                      <a:pt x="142" y="363"/>
                    </a:lnTo>
                    <a:lnTo>
                      <a:pt x="146" y="365"/>
                    </a:lnTo>
                    <a:lnTo>
                      <a:pt x="151" y="365"/>
                    </a:lnTo>
                    <a:lnTo>
                      <a:pt x="156" y="366"/>
                    </a:lnTo>
                    <a:lnTo>
                      <a:pt x="161" y="368"/>
                    </a:lnTo>
                    <a:lnTo>
                      <a:pt x="165" y="368"/>
                    </a:lnTo>
                    <a:lnTo>
                      <a:pt x="169" y="368"/>
                    </a:lnTo>
                    <a:lnTo>
                      <a:pt x="175" y="369"/>
                    </a:lnTo>
                    <a:lnTo>
                      <a:pt x="179" y="369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28" name="Freeform 1355"/>
              <p:cNvSpPr>
                <a:spLocks/>
              </p:cNvSpPr>
              <p:nvPr/>
            </p:nvSpPr>
            <p:spPr bwMode="auto">
              <a:xfrm>
                <a:off x="5175" y="2610"/>
                <a:ext cx="329" cy="288"/>
              </a:xfrm>
              <a:custGeom>
                <a:avLst/>
                <a:gdLst>
                  <a:gd name="T0" fmla="*/ 429 w 282"/>
                  <a:gd name="T1" fmla="*/ 333 h 282"/>
                  <a:gd name="T2" fmla="*/ 486 w 282"/>
                  <a:gd name="T3" fmla="*/ 328 h 282"/>
                  <a:gd name="T4" fmla="*/ 543 w 282"/>
                  <a:gd name="T5" fmla="*/ 322 h 282"/>
                  <a:gd name="T6" fmla="*/ 593 w 282"/>
                  <a:gd name="T7" fmla="*/ 312 h 282"/>
                  <a:gd name="T8" fmla="*/ 639 w 282"/>
                  <a:gd name="T9" fmla="*/ 297 h 282"/>
                  <a:gd name="T10" fmla="*/ 684 w 282"/>
                  <a:gd name="T11" fmla="*/ 280 h 282"/>
                  <a:gd name="T12" fmla="*/ 721 w 282"/>
                  <a:gd name="T13" fmla="*/ 262 h 282"/>
                  <a:gd name="T14" fmla="*/ 747 w 282"/>
                  <a:gd name="T15" fmla="*/ 241 h 282"/>
                  <a:gd name="T16" fmla="*/ 772 w 282"/>
                  <a:gd name="T17" fmla="*/ 219 h 282"/>
                  <a:gd name="T18" fmla="*/ 783 w 282"/>
                  <a:gd name="T19" fmla="*/ 194 h 282"/>
                  <a:gd name="T20" fmla="*/ 793 w 282"/>
                  <a:gd name="T21" fmla="*/ 171 h 282"/>
                  <a:gd name="T22" fmla="*/ 790 w 282"/>
                  <a:gd name="T23" fmla="*/ 143 h 282"/>
                  <a:gd name="T24" fmla="*/ 775 w 282"/>
                  <a:gd name="T25" fmla="*/ 122 h 282"/>
                  <a:gd name="T26" fmla="*/ 749 w 282"/>
                  <a:gd name="T27" fmla="*/ 97 h 282"/>
                  <a:gd name="T28" fmla="*/ 726 w 282"/>
                  <a:gd name="T29" fmla="*/ 78 h 282"/>
                  <a:gd name="T30" fmla="*/ 690 w 282"/>
                  <a:gd name="T31" fmla="*/ 55 h 282"/>
                  <a:gd name="T32" fmla="*/ 648 w 282"/>
                  <a:gd name="T33" fmla="*/ 40 h 282"/>
                  <a:gd name="T34" fmla="*/ 604 w 282"/>
                  <a:gd name="T35" fmla="*/ 29 h 282"/>
                  <a:gd name="T36" fmla="*/ 559 w 282"/>
                  <a:gd name="T37" fmla="*/ 13 h 282"/>
                  <a:gd name="T38" fmla="*/ 500 w 282"/>
                  <a:gd name="T39" fmla="*/ 5 h 282"/>
                  <a:gd name="T40" fmla="*/ 441 w 282"/>
                  <a:gd name="T41" fmla="*/ 2 h 282"/>
                  <a:gd name="T42" fmla="*/ 383 w 282"/>
                  <a:gd name="T43" fmla="*/ 0 h 282"/>
                  <a:gd name="T44" fmla="*/ 320 w 282"/>
                  <a:gd name="T45" fmla="*/ 3 h 282"/>
                  <a:gd name="T46" fmla="*/ 263 w 282"/>
                  <a:gd name="T47" fmla="*/ 7 h 282"/>
                  <a:gd name="T48" fmla="*/ 212 w 282"/>
                  <a:gd name="T49" fmla="*/ 16 h 282"/>
                  <a:gd name="T50" fmla="*/ 162 w 282"/>
                  <a:gd name="T51" fmla="*/ 33 h 282"/>
                  <a:gd name="T52" fmla="*/ 121 w 282"/>
                  <a:gd name="T53" fmla="*/ 48 h 282"/>
                  <a:gd name="T54" fmla="*/ 81 w 282"/>
                  <a:gd name="T55" fmla="*/ 61 h 282"/>
                  <a:gd name="T56" fmla="*/ 56 w 282"/>
                  <a:gd name="T57" fmla="*/ 85 h 282"/>
                  <a:gd name="T58" fmla="*/ 26 w 282"/>
                  <a:gd name="T59" fmla="*/ 107 h 282"/>
                  <a:gd name="T60" fmla="*/ 12 w 282"/>
                  <a:gd name="T61" fmla="*/ 131 h 282"/>
                  <a:gd name="T62" fmla="*/ 2 w 282"/>
                  <a:gd name="T63" fmla="*/ 157 h 282"/>
                  <a:gd name="T64" fmla="*/ 0 w 282"/>
                  <a:gd name="T65" fmla="*/ 180 h 282"/>
                  <a:gd name="T66" fmla="*/ 12 w 282"/>
                  <a:gd name="T67" fmla="*/ 204 h 282"/>
                  <a:gd name="T68" fmla="*/ 30 w 282"/>
                  <a:gd name="T69" fmla="*/ 228 h 282"/>
                  <a:gd name="T70" fmla="*/ 56 w 282"/>
                  <a:gd name="T71" fmla="*/ 249 h 282"/>
                  <a:gd name="T72" fmla="*/ 87 w 282"/>
                  <a:gd name="T73" fmla="*/ 270 h 282"/>
                  <a:gd name="T74" fmla="*/ 121 w 282"/>
                  <a:gd name="T75" fmla="*/ 288 h 282"/>
                  <a:gd name="T76" fmla="*/ 167 w 282"/>
                  <a:gd name="T77" fmla="*/ 302 h 282"/>
                  <a:gd name="T78" fmla="*/ 216 w 282"/>
                  <a:gd name="T79" fmla="*/ 316 h 282"/>
                  <a:gd name="T80" fmla="*/ 271 w 282"/>
                  <a:gd name="T81" fmla="*/ 324 h 282"/>
                  <a:gd name="T82" fmla="*/ 329 w 282"/>
                  <a:gd name="T83" fmla="*/ 330 h 282"/>
                  <a:gd name="T84" fmla="*/ 393 w 282"/>
                  <a:gd name="T85" fmla="*/ 335 h 28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82"/>
                  <a:gd name="T130" fmla="*/ 0 h 282"/>
                  <a:gd name="T131" fmla="*/ 282 w 282"/>
                  <a:gd name="T132" fmla="*/ 282 h 28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82" h="282">
                    <a:moveTo>
                      <a:pt x="139" y="282"/>
                    </a:moveTo>
                    <a:lnTo>
                      <a:pt x="145" y="281"/>
                    </a:lnTo>
                    <a:lnTo>
                      <a:pt x="152" y="281"/>
                    </a:lnTo>
                    <a:lnTo>
                      <a:pt x="159" y="279"/>
                    </a:lnTo>
                    <a:lnTo>
                      <a:pt x="166" y="279"/>
                    </a:lnTo>
                    <a:lnTo>
                      <a:pt x="172" y="276"/>
                    </a:lnTo>
                    <a:lnTo>
                      <a:pt x="179" y="275"/>
                    </a:lnTo>
                    <a:lnTo>
                      <a:pt x="185" y="273"/>
                    </a:lnTo>
                    <a:lnTo>
                      <a:pt x="192" y="271"/>
                    </a:lnTo>
                    <a:lnTo>
                      <a:pt x="198" y="268"/>
                    </a:lnTo>
                    <a:lnTo>
                      <a:pt x="204" y="265"/>
                    </a:lnTo>
                    <a:lnTo>
                      <a:pt x="210" y="262"/>
                    </a:lnTo>
                    <a:lnTo>
                      <a:pt x="217" y="259"/>
                    </a:lnTo>
                    <a:lnTo>
                      <a:pt x="221" y="255"/>
                    </a:lnTo>
                    <a:lnTo>
                      <a:pt x="227" y="250"/>
                    </a:lnTo>
                    <a:lnTo>
                      <a:pt x="233" y="246"/>
                    </a:lnTo>
                    <a:lnTo>
                      <a:pt x="239" y="242"/>
                    </a:lnTo>
                    <a:lnTo>
                      <a:pt x="243" y="236"/>
                    </a:lnTo>
                    <a:lnTo>
                      <a:pt x="246" y="232"/>
                    </a:lnTo>
                    <a:lnTo>
                      <a:pt x="250" y="226"/>
                    </a:lnTo>
                    <a:lnTo>
                      <a:pt x="255" y="221"/>
                    </a:lnTo>
                    <a:lnTo>
                      <a:pt x="259" y="214"/>
                    </a:lnTo>
                    <a:lnTo>
                      <a:pt x="262" y="208"/>
                    </a:lnTo>
                    <a:lnTo>
                      <a:pt x="265" y="203"/>
                    </a:lnTo>
                    <a:lnTo>
                      <a:pt x="269" y="198"/>
                    </a:lnTo>
                    <a:lnTo>
                      <a:pt x="271" y="191"/>
                    </a:lnTo>
                    <a:lnTo>
                      <a:pt x="273" y="184"/>
                    </a:lnTo>
                    <a:lnTo>
                      <a:pt x="275" y="178"/>
                    </a:lnTo>
                    <a:lnTo>
                      <a:pt x="278" y="171"/>
                    </a:lnTo>
                    <a:lnTo>
                      <a:pt x="278" y="164"/>
                    </a:lnTo>
                    <a:lnTo>
                      <a:pt x="279" y="158"/>
                    </a:lnTo>
                    <a:lnTo>
                      <a:pt x="281" y="151"/>
                    </a:lnTo>
                    <a:lnTo>
                      <a:pt x="282" y="143"/>
                    </a:lnTo>
                    <a:lnTo>
                      <a:pt x="281" y="136"/>
                    </a:lnTo>
                    <a:lnTo>
                      <a:pt x="281" y="129"/>
                    </a:lnTo>
                    <a:lnTo>
                      <a:pt x="279" y="122"/>
                    </a:lnTo>
                    <a:lnTo>
                      <a:pt x="278" y="114"/>
                    </a:lnTo>
                    <a:lnTo>
                      <a:pt x="276" y="109"/>
                    </a:lnTo>
                    <a:lnTo>
                      <a:pt x="275" y="101"/>
                    </a:lnTo>
                    <a:lnTo>
                      <a:pt x="272" y="94"/>
                    </a:lnTo>
                    <a:lnTo>
                      <a:pt x="271" y="88"/>
                    </a:lnTo>
                    <a:lnTo>
                      <a:pt x="266" y="83"/>
                    </a:lnTo>
                    <a:lnTo>
                      <a:pt x="263" y="75"/>
                    </a:lnTo>
                    <a:lnTo>
                      <a:pt x="260" y="70"/>
                    </a:lnTo>
                    <a:lnTo>
                      <a:pt x="258" y="64"/>
                    </a:lnTo>
                    <a:lnTo>
                      <a:pt x="253" y="58"/>
                    </a:lnTo>
                    <a:lnTo>
                      <a:pt x="249" y="54"/>
                    </a:lnTo>
                    <a:lnTo>
                      <a:pt x="245" y="48"/>
                    </a:lnTo>
                    <a:lnTo>
                      <a:pt x="242" y="44"/>
                    </a:lnTo>
                    <a:lnTo>
                      <a:pt x="236" y="38"/>
                    </a:lnTo>
                    <a:lnTo>
                      <a:pt x="230" y="33"/>
                    </a:lnTo>
                    <a:lnTo>
                      <a:pt x="224" y="29"/>
                    </a:lnTo>
                    <a:lnTo>
                      <a:pt x="220" y="25"/>
                    </a:lnTo>
                    <a:lnTo>
                      <a:pt x="214" y="22"/>
                    </a:lnTo>
                    <a:lnTo>
                      <a:pt x="208" y="19"/>
                    </a:lnTo>
                    <a:lnTo>
                      <a:pt x="203" y="15"/>
                    </a:lnTo>
                    <a:lnTo>
                      <a:pt x="198" y="13"/>
                    </a:lnTo>
                    <a:lnTo>
                      <a:pt x="191" y="9"/>
                    </a:lnTo>
                    <a:lnTo>
                      <a:pt x="184" y="7"/>
                    </a:lnTo>
                    <a:lnTo>
                      <a:pt x="178" y="5"/>
                    </a:lnTo>
                    <a:lnTo>
                      <a:pt x="171" y="3"/>
                    </a:lnTo>
                    <a:lnTo>
                      <a:pt x="164" y="2"/>
                    </a:lnTo>
                    <a:lnTo>
                      <a:pt x="156" y="2"/>
                    </a:lnTo>
                    <a:lnTo>
                      <a:pt x="151" y="2"/>
                    </a:lnTo>
                    <a:lnTo>
                      <a:pt x="143" y="2"/>
                    </a:lnTo>
                    <a:lnTo>
                      <a:pt x="136" y="0"/>
                    </a:lnTo>
                    <a:lnTo>
                      <a:pt x="129" y="0"/>
                    </a:lnTo>
                    <a:lnTo>
                      <a:pt x="122" y="2"/>
                    </a:lnTo>
                    <a:lnTo>
                      <a:pt x="114" y="3"/>
                    </a:lnTo>
                    <a:lnTo>
                      <a:pt x="107" y="3"/>
                    </a:lnTo>
                    <a:lnTo>
                      <a:pt x="101" y="6"/>
                    </a:lnTo>
                    <a:lnTo>
                      <a:pt x="94" y="7"/>
                    </a:lnTo>
                    <a:lnTo>
                      <a:pt x="88" y="10"/>
                    </a:lnTo>
                    <a:lnTo>
                      <a:pt x="83" y="13"/>
                    </a:lnTo>
                    <a:lnTo>
                      <a:pt x="75" y="16"/>
                    </a:lnTo>
                    <a:lnTo>
                      <a:pt x="70" y="19"/>
                    </a:lnTo>
                    <a:lnTo>
                      <a:pt x="64" y="23"/>
                    </a:lnTo>
                    <a:lnTo>
                      <a:pt x="58" y="26"/>
                    </a:lnTo>
                    <a:lnTo>
                      <a:pt x="54" y="31"/>
                    </a:lnTo>
                    <a:lnTo>
                      <a:pt x="48" y="35"/>
                    </a:lnTo>
                    <a:lnTo>
                      <a:pt x="43" y="41"/>
                    </a:lnTo>
                    <a:lnTo>
                      <a:pt x="38" y="45"/>
                    </a:lnTo>
                    <a:lnTo>
                      <a:pt x="33" y="49"/>
                    </a:lnTo>
                    <a:lnTo>
                      <a:pt x="29" y="54"/>
                    </a:lnTo>
                    <a:lnTo>
                      <a:pt x="26" y="61"/>
                    </a:lnTo>
                    <a:lnTo>
                      <a:pt x="22" y="65"/>
                    </a:lnTo>
                    <a:lnTo>
                      <a:pt x="19" y="71"/>
                    </a:lnTo>
                    <a:lnTo>
                      <a:pt x="15" y="78"/>
                    </a:lnTo>
                    <a:lnTo>
                      <a:pt x="13" y="84"/>
                    </a:lnTo>
                    <a:lnTo>
                      <a:pt x="9" y="91"/>
                    </a:lnTo>
                    <a:lnTo>
                      <a:pt x="7" y="97"/>
                    </a:lnTo>
                    <a:lnTo>
                      <a:pt x="6" y="103"/>
                    </a:lnTo>
                    <a:lnTo>
                      <a:pt x="4" y="110"/>
                    </a:lnTo>
                    <a:lnTo>
                      <a:pt x="2" y="116"/>
                    </a:lnTo>
                    <a:lnTo>
                      <a:pt x="2" y="125"/>
                    </a:lnTo>
                    <a:lnTo>
                      <a:pt x="2" y="132"/>
                    </a:lnTo>
                    <a:lnTo>
                      <a:pt x="2" y="139"/>
                    </a:lnTo>
                    <a:lnTo>
                      <a:pt x="0" y="14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3" y="166"/>
                    </a:lnTo>
                    <a:lnTo>
                      <a:pt x="4" y="172"/>
                    </a:lnTo>
                    <a:lnTo>
                      <a:pt x="6" y="179"/>
                    </a:lnTo>
                    <a:lnTo>
                      <a:pt x="7" y="185"/>
                    </a:lnTo>
                    <a:lnTo>
                      <a:pt x="10" y="192"/>
                    </a:lnTo>
                    <a:lnTo>
                      <a:pt x="12" y="198"/>
                    </a:lnTo>
                    <a:lnTo>
                      <a:pt x="16" y="204"/>
                    </a:lnTo>
                    <a:lnTo>
                      <a:pt x="19" y="210"/>
                    </a:lnTo>
                    <a:lnTo>
                      <a:pt x="23" y="217"/>
                    </a:lnTo>
                    <a:lnTo>
                      <a:pt x="26" y="221"/>
                    </a:lnTo>
                    <a:lnTo>
                      <a:pt x="30" y="227"/>
                    </a:lnTo>
                    <a:lnTo>
                      <a:pt x="35" y="233"/>
                    </a:lnTo>
                    <a:lnTo>
                      <a:pt x="39" y="239"/>
                    </a:lnTo>
                    <a:lnTo>
                      <a:pt x="43" y="243"/>
                    </a:lnTo>
                    <a:lnTo>
                      <a:pt x="49" y="247"/>
                    </a:lnTo>
                    <a:lnTo>
                      <a:pt x="54" y="250"/>
                    </a:lnTo>
                    <a:lnTo>
                      <a:pt x="59" y="255"/>
                    </a:lnTo>
                    <a:lnTo>
                      <a:pt x="65" y="259"/>
                    </a:lnTo>
                    <a:lnTo>
                      <a:pt x="71" y="262"/>
                    </a:lnTo>
                    <a:lnTo>
                      <a:pt x="77" y="266"/>
                    </a:lnTo>
                    <a:lnTo>
                      <a:pt x="84" y="269"/>
                    </a:lnTo>
                    <a:lnTo>
                      <a:pt x="90" y="271"/>
                    </a:lnTo>
                    <a:lnTo>
                      <a:pt x="96" y="273"/>
                    </a:lnTo>
                    <a:lnTo>
                      <a:pt x="103" y="275"/>
                    </a:lnTo>
                    <a:lnTo>
                      <a:pt x="110" y="278"/>
                    </a:lnTo>
                    <a:lnTo>
                      <a:pt x="116" y="278"/>
                    </a:lnTo>
                    <a:lnTo>
                      <a:pt x="125" y="279"/>
                    </a:lnTo>
                    <a:lnTo>
                      <a:pt x="132" y="281"/>
                    </a:lnTo>
                    <a:lnTo>
                      <a:pt x="139" y="282"/>
                    </a:lnTo>
                    <a:close/>
                  </a:path>
                </a:pathLst>
              </a:custGeom>
              <a:solidFill>
                <a:srgbClr val="26F2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29" name="Freeform 1356"/>
              <p:cNvSpPr>
                <a:spLocks/>
              </p:cNvSpPr>
              <p:nvPr/>
            </p:nvSpPr>
            <p:spPr bwMode="auto">
              <a:xfrm>
                <a:off x="5284" y="2733"/>
                <a:ext cx="105" cy="87"/>
              </a:xfrm>
              <a:custGeom>
                <a:avLst/>
                <a:gdLst>
                  <a:gd name="T0" fmla="*/ 5 w 160"/>
                  <a:gd name="T1" fmla="*/ 2 h 160"/>
                  <a:gd name="T2" fmla="*/ 5 w 160"/>
                  <a:gd name="T3" fmla="*/ 2 h 160"/>
                  <a:gd name="T4" fmla="*/ 6 w 160"/>
                  <a:gd name="T5" fmla="*/ 2 h 160"/>
                  <a:gd name="T6" fmla="*/ 7 w 160"/>
                  <a:gd name="T7" fmla="*/ 2 h 160"/>
                  <a:gd name="T8" fmla="*/ 7 w 160"/>
                  <a:gd name="T9" fmla="*/ 2 h 160"/>
                  <a:gd name="T10" fmla="*/ 8 w 160"/>
                  <a:gd name="T11" fmla="*/ 2 h 160"/>
                  <a:gd name="T12" fmla="*/ 8 w 160"/>
                  <a:gd name="T13" fmla="*/ 2 h 160"/>
                  <a:gd name="T14" fmla="*/ 9 w 160"/>
                  <a:gd name="T15" fmla="*/ 1 h 160"/>
                  <a:gd name="T16" fmla="*/ 9 w 160"/>
                  <a:gd name="T17" fmla="*/ 1 h 160"/>
                  <a:gd name="T18" fmla="*/ 9 w 160"/>
                  <a:gd name="T19" fmla="*/ 1 h 160"/>
                  <a:gd name="T20" fmla="*/ 9 w 160"/>
                  <a:gd name="T21" fmla="*/ 1 h 160"/>
                  <a:gd name="T22" fmla="*/ 8 w 160"/>
                  <a:gd name="T23" fmla="*/ 1 h 160"/>
                  <a:gd name="T24" fmla="*/ 8 w 160"/>
                  <a:gd name="T25" fmla="*/ 1 h 160"/>
                  <a:gd name="T26" fmla="*/ 7 w 160"/>
                  <a:gd name="T27" fmla="*/ 1 h 160"/>
                  <a:gd name="T28" fmla="*/ 7 w 160"/>
                  <a:gd name="T29" fmla="*/ 1 h 160"/>
                  <a:gd name="T30" fmla="*/ 6 w 160"/>
                  <a:gd name="T31" fmla="*/ 1 h 160"/>
                  <a:gd name="T32" fmla="*/ 6 w 160"/>
                  <a:gd name="T33" fmla="*/ 1 h 160"/>
                  <a:gd name="T34" fmla="*/ 5 w 160"/>
                  <a:gd name="T35" fmla="*/ 1 h 160"/>
                  <a:gd name="T36" fmla="*/ 5 w 160"/>
                  <a:gd name="T37" fmla="*/ 1 h 160"/>
                  <a:gd name="T38" fmla="*/ 4 w 160"/>
                  <a:gd name="T39" fmla="*/ 0 h 160"/>
                  <a:gd name="T40" fmla="*/ 4 w 160"/>
                  <a:gd name="T41" fmla="*/ 1 h 160"/>
                  <a:gd name="T42" fmla="*/ 3 w 160"/>
                  <a:gd name="T43" fmla="*/ 1 h 160"/>
                  <a:gd name="T44" fmla="*/ 2 w 160"/>
                  <a:gd name="T45" fmla="*/ 1 h 160"/>
                  <a:gd name="T46" fmla="*/ 2 w 160"/>
                  <a:gd name="T47" fmla="*/ 1 h 160"/>
                  <a:gd name="T48" fmla="*/ 1 w 160"/>
                  <a:gd name="T49" fmla="*/ 1 h 160"/>
                  <a:gd name="T50" fmla="*/ 1 w 160"/>
                  <a:gd name="T51" fmla="*/ 1 h 160"/>
                  <a:gd name="T52" fmla="*/ 1 w 160"/>
                  <a:gd name="T53" fmla="*/ 1 h 160"/>
                  <a:gd name="T54" fmla="*/ 1 w 160"/>
                  <a:gd name="T55" fmla="*/ 1 h 160"/>
                  <a:gd name="T56" fmla="*/ 1 w 160"/>
                  <a:gd name="T57" fmla="*/ 1 h 160"/>
                  <a:gd name="T58" fmla="*/ 0 w 160"/>
                  <a:gd name="T59" fmla="*/ 1 h 160"/>
                  <a:gd name="T60" fmla="*/ 0 w 160"/>
                  <a:gd name="T61" fmla="*/ 1 h 160"/>
                  <a:gd name="T62" fmla="*/ 1 w 160"/>
                  <a:gd name="T63" fmla="*/ 2 h 160"/>
                  <a:gd name="T64" fmla="*/ 1 w 160"/>
                  <a:gd name="T65" fmla="*/ 2 h 160"/>
                  <a:gd name="T66" fmla="*/ 1 w 160"/>
                  <a:gd name="T67" fmla="*/ 2 h 160"/>
                  <a:gd name="T68" fmla="*/ 1 w 160"/>
                  <a:gd name="T69" fmla="*/ 2 h 160"/>
                  <a:gd name="T70" fmla="*/ 2 w 160"/>
                  <a:gd name="T71" fmla="*/ 2 h 160"/>
                  <a:gd name="T72" fmla="*/ 3 w 160"/>
                  <a:gd name="T73" fmla="*/ 2 h 160"/>
                  <a:gd name="T74" fmla="*/ 3 w 160"/>
                  <a:gd name="T75" fmla="*/ 2 h 160"/>
                  <a:gd name="T76" fmla="*/ 3 w 160"/>
                  <a:gd name="T77" fmla="*/ 2 h 160"/>
                  <a:gd name="T78" fmla="*/ 4 w 160"/>
                  <a:gd name="T79" fmla="*/ 2 h 160"/>
                  <a:gd name="T80" fmla="*/ 4 w 160"/>
                  <a:gd name="T81" fmla="*/ 2 h 1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60"/>
                  <a:gd name="T124" fmla="*/ 0 h 160"/>
                  <a:gd name="T125" fmla="*/ 160 w 160"/>
                  <a:gd name="T126" fmla="*/ 160 h 1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60" h="160">
                    <a:moveTo>
                      <a:pt x="79" y="160"/>
                    </a:moveTo>
                    <a:lnTo>
                      <a:pt x="87" y="160"/>
                    </a:lnTo>
                    <a:lnTo>
                      <a:pt x="94" y="159"/>
                    </a:lnTo>
                    <a:lnTo>
                      <a:pt x="101" y="156"/>
                    </a:lnTo>
                    <a:lnTo>
                      <a:pt x="108" y="155"/>
                    </a:lnTo>
                    <a:lnTo>
                      <a:pt x="115" y="150"/>
                    </a:lnTo>
                    <a:lnTo>
                      <a:pt x="121" y="147"/>
                    </a:lnTo>
                    <a:lnTo>
                      <a:pt x="128" y="141"/>
                    </a:lnTo>
                    <a:lnTo>
                      <a:pt x="134" y="137"/>
                    </a:lnTo>
                    <a:lnTo>
                      <a:pt x="140" y="131"/>
                    </a:lnTo>
                    <a:lnTo>
                      <a:pt x="144" y="126"/>
                    </a:lnTo>
                    <a:lnTo>
                      <a:pt x="147" y="118"/>
                    </a:lnTo>
                    <a:lnTo>
                      <a:pt x="152" y="111"/>
                    </a:lnTo>
                    <a:lnTo>
                      <a:pt x="154" y="104"/>
                    </a:lnTo>
                    <a:lnTo>
                      <a:pt x="157" y="97"/>
                    </a:lnTo>
                    <a:lnTo>
                      <a:pt x="157" y="92"/>
                    </a:lnTo>
                    <a:lnTo>
                      <a:pt x="159" y="89"/>
                    </a:lnTo>
                    <a:lnTo>
                      <a:pt x="159" y="85"/>
                    </a:lnTo>
                    <a:lnTo>
                      <a:pt x="160" y="81"/>
                    </a:lnTo>
                    <a:lnTo>
                      <a:pt x="159" y="78"/>
                    </a:lnTo>
                    <a:lnTo>
                      <a:pt x="159" y="74"/>
                    </a:lnTo>
                    <a:lnTo>
                      <a:pt x="159" y="69"/>
                    </a:lnTo>
                    <a:lnTo>
                      <a:pt x="157" y="65"/>
                    </a:lnTo>
                    <a:lnTo>
                      <a:pt x="156" y="58"/>
                    </a:lnTo>
                    <a:lnTo>
                      <a:pt x="153" y="50"/>
                    </a:lnTo>
                    <a:lnTo>
                      <a:pt x="149" y="43"/>
                    </a:lnTo>
                    <a:lnTo>
                      <a:pt x="146" y="36"/>
                    </a:lnTo>
                    <a:lnTo>
                      <a:pt x="140" y="30"/>
                    </a:lnTo>
                    <a:lnTo>
                      <a:pt x="137" y="24"/>
                    </a:lnTo>
                    <a:lnTo>
                      <a:pt x="130" y="19"/>
                    </a:lnTo>
                    <a:lnTo>
                      <a:pt x="124" y="14"/>
                    </a:lnTo>
                    <a:lnTo>
                      <a:pt x="118" y="10"/>
                    </a:lnTo>
                    <a:lnTo>
                      <a:pt x="111" y="7"/>
                    </a:lnTo>
                    <a:lnTo>
                      <a:pt x="104" y="4"/>
                    </a:lnTo>
                    <a:lnTo>
                      <a:pt x="97" y="3"/>
                    </a:lnTo>
                    <a:lnTo>
                      <a:pt x="92" y="1"/>
                    </a:lnTo>
                    <a:lnTo>
                      <a:pt x="88" y="1"/>
                    </a:lnTo>
                    <a:lnTo>
                      <a:pt x="84" y="1"/>
                    </a:lnTo>
                    <a:lnTo>
                      <a:pt x="81" y="1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68" y="1"/>
                    </a:lnTo>
                    <a:lnTo>
                      <a:pt x="65" y="1"/>
                    </a:lnTo>
                    <a:lnTo>
                      <a:pt x="56" y="3"/>
                    </a:lnTo>
                    <a:lnTo>
                      <a:pt x="50" y="6"/>
                    </a:lnTo>
                    <a:lnTo>
                      <a:pt x="43" y="8"/>
                    </a:lnTo>
                    <a:lnTo>
                      <a:pt x="36" y="13"/>
                    </a:lnTo>
                    <a:lnTo>
                      <a:pt x="30" y="17"/>
                    </a:lnTo>
                    <a:lnTo>
                      <a:pt x="26" y="23"/>
                    </a:lnTo>
                    <a:lnTo>
                      <a:pt x="19" y="27"/>
                    </a:lnTo>
                    <a:lnTo>
                      <a:pt x="14" y="34"/>
                    </a:lnTo>
                    <a:lnTo>
                      <a:pt x="11" y="40"/>
                    </a:lnTo>
                    <a:lnTo>
                      <a:pt x="8" y="48"/>
                    </a:lnTo>
                    <a:lnTo>
                      <a:pt x="4" y="53"/>
                    </a:lnTo>
                    <a:lnTo>
                      <a:pt x="3" y="61"/>
                    </a:lnTo>
                    <a:lnTo>
                      <a:pt x="1" y="65"/>
                    </a:lnTo>
                    <a:lnTo>
                      <a:pt x="1" y="69"/>
                    </a:lnTo>
                    <a:lnTo>
                      <a:pt x="1" y="74"/>
                    </a:lnTo>
                    <a:lnTo>
                      <a:pt x="1" y="78"/>
                    </a:lnTo>
                    <a:lnTo>
                      <a:pt x="0" y="81"/>
                    </a:lnTo>
                    <a:lnTo>
                      <a:pt x="0" y="85"/>
                    </a:lnTo>
                    <a:lnTo>
                      <a:pt x="0" y="89"/>
                    </a:lnTo>
                    <a:lnTo>
                      <a:pt x="1" y="94"/>
                    </a:lnTo>
                    <a:lnTo>
                      <a:pt x="3" y="101"/>
                    </a:lnTo>
                    <a:lnTo>
                      <a:pt x="5" y="108"/>
                    </a:lnTo>
                    <a:lnTo>
                      <a:pt x="8" y="115"/>
                    </a:lnTo>
                    <a:lnTo>
                      <a:pt x="11" y="123"/>
                    </a:lnTo>
                    <a:lnTo>
                      <a:pt x="16" y="128"/>
                    </a:lnTo>
                    <a:lnTo>
                      <a:pt x="23" y="134"/>
                    </a:lnTo>
                    <a:lnTo>
                      <a:pt x="27" y="140"/>
                    </a:lnTo>
                    <a:lnTo>
                      <a:pt x="33" y="144"/>
                    </a:lnTo>
                    <a:lnTo>
                      <a:pt x="40" y="149"/>
                    </a:lnTo>
                    <a:lnTo>
                      <a:pt x="47" y="153"/>
                    </a:lnTo>
                    <a:lnTo>
                      <a:pt x="50" y="153"/>
                    </a:lnTo>
                    <a:lnTo>
                      <a:pt x="55" y="155"/>
                    </a:lnTo>
                    <a:lnTo>
                      <a:pt x="58" y="156"/>
                    </a:lnTo>
                    <a:lnTo>
                      <a:pt x="62" y="157"/>
                    </a:lnTo>
                    <a:lnTo>
                      <a:pt x="66" y="159"/>
                    </a:lnTo>
                    <a:lnTo>
                      <a:pt x="71" y="159"/>
                    </a:lnTo>
                    <a:lnTo>
                      <a:pt x="75" y="160"/>
                    </a:lnTo>
                    <a:lnTo>
                      <a:pt x="79" y="16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30" name="Freeform 1357"/>
              <p:cNvSpPr>
                <a:spLocks/>
              </p:cNvSpPr>
              <p:nvPr/>
            </p:nvSpPr>
            <p:spPr bwMode="auto">
              <a:xfrm>
                <a:off x="5337" y="2772"/>
                <a:ext cx="263" cy="281"/>
              </a:xfrm>
              <a:custGeom>
                <a:avLst/>
                <a:gdLst>
                  <a:gd name="T0" fmla="*/ 122 w 262"/>
                  <a:gd name="T1" fmla="*/ 123 h 321"/>
                  <a:gd name="T2" fmla="*/ 0 w 262"/>
                  <a:gd name="T3" fmla="*/ 14 h 321"/>
                  <a:gd name="T4" fmla="*/ 43 w 262"/>
                  <a:gd name="T5" fmla="*/ 0 h 321"/>
                  <a:gd name="T6" fmla="*/ 269 w 262"/>
                  <a:gd name="T7" fmla="*/ 98 h 321"/>
                  <a:gd name="T8" fmla="*/ 122 w 262"/>
                  <a:gd name="T9" fmla="*/ 123 h 321"/>
                  <a:gd name="T10" fmla="*/ 122 w 262"/>
                  <a:gd name="T11" fmla="*/ 123 h 3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2"/>
                  <a:gd name="T19" fmla="*/ 0 h 321"/>
                  <a:gd name="T20" fmla="*/ 262 w 262"/>
                  <a:gd name="T21" fmla="*/ 321 h 3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2" h="321">
                    <a:moveTo>
                      <a:pt x="122" y="321"/>
                    </a:moveTo>
                    <a:lnTo>
                      <a:pt x="0" y="36"/>
                    </a:lnTo>
                    <a:lnTo>
                      <a:pt x="43" y="0"/>
                    </a:lnTo>
                    <a:lnTo>
                      <a:pt x="262" y="253"/>
                    </a:lnTo>
                    <a:lnTo>
                      <a:pt x="122" y="321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31" name="Freeform 1358"/>
              <p:cNvSpPr>
                <a:spLocks/>
              </p:cNvSpPr>
              <p:nvPr/>
            </p:nvSpPr>
            <p:spPr bwMode="auto">
              <a:xfrm>
                <a:off x="5330" y="2761"/>
                <a:ext cx="63" cy="65"/>
              </a:xfrm>
              <a:custGeom>
                <a:avLst/>
                <a:gdLst>
                  <a:gd name="T0" fmla="*/ 75 w 61"/>
                  <a:gd name="T1" fmla="*/ 12 h 71"/>
                  <a:gd name="T2" fmla="*/ 72 w 61"/>
                  <a:gd name="T3" fmla="*/ 9 h 71"/>
                  <a:gd name="T4" fmla="*/ 69 w 61"/>
                  <a:gd name="T5" fmla="*/ 7 h 71"/>
                  <a:gd name="T6" fmla="*/ 63 w 61"/>
                  <a:gd name="T7" fmla="*/ 4 h 71"/>
                  <a:gd name="T8" fmla="*/ 58 w 61"/>
                  <a:gd name="T9" fmla="*/ 4 h 71"/>
                  <a:gd name="T10" fmla="*/ 46 w 61"/>
                  <a:gd name="T11" fmla="*/ 3 h 71"/>
                  <a:gd name="T12" fmla="*/ 40 w 61"/>
                  <a:gd name="T13" fmla="*/ 0 h 71"/>
                  <a:gd name="T14" fmla="*/ 34 w 61"/>
                  <a:gd name="T15" fmla="*/ 0 h 71"/>
                  <a:gd name="T16" fmla="*/ 29 w 61"/>
                  <a:gd name="T17" fmla="*/ 2 h 71"/>
                  <a:gd name="T18" fmla="*/ 14 w 61"/>
                  <a:gd name="T19" fmla="*/ 3 h 71"/>
                  <a:gd name="T20" fmla="*/ 10 w 61"/>
                  <a:gd name="T21" fmla="*/ 4 h 71"/>
                  <a:gd name="T22" fmla="*/ 6 w 61"/>
                  <a:gd name="T23" fmla="*/ 4 h 71"/>
                  <a:gd name="T24" fmla="*/ 3 w 61"/>
                  <a:gd name="T25" fmla="*/ 7 h 71"/>
                  <a:gd name="T26" fmla="*/ 0 w 61"/>
                  <a:gd name="T27" fmla="*/ 10 h 71"/>
                  <a:gd name="T28" fmla="*/ 0 w 61"/>
                  <a:gd name="T29" fmla="*/ 12 h 71"/>
                  <a:gd name="T30" fmla="*/ 0 w 61"/>
                  <a:gd name="T31" fmla="*/ 16 h 71"/>
                  <a:gd name="T32" fmla="*/ 1 w 61"/>
                  <a:gd name="T33" fmla="*/ 20 h 71"/>
                  <a:gd name="T34" fmla="*/ 3 w 61"/>
                  <a:gd name="T35" fmla="*/ 21 h 71"/>
                  <a:gd name="T36" fmla="*/ 7 w 61"/>
                  <a:gd name="T37" fmla="*/ 24 h 71"/>
                  <a:gd name="T38" fmla="*/ 11 w 61"/>
                  <a:gd name="T39" fmla="*/ 26 h 71"/>
                  <a:gd name="T40" fmla="*/ 23 w 61"/>
                  <a:gd name="T41" fmla="*/ 28 h 71"/>
                  <a:gd name="T42" fmla="*/ 27 w 61"/>
                  <a:gd name="T43" fmla="*/ 29 h 71"/>
                  <a:gd name="T44" fmla="*/ 34 w 61"/>
                  <a:gd name="T45" fmla="*/ 30 h 71"/>
                  <a:gd name="T46" fmla="*/ 40 w 61"/>
                  <a:gd name="T47" fmla="*/ 31 h 71"/>
                  <a:gd name="T48" fmla="*/ 46 w 61"/>
                  <a:gd name="T49" fmla="*/ 31 h 71"/>
                  <a:gd name="T50" fmla="*/ 58 w 61"/>
                  <a:gd name="T51" fmla="*/ 28 h 71"/>
                  <a:gd name="T52" fmla="*/ 63 w 61"/>
                  <a:gd name="T53" fmla="*/ 28 h 71"/>
                  <a:gd name="T54" fmla="*/ 67 w 61"/>
                  <a:gd name="T55" fmla="*/ 25 h 71"/>
                  <a:gd name="T56" fmla="*/ 72 w 61"/>
                  <a:gd name="T57" fmla="*/ 24 h 71"/>
                  <a:gd name="T58" fmla="*/ 73 w 61"/>
                  <a:gd name="T59" fmla="*/ 20 h 71"/>
                  <a:gd name="T60" fmla="*/ 75 w 61"/>
                  <a:gd name="T61" fmla="*/ 18 h 71"/>
                  <a:gd name="T62" fmla="*/ 75 w 61"/>
                  <a:gd name="T63" fmla="*/ 14 h 71"/>
                  <a:gd name="T64" fmla="*/ 75 w 61"/>
                  <a:gd name="T65" fmla="*/ 12 h 71"/>
                  <a:gd name="T66" fmla="*/ 75 w 61"/>
                  <a:gd name="T67" fmla="*/ 12 h 7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1"/>
                  <a:gd name="T103" fmla="*/ 0 h 71"/>
                  <a:gd name="T104" fmla="*/ 61 w 61"/>
                  <a:gd name="T105" fmla="*/ 71 h 7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1" h="71">
                    <a:moveTo>
                      <a:pt x="61" y="28"/>
                    </a:moveTo>
                    <a:lnTo>
                      <a:pt x="58" y="20"/>
                    </a:lnTo>
                    <a:lnTo>
                      <a:pt x="55" y="15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39" y="3"/>
                    </a:lnTo>
                    <a:lnTo>
                      <a:pt x="33" y="0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4" y="3"/>
                    </a:lnTo>
                    <a:lnTo>
                      <a:pt x="10" y="7"/>
                    </a:lnTo>
                    <a:lnTo>
                      <a:pt x="6" y="10"/>
                    </a:lnTo>
                    <a:lnTo>
                      <a:pt x="3" y="16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1" y="44"/>
                    </a:lnTo>
                    <a:lnTo>
                      <a:pt x="3" y="49"/>
                    </a:lnTo>
                    <a:lnTo>
                      <a:pt x="7" y="55"/>
                    </a:lnTo>
                    <a:lnTo>
                      <a:pt x="11" y="60"/>
                    </a:lnTo>
                    <a:lnTo>
                      <a:pt x="16" y="65"/>
                    </a:lnTo>
                    <a:lnTo>
                      <a:pt x="20" y="68"/>
                    </a:lnTo>
                    <a:lnTo>
                      <a:pt x="27" y="70"/>
                    </a:lnTo>
                    <a:lnTo>
                      <a:pt x="33" y="71"/>
                    </a:lnTo>
                    <a:lnTo>
                      <a:pt x="39" y="71"/>
                    </a:lnTo>
                    <a:lnTo>
                      <a:pt x="45" y="67"/>
                    </a:lnTo>
                    <a:lnTo>
                      <a:pt x="49" y="64"/>
                    </a:lnTo>
                    <a:lnTo>
                      <a:pt x="53" y="58"/>
                    </a:lnTo>
                    <a:lnTo>
                      <a:pt x="58" y="54"/>
                    </a:lnTo>
                    <a:lnTo>
                      <a:pt x="59" y="46"/>
                    </a:lnTo>
                    <a:lnTo>
                      <a:pt x="61" y="41"/>
                    </a:lnTo>
                    <a:lnTo>
                      <a:pt x="61" y="33"/>
                    </a:lnTo>
                    <a:lnTo>
                      <a:pt x="61" y="28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32" name="Freeform 1359"/>
              <p:cNvSpPr>
                <a:spLocks/>
              </p:cNvSpPr>
              <p:nvPr/>
            </p:nvSpPr>
            <p:spPr bwMode="auto">
              <a:xfrm>
                <a:off x="5354" y="2783"/>
                <a:ext cx="189" cy="224"/>
              </a:xfrm>
              <a:custGeom>
                <a:avLst/>
                <a:gdLst>
                  <a:gd name="T0" fmla="*/ 0 w 191"/>
                  <a:gd name="T1" fmla="*/ 4 h 253"/>
                  <a:gd name="T2" fmla="*/ 157 w 191"/>
                  <a:gd name="T3" fmla="*/ 102 h 253"/>
                  <a:gd name="T4" fmla="*/ 198 w 191"/>
                  <a:gd name="T5" fmla="*/ 94 h 253"/>
                  <a:gd name="T6" fmla="*/ 10 w 191"/>
                  <a:gd name="T7" fmla="*/ 0 h 253"/>
                  <a:gd name="T8" fmla="*/ 0 w 191"/>
                  <a:gd name="T9" fmla="*/ 4 h 253"/>
                  <a:gd name="T10" fmla="*/ 0 w 191"/>
                  <a:gd name="T11" fmla="*/ 4 h 2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1"/>
                  <a:gd name="T19" fmla="*/ 0 h 253"/>
                  <a:gd name="T20" fmla="*/ 191 w 191"/>
                  <a:gd name="T21" fmla="*/ 253 h 2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1" h="253">
                    <a:moveTo>
                      <a:pt x="0" y="6"/>
                    </a:moveTo>
                    <a:lnTo>
                      <a:pt x="150" y="253"/>
                    </a:lnTo>
                    <a:lnTo>
                      <a:pt x="191" y="234"/>
                    </a:lnTo>
                    <a:lnTo>
                      <a:pt x="1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33" name="Freeform 1360"/>
              <p:cNvSpPr>
                <a:spLocks/>
              </p:cNvSpPr>
              <p:nvPr/>
            </p:nvSpPr>
            <p:spPr bwMode="auto">
              <a:xfrm rot="1087625">
                <a:off x="4653" y="3072"/>
                <a:ext cx="722" cy="451"/>
              </a:xfrm>
              <a:custGeom>
                <a:avLst/>
                <a:gdLst>
                  <a:gd name="T0" fmla="*/ 650 w 723"/>
                  <a:gd name="T1" fmla="*/ 0 h 613"/>
                  <a:gd name="T2" fmla="*/ 0 w 723"/>
                  <a:gd name="T3" fmla="*/ 55 h 613"/>
                  <a:gd name="T4" fmla="*/ 109 w 723"/>
                  <a:gd name="T5" fmla="*/ 72 h 613"/>
                  <a:gd name="T6" fmla="*/ 723 w 723"/>
                  <a:gd name="T7" fmla="*/ 10 h 613"/>
                  <a:gd name="T8" fmla="*/ 650 w 723"/>
                  <a:gd name="T9" fmla="*/ 0 h 613"/>
                  <a:gd name="T10" fmla="*/ 650 w 723"/>
                  <a:gd name="T11" fmla="*/ 0 h 6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3"/>
                  <a:gd name="T19" fmla="*/ 0 h 613"/>
                  <a:gd name="T20" fmla="*/ 723 w 723"/>
                  <a:gd name="T21" fmla="*/ 613 h 6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3" h="613">
                    <a:moveTo>
                      <a:pt x="650" y="0"/>
                    </a:moveTo>
                    <a:lnTo>
                      <a:pt x="0" y="467"/>
                    </a:lnTo>
                    <a:lnTo>
                      <a:pt x="109" y="613"/>
                    </a:lnTo>
                    <a:lnTo>
                      <a:pt x="723" y="87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34" name="Freeform 1361"/>
              <p:cNvSpPr>
                <a:spLocks/>
              </p:cNvSpPr>
              <p:nvPr/>
            </p:nvSpPr>
            <p:spPr bwMode="auto">
              <a:xfrm rot="1465529">
                <a:off x="4751" y="3086"/>
                <a:ext cx="561" cy="418"/>
              </a:xfrm>
              <a:custGeom>
                <a:avLst/>
                <a:gdLst>
                  <a:gd name="T0" fmla="*/ 538 w 560"/>
                  <a:gd name="T1" fmla="*/ 0 h 477"/>
                  <a:gd name="T2" fmla="*/ 0 w 560"/>
                  <a:gd name="T3" fmla="*/ 170 h 477"/>
                  <a:gd name="T4" fmla="*/ 29 w 560"/>
                  <a:gd name="T5" fmla="*/ 189 h 477"/>
                  <a:gd name="T6" fmla="*/ 553 w 560"/>
                  <a:gd name="T7" fmla="*/ 6 h 477"/>
                  <a:gd name="T8" fmla="*/ 538 w 560"/>
                  <a:gd name="T9" fmla="*/ 0 h 477"/>
                  <a:gd name="T10" fmla="*/ 538 w 560"/>
                  <a:gd name="T11" fmla="*/ 0 h 4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0"/>
                  <a:gd name="T19" fmla="*/ 0 h 477"/>
                  <a:gd name="T20" fmla="*/ 560 w 560"/>
                  <a:gd name="T21" fmla="*/ 477 h 4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0" h="477">
                    <a:moveTo>
                      <a:pt x="545" y="0"/>
                    </a:moveTo>
                    <a:lnTo>
                      <a:pt x="0" y="428"/>
                    </a:lnTo>
                    <a:lnTo>
                      <a:pt x="29" y="477"/>
                    </a:lnTo>
                    <a:lnTo>
                      <a:pt x="560" y="14"/>
                    </a:lnTo>
                    <a:lnTo>
                      <a:pt x="5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35" name="Freeform 1362"/>
              <p:cNvSpPr>
                <a:spLocks/>
              </p:cNvSpPr>
              <p:nvPr/>
            </p:nvSpPr>
            <p:spPr bwMode="auto">
              <a:xfrm>
                <a:off x="4464" y="3216"/>
                <a:ext cx="428" cy="375"/>
              </a:xfrm>
              <a:custGeom>
                <a:avLst/>
                <a:gdLst>
                  <a:gd name="T0" fmla="*/ 351 w 428"/>
                  <a:gd name="T1" fmla="*/ 146 h 430"/>
                  <a:gd name="T2" fmla="*/ 370 w 428"/>
                  <a:gd name="T3" fmla="*/ 138 h 430"/>
                  <a:gd name="T4" fmla="*/ 388 w 428"/>
                  <a:gd name="T5" fmla="*/ 131 h 430"/>
                  <a:gd name="T6" fmla="*/ 401 w 428"/>
                  <a:gd name="T7" fmla="*/ 122 h 430"/>
                  <a:gd name="T8" fmla="*/ 412 w 428"/>
                  <a:gd name="T9" fmla="*/ 113 h 430"/>
                  <a:gd name="T10" fmla="*/ 421 w 428"/>
                  <a:gd name="T11" fmla="*/ 104 h 430"/>
                  <a:gd name="T12" fmla="*/ 425 w 428"/>
                  <a:gd name="T13" fmla="*/ 95 h 430"/>
                  <a:gd name="T14" fmla="*/ 428 w 428"/>
                  <a:gd name="T15" fmla="*/ 85 h 430"/>
                  <a:gd name="T16" fmla="*/ 427 w 428"/>
                  <a:gd name="T17" fmla="*/ 74 h 430"/>
                  <a:gd name="T18" fmla="*/ 424 w 428"/>
                  <a:gd name="T19" fmla="*/ 65 h 430"/>
                  <a:gd name="T20" fmla="*/ 416 w 428"/>
                  <a:gd name="T21" fmla="*/ 55 h 430"/>
                  <a:gd name="T22" fmla="*/ 405 w 428"/>
                  <a:gd name="T23" fmla="*/ 45 h 430"/>
                  <a:gd name="T24" fmla="*/ 393 w 428"/>
                  <a:gd name="T25" fmla="*/ 38 h 430"/>
                  <a:gd name="T26" fmla="*/ 374 w 428"/>
                  <a:gd name="T27" fmla="*/ 29 h 430"/>
                  <a:gd name="T28" fmla="*/ 356 w 428"/>
                  <a:gd name="T29" fmla="*/ 21 h 430"/>
                  <a:gd name="T30" fmla="*/ 335 w 428"/>
                  <a:gd name="T31" fmla="*/ 15 h 430"/>
                  <a:gd name="T32" fmla="*/ 312 w 428"/>
                  <a:gd name="T33" fmla="*/ 9 h 430"/>
                  <a:gd name="T34" fmla="*/ 289 w 428"/>
                  <a:gd name="T35" fmla="*/ 5 h 430"/>
                  <a:gd name="T36" fmla="*/ 265 w 428"/>
                  <a:gd name="T37" fmla="*/ 3 h 430"/>
                  <a:gd name="T38" fmla="*/ 239 w 428"/>
                  <a:gd name="T39" fmla="*/ 0 h 430"/>
                  <a:gd name="T40" fmla="*/ 214 w 428"/>
                  <a:gd name="T41" fmla="*/ 0 h 430"/>
                  <a:gd name="T42" fmla="*/ 186 w 428"/>
                  <a:gd name="T43" fmla="*/ 0 h 430"/>
                  <a:gd name="T44" fmla="*/ 162 w 428"/>
                  <a:gd name="T45" fmla="*/ 3 h 430"/>
                  <a:gd name="T46" fmla="*/ 136 w 428"/>
                  <a:gd name="T47" fmla="*/ 6 h 430"/>
                  <a:gd name="T48" fmla="*/ 113 w 428"/>
                  <a:gd name="T49" fmla="*/ 10 h 430"/>
                  <a:gd name="T50" fmla="*/ 90 w 428"/>
                  <a:gd name="T51" fmla="*/ 16 h 430"/>
                  <a:gd name="T52" fmla="*/ 68 w 428"/>
                  <a:gd name="T53" fmla="*/ 22 h 430"/>
                  <a:gd name="T54" fmla="*/ 49 w 428"/>
                  <a:gd name="T55" fmla="*/ 29 h 430"/>
                  <a:gd name="T56" fmla="*/ 35 w 428"/>
                  <a:gd name="T57" fmla="*/ 38 h 430"/>
                  <a:gd name="T58" fmla="*/ 20 w 428"/>
                  <a:gd name="T59" fmla="*/ 46 h 430"/>
                  <a:gd name="T60" fmla="*/ 10 w 428"/>
                  <a:gd name="T61" fmla="*/ 55 h 430"/>
                  <a:gd name="T62" fmla="*/ 4 w 428"/>
                  <a:gd name="T63" fmla="*/ 65 h 430"/>
                  <a:gd name="T64" fmla="*/ 0 w 428"/>
                  <a:gd name="T65" fmla="*/ 74 h 430"/>
                  <a:gd name="T66" fmla="*/ 0 w 428"/>
                  <a:gd name="T67" fmla="*/ 85 h 430"/>
                  <a:gd name="T68" fmla="*/ 1 w 428"/>
                  <a:gd name="T69" fmla="*/ 94 h 430"/>
                  <a:gd name="T70" fmla="*/ 7 w 428"/>
                  <a:gd name="T71" fmla="*/ 104 h 430"/>
                  <a:gd name="T72" fmla="*/ 16 w 428"/>
                  <a:gd name="T73" fmla="*/ 114 h 430"/>
                  <a:gd name="T74" fmla="*/ 27 w 428"/>
                  <a:gd name="T75" fmla="*/ 122 h 430"/>
                  <a:gd name="T76" fmla="*/ 43 w 428"/>
                  <a:gd name="T77" fmla="*/ 133 h 430"/>
                  <a:gd name="T78" fmla="*/ 59 w 428"/>
                  <a:gd name="T79" fmla="*/ 140 h 430"/>
                  <a:gd name="T80" fmla="*/ 79 w 428"/>
                  <a:gd name="T81" fmla="*/ 147 h 430"/>
                  <a:gd name="T82" fmla="*/ 101 w 428"/>
                  <a:gd name="T83" fmla="*/ 153 h 430"/>
                  <a:gd name="T84" fmla="*/ 123 w 428"/>
                  <a:gd name="T85" fmla="*/ 157 h 430"/>
                  <a:gd name="T86" fmla="*/ 147 w 428"/>
                  <a:gd name="T87" fmla="*/ 160 h 430"/>
                  <a:gd name="T88" fmla="*/ 173 w 428"/>
                  <a:gd name="T89" fmla="*/ 164 h 430"/>
                  <a:gd name="T90" fmla="*/ 198 w 428"/>
                  <a:gd name="T91" fmla="*/ 164 h 430"/>
                  <a:gd name="T92" fmla="*/ 224 w 428"/>
                  <a:gd name="T93" fmla="*/ 164 h 430"/>
                  <a:gd name="T94" fmla="*/ 250 w 428"/>
                  <a:gd name="T95" fmla="*/ 164 h 430"/>
                  <a:gd name="T96" fmla="*/ 275 w 428"/>
                  <a:gd name="T97" fmla="*/ 161 h 430"/>
                  <a:gd name="T98" fmla="*/ 299 w 428"/>
                  <a:gd name="T99" fmla="*/ 158 h 430"/>
                  <a:gd name="T100" fmla="*/ 324 w 428"/>
                  <a:gd name="T101" fmla="*/ 153 h 43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28"/>
                  <a:gd name="T154" fmla="*/ 0 h 430"/>
                  <a:gd name="T155" fmla="*/ 428 w 428"/>
                  <a:gd name="T156" fmla="*/ 430 h 43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28" h="430">
                    <a:moveTo>
                      <a:pt x="334" y="394"/>
                    </a:moveTo>
                    <a:lnTo>
                      <a:pt x="338" y="389"/>
                    </a:lnTo>
                    <a:lnTo>
                      <a:pt x="343" y="386"/>
                    </a:lnTo>
                    <a:lnTo>
                      <a:pt x="347" y="382"/>
                    </a:lnTo>
                    <a:lnTo>
                      <a:pt x="351" y="379"/>
                    </a:lnTo>
                    <a:lnTo>
                      <a:pt x="354" y="376"/>
                    </a:lnTo>
                    <a:lnTo>
                      <a:pt x="359" y="372"/>
                    </a:lnTo>
                    <a:lnTo>
                      <a:pt x="363" y="369"/>
                    </a:lnTo>
                    <a:lnTo>
                      <a:pt x="367" y="365"/>
                    </a:lnTo>
                    <a:lnTo>
                      <a:pt x="370" y="360"/>
                    </a:lnTo>
                    <a:lnTo>
                      <a:pt x="374" y="356"/>
                    </a:lnTo>
                    <a:lnTo>
                      <a:pt x="376" y="353"/>
                    </a:lnTo>
                    <a:lnTo>
                      <a:pt x="380" y="349"/>
                    </a:lnTo>
                    <a:lnTo>
                      <a:pt x="383" y="344"/>
                    </a:lnTo>
                    <a:lnTo>
                      <a:pt x="388" y="340"/>
                    </a:lnTo>
                    <a:lnTo>
                      <a:pt x="390" y="336"/>
                    </a:lnTo>
                    <a:lnTo>
                      <a:pt x="393" y="333"/>
                    </a:lnTo>
                    <a:lnTo>
                      <a:pt x="396" y="327"/>
                    </a:lnTo>
                    <a:lnTo>
                      <a:pt x="398" y="323"/>
                    </a:lnTo>
                    <a:lnTo>
                      <a:pt x="401" y="318"/>
                    </a:lnTo>
                    <a:lnTo>
                      <a:pt x="403" y="314"/>
                    </a:lnTo>
                    <a:lnTo>
                      <a:pt x="406" y="310"/>
                    </a:lnTo>
                    <a:lnTo>
                      <a:pt x="408" y="304"/>
                    </a:lnTo>
                    <a:lnTo>
                      <a:pt x="411" y="300"/>
                    </a:lnTo>
                    <a:lnTo>
                      <a:pt x="412" y="295"/>
                    </a:lnTo>
                    <a:lnTo>
                      <a:pt x="414" y="289"/>
                    </a:lnTo>
                    <a:lnTo>
                      <a:pt x="416" y="285"/>
                    </a:lnTo>
                    <a:lnTo>
                      <a:pt x="418" y="281"/>
                    </a:lnTo>
                    <a:lnTo>
                      <a:pt x="419" y="275"/>
                    </a:lnTo>
                    <a:lnTo>
                      <a:pt x="421" y="271"/>
                    </a:lnTo>
                    <a:lnTo>
                      <a:pt x="422" y="266"/>
                    </a:lnTo>
                    <a:lnTo>
                      <a:pt x="424" y="261"/>
                    </a:lnTo>
                    <a:lnTo>
                      <a:pt x="425" y="256"/>
                    </a:lnTo>
                    <a:lnTo>
                      <a:pt x="425" y="250"/>
                    </a:lnTo>
                    <a:lnTo>
                      <a:pt x="425" y="246"/>
                    </a:lnTo>
                    <a:lnTo>
                      <a:pt x="427" y="240"/>
                    </a:lnTo>
                    <a:lnTo>
                      <a:pt x="427" y="236"/>
                    </a:lnTo>
                    <a:lnTo>
                      <a:pt x="427" y="230"/>
                    </a:lnTo>
                    <a:lnTo>
                      <a:pt x="428" y="224"/>
                    </a:lnTo>
                    <a:lnTo>
                      <a:pt x="428" y="220"/>
                    </a:lnTo>
                    <a:lnTo>
                      <a:pt x="428" y="216"/>
                    </a:lnTo>
                    <a:lnTo>
                      <a:pt x="428" y="210"/>
                    </a:lnTo>
                    <a:lnTo>
                      <a:pt x="428" y="204"/>
                    </a:lnTo>
                    <a:lnTo>
                      <a:pt x="427" y="200"/>
                    </a:lnTo>
                    <a:lnTo>
                      <a:pt x="427" y="194"/>
                    </a:lnTo>
                    <a:lnTo>
                      <a:pt x="427" y="188"/>
                    </a:lnTo>
                    <a:lnTo>
                      <a:pt x="425" y="184"/>
                    </a:lnTo>
                    <a:lnTo>
                      <a:pt x="425" y="178"/>
                    </a:lnTo>
                    <a:lnTo>
                      <a:pt x="425" y="174"/>
                    </a:lnTo>
                    <a:lnTo>
                      <a:pt x="424" y="168"/>
                    </a:lnTo>
                    <a:lnTo>
                      <a:pt x="422" y="164"/>
                    </a:lnTo>
                    <a:lnTo>
                      <a:pt x="421" y="158"/>
                    </a:lnTo>
                    <a:lnTo>
                      <a:pt x="419" y="154"/>
                    </a:lnTo>
                    <a:lnTo>
                      <a:pt x="418" y="148"/>
                    </a:lnTo>
                    <a:lnTo>
                      <a:pt x="416" y="143"/>
                    </a:lnTo>
                    <a:lnTo>
                      <a:pt x="414" y="138"/>
                    </a:lnTo>
                    <a:lnTo>
                      <a:pt x="412" y="133"/>
                    </a:lnTo>
                    <a:lnTo>
                      <a:pt x="409" y="129"/>
                    </a:lnTo>
                    <a:lnTo>
                      <a:pt x="408" y="123"/>
                    </a:lnTo>
                    <a:lnTo>
                      <a:pt x="405" y="119"/>
                    </a:lnTo>
                    <a:lnTo>
                      <a:pt x="403" y="115"/>
                    </a:lnTo>
                    <a:lnTo>
                      <a:pt x="401" y="109"/>
                    </a:lnTo>
                    <a:lnTo>
                      <a:pt x="398" y="104"/>
                    </a:lnTo>
                    <a:lnTo>
                      <a:pt x="395" y="100"/>
                    </a:lnTo>
                    <a:lnTo>
                      <a:pt x="393" y="96"/>
                    </a:lnTo>
                    <a:lnTo>
                      <a:pt x="389" y="91"/>
                    </a:lnTo>
                    <a:lnTo>
                      <a:pt x="386" y="87"/>
                    </a:lnTo>
                    <a:lnTo>
                      <a:pt x="382" y="83"/>
                    </a:lnTo>
                    <a:lnTo>
                      <a:pt x="379" y="78"/>
                    </a:lnTo>
                    <a:lnTo>
                      <a:pt x="374" y="73"/>
                    </a:lnTo>
                    <a:lnTo>
                      <a:pt x="372" y="68"/>
                    </a:lnTo>
                    <a:lnTo>
                      <a:pt x="367" y="65"/>
                    </a:lnTo>
                    <a:lnTo>
                      <a:pt x="364" y="62"/>
                    </a:lnTo>
                    <a:lnTo>
                      <a:pt x="360" y="58"/>
                    </a:lnTo>
                    <a:lnTo>
                      <a:pt x="356" y="54"/>
                    </a:lnTo>
                    <a:lnTo>
                      <a:pt x="351" y="49"/>
                    </a:lnTo>
                    <a:lnTo>
                      <a:pt x="348" y="47"/>
                    </a:lnTo>
                    <a:lnTo>
                      <a:pt x="344" y="44"/>
                    </a:lnTo>
                    <a:lnTo>
                      <a:pt x="340" y="41"/>
                    </a:lnTo>
                    <a:lnTo>
                      <a:pt x="335" y="38"/>
                    </a:lnTo>
                    <a:lnTo>
                      <a:pt x="331" y="35"/>
                    </a:lnTo>
                    <a:lnTo>
                      <a:pt x="327" y="32"/>
                    </a:lnTo>
                    <a:lnTo>
                      <a:pt x="321" y="29"/>
                    </a:lnTo>
                    <a:lnTo>
                      <a:pt x="317" y="26"/>
                    </a:lnTo>
                    <a:lnTo>
                      <a:pt x="312" y="23"/>
                    </a:lnTo>
                    <a:lnTo>
                      <a:pt x="308" y="21"/>
                    </a:lnTo>
                    <a:lnTo>
                      <a:pt x="304" y="19"/>
                    </a:lnTo>
                    <a:lnTo>
                      <a:pt x="298" y="18"/>
                    </a:lnTo>
                    <a:lnTo>
                      <a:pt x="293" y="16"/>
                    </a:lnTo>
                    <a:lnTo>
                      <a:pt x="289" y="13"/>
                    </a:lnTo>
                    <a:lnTo>
                      <a:pt x="283" y="12"/>
                    </a:lnTo>
                    <a:lnTo>
                      <a:pt x="279" y="10"/>
                    </a:lnTo>
                    <a:lnTo>
                      <a:pt x="275" y="9"/>
                    </a:lnTo>
                    <a:lnTo>
                      <a:pt x="269" y="6"/>
                    </a:lnTo>
                    <a:lnTo>
                      <a:pt x="265" y="6"/>
                    </a:lnTo>
                    <a:lnTo>
                      <a:pt x="259" y="5"/>
                    </a:lnTo>
                    <a:lnTo>
                      <a:pt x="254" y="5"/>
                    </a:lnTo>
                    <a:lnTo>
                      <a:pt x="249" y="3"/>
                    </a:lnTo>
                    <a:lnTo>
                      <a:pt x="244" y="2"/>
                    </a:lnTo>
                    <a:lnTo>
                      <a:pt x="239" y="0"/>
                    </a:lnTo>
                    <a:lnTo>
                      <a:pt x="234" y="0"/>
                    </a:lnTo>
                    <a:lnTo>
                      <a:pt x="228" y="0"/>
                    </a:lnTo>
                    <a:lnTo>
                      <a:pt x="224" y="0"/>
                    </a:lnTo>
                    <a:lnTo>
                      <a:pt x="218" y="0"/>
                    </a:lnTo>
                    <a:lnTo>
                      <a:pt x="214" y="0"/>
                    </a:lnTo>
                    <a:lnTo>
                      <a:pt x="208" y="0"/>
                    </a:lnTo>
                    <a:lnTo>
                      <a:pt x="204" y="0"/>
                    </a:lnTo>
                    <a:lnTo>
                      <a:pt x="198" y="0"/>
                    </a:lnTo>
                    <a:lnTo>
                      <a:pt x="192" y="0"/>
                    </a:lnTo>
                    <a:lnTo>
                      <a:pt x="186" y="0"/>
                    </a:lnTo>
                    <a:lnTo>
                      <a:pt x="182" y="2"/>
                    </a:lnTo>
                    <a:lnTo>
                      <a:pt x="176" y="3"/>
                    </a:lnTo>
                    <a:lnTo>
                      <a:pt x="172" y="5"/>
                    </a:lnTo>
                    <a:lnTo>
                      <a:pt x="166" y="5"/>
                    </a:lnTo>
                    <a:lnTo>
                      <a:pt x="162" y="6"/>
                    </a:lnTo>
                    <a:lnTo>
                      <a:pt x="158" y="8"/>
                    </a:lnTo>
                    <a:lnTo>
                      <a:pt x="152" y="9"/>
                    </a:lnTo>
                    <a:lnTo>
                      <a:pt x="146" y="10"/>
                    </a:lnTo>
                    <a:lnTo>
                      <a:pt x="142" y="13"/>
                    </a:lnTo>
                    <a:lnTo>
                      <a:pt x="136" y="15"/>
                    </a:lnTo>
                    <a:lnTo>
                      <a:pt x="133" y="18"/>
                    </a:lnTo>
                    <a:lnTo>
                      <a:pt x="127" y="19"/>
                    </a:lnTo>
                    <a:lnTo>
                      <a:pt x="121" y="21"/>
                    </a:lnTo>
                    <a:lnTo>
                      <a:pt x="117" y="23"/>
                    </a:lnTo>
                    <a:lnTo>
                      <a:pt x="113" y="26"/>
                    </a:lnTo>
                    <a:lnTo>
                      <a:pt x="108" y="28"/>
                    </a:lnTo>
                    <a:lnTo>
                      <a:pt x="103" y="32"/>
                    </a:lnTo>
                    <a:lnTo>
                      <a:pt x="98" y="35"/>
                    </a:lnTo>
                    <a:lnTo>
                      <a:pt x="94" y="38"/>
                    </a:lnTo>
                    <a:lnTo>
                      <a:pt x="90" y="41"/>
                    </a:lnTo>
                    <a:lnTo>
                      <a:pt x="85" y="44"/>
                    </a:lnTo>
                    <a:lnTo>
                      <a:pt x="81" y="47"/>
                    </a:lnTo>
                    <a:lnTo>
                      <a:pt x="76" y="51"/>
                    </a:lnTo>
                    <a:lnTo>
                      <a:pt x="72" y="54"/>
                    </a:lnTo>
                    <a:lnTo>
                      <a:pt x="68" y="57"/>
                    </a:lnTo>
                    <a:lnTo>
                      <a:pt x="63" y="61"/>
                    </a:lnTo>
                    <a:lnTo>
                      <a:pt x="61" y="65"/>
                    </a:lnTo>
                    <a:lnTo>
                      <a:pt x="56" y="68"/>
                    </a:lnTo>
                    <a:lnTo>
                      <a:pt x="53" y="73"/>
                    </a:lnTo>
                    <a:lnTo>
                      <a:pt x="49" y="77"/>
                    </a:lnTo>
                    <a:lnTo>
                      <a:pt x="46" y="81"/>
                    </a:lnTo>
                    <a:lnTo>
                      <a:pt x="42" y="86"/>
                    </a:lnTo>
                    <a:lnTo>
                      <a:pt x="39" y="89"/>
                    </a:lnTo>
                    <a:lnTo>
                      <a:pt x="36" y="93"/>
                    </a:lnTo>
                    <a:lnTo>
                      <a:pt x="35" y="99"/>
                    </a:lnTo>
                    <a:lnTo>
                      <a:pt x="30" y="103"/>
                    </a:lnTo>
                    <a:lnTo>
                      <a:pt x="29" y="107"/>
                    </a:lnTo>
                    <a:lnTo>
                      <a:pt x="26" y="110"/>
                    </a:lnTo>
                    <a:lnTo>
                      <a:pt x="23" y="116"/>
                    </a:lnTo>
                    <a:lnTo>
                      <a:pt x="20" y="120"/>
                    </a:lnTo>
                    <a:lnTo>
                      <a:pt x="19" y="125"/>
                    </a:lnTo>
                    <a:lnTo>
                      <a:pt x="16" y="130"/>
                    </a:lnTo>
                    <a:lnTo>
                      <a:pt x="14" y="135"/>
                    </a:lnTo>
                    <a:lnTo>
                      <a:pt x="13" y="139"/>
                    </a:lnTo>
                    <a:lnTo>
                      <a:pt x="10" y="143"/>
                    </a:lnTo>
                    <a:lnTo>
                      <a:pt x="9" y="149"/>
                    </a:lnTo>
                    <a:lnTo>
                      <a:pt x="7" y="154"/>
                    </a:lnTo>
                    <a:lnTo>
                      <a:pt x="6" y="158"/>
                    </a:lnTo>
                    <a:lnTo>
                      <a:pt x="6" y="164"/>
                    </a:lnTo>
                    <a:lnTo>
                      <a:pt x="4" y="168"/>
                    </a:lnTo>
                    <a:lnTo>
                      <a:pt x="4" y="174"/>
                    </a:lnTo>
                    <a:lnTo>
                      <a:pt x="3" y="178"/>
                    </a:lnTo>
                    <a:lnTo>
                      <a:pt x="1" y="184"/>
                    </a:lnTo>
                    <a:lnTo>
                      <a:pt x="0" y="188"/>
                    </a:lnTo>
                    <a:lnTo>
                      <a:pt x="0" y="194"/>
                    </a:lnTo>
                    <a:lnTo>
                      <a:pt x="0" y="198"/>
                    </a:lnTo>
                    <a:lnTo>
                      <a:pt x="0" y="204"/>
                    </a:lnTo>
                    <a:lnTo>
                      <a:pt x="0" y="209"/>
                    </a:lnTo>
                    <a:lnTo>
                      <a:pt x="0" y="214"/>
                    </a:lnTo>
                    <a:lnTo>
                      <a:pt x="0" y="219"/>
                    </a:lnTo>
                    <a:lnTo>
                      <a:pt x="0" y="224"/>
                    </a:lnTo>
                    <a:lnTo>
                      <a:pt x="0" y="229"/>
                    </a:lnTo>
                    <a:lnTo>
                      <a:pt x="0" y="235"/>
                    </a:lnTo>
                    <a:lnTo>
                      <a:pt x="0" y="240"/>
                    </a:lnTo>
                    <a:lnTo>
                      <a:pt x="1" y="245"/>
                    </a:lnTo>
                    <a:lnTo>
                      <a:pt x="3" y="250"/>
                    </a:lnTo>
                    <a:lnTo>
                      <a:pt x="4" y="256"/>
                    </a:lnTo>
                    <a:lnTo>
                      <a:pt x="4" y="261"/>
                    </a:lnTo>
                    <a:lnTo>
                      <a:pt x="6" y="266"/>
                    </a:lnTo>
                    <a:lnTo>
                      <a:pt x="7" y="271"/>
                    </a:lnTo>
                    <a:lnTo>
                      <a:pt x="9" y="276"/>
                    </a:lnTo>
                    <a:lnTo>
                      <a:pt x="10" y="281"/>
                    </a:lnTo>
                    <a:lnTo>
                      <a:pt x="11" y="287"/>
                    </a:lnTo>
                    <a:lnTo>
                      <a:pt x="14" y="291"/>
                    </a:lnTo>
                    <a:lnTo>
                      <a:pt x="16" y="297"/>
                    </a:lnTo>
                    <a:lnTo>
                      <a:pt x="19" y="301"/>
                    </a:lnTo>
                    <a:lnTo>
                      <a:pt x="20" y="307"/>
                    </a:lnTo>
                    <a:lnTo>
                      <a:pt x="23" y="311"/>
                    </a:lnTo>
                    <a:lnTo>
                      <a:pt x="26" y="315"/>
                    </a:lnTo>
                    <a:lnTo>
                      <a:pt x="27" y="320"/>
                    </a:lnTo>
                    <a:lnTo>
                      <a:pt x="30" y="326"/>
                    </a:lnTo>
                    <a:lnTo>
                      <a:pt x="33" y="330"/>
                    </a:lnTo>
                    <a:lnTo>
                      <a:pt x="37" y="336"/>
                    </a:lnTo>
                    <a:lnTo>
                      <a:pt x="39" y="340"/>
                    </a:lnTo>
                    <a:lnTo>
                      <a:pt x="43" y="344"/>
                    </a:lnTo>
                    <a:lnTo>
                      <a:pt x="46" y="349"/>
                    </a:lnTo>
                    <a:lnTo>
                      <a:pt x="49" y="353"/>
                    </a:lnTo>
                    <a:lnTo>
                      <a:pt x="53" y="356"/>
                    </a:lnTo>
                    <a:lnTo>
                      <a:pt x="56" y="360"/>
                    </a:lnTo>
                    <a:lnTo>
                      <a:pt x="59" y="365"/>
                    </a:lnTo>
                    <a:lnTo>
                      <a:pt x="63" y="369"/>
                    </a:lnTo>
                    <a:lnTo>
                      <a:pt x="68" y="372"/>
                    </a:lnTo>
                    <a:lnTo>
                      <a:pt x="72" y="376"/>
                    </a:lnTo>
                    <a:lnTo>
                      <a:pt x="75" y="379"/>
                    </a:lnTo>
                    <a:lnTo>
                      <a:pt x="79" y="382"/>
                    </a:lnTo>
                    <a:lnTo>
                      <a:pt x="84" y="385"/>
                    </a:lnTo>
                    <a:lnTo>
                      <a:pt x="88" y="389"/>
                    </a:lnTo>
                    <a:lnTo>
                      <a:pt x="92" y="392"/>
                    </a:lnTo>
                    <a:lnTo>
                      <a:pt x="97" y="395"/>
                    </a:lnTo>
                    <a:lnTo>
                      <a:pt x="101" y="398"/>
                    </a:lnTo>
                    <a:lnTo>
                      <a:pt x="105" y="399"/>
                    </a:lnTo>
                    <a:lnTo>
                      <a:pt x="110" y="402"/>
                    </a:lnTo>
                    <a:lnTo>
                      <a:pt x="114" y="405"/>
                    </a:lnTo>
                    <a:lnTo>
                      <a:pt x="118" y="407"/>
                    </a:lnTo>
                    <a:lnTo>
                      <a:pt x="123" y="409"/>
                    </a:lnTo>
                    <a:lnTo>
                      <a:pt x="129" y="411"/>
                    </a:lnTo>
                    <a:lnTo>
                      <a:pt x="134" y="414"/>
                    </a:lnTo>
                    <a:lnTo>
                      <a:pt x="139" y="415"/>
                    </a:lnTo>
                    <a:lnTo>
                      <a:pt x="143" y="417"/>
                    </a:lnTo>
                    <a:lnTo>
                      <a:pt x="147" y="418"/>
                    </a:lnTo>
                    <a:lnTo>
                      <a:pt x="153" y="421"/>
                    </a:lnTo>
                    <a:lnTo>
                      <a:pt x="158" y="421"/>
                    </a:lnTo>
                    <a:lnTo>
                      <a:pt x="163" y="422"/>
                    </a:lnTo>
                    <a:lnTo>
                      <a:pt x="168" y="424"/>
                    </a:lnTo>
                    <a:lnTo>
                      <a:pt x="173" y="425"/>
                    </a:lnTo>
                    <a:lnTo>
                      <a:pt x="178" y="425"/>
                    </a:lnTo>
                    <a:lnTo>
                      <a:pt x="184" y="427"/>
                    </a:lnTo>
                    <a:lnTo>
                      <a:pt x="188" y="427"/>
                    </a:lnTo>
                    <a:lnTo>
                      <a:pt x="194" y="428"/>
                    </a:lnTo>
                    <a:lnTo>
                      <a:pt x="198" y="428"/>
                    </a:lnTo>
                    <a:lnTo>
                      <a:pt x="204" y="428"/>
                    </a:lnTo>
                    <a:lnTo>
                      <a:pt x="208" y="428"/>
                    </a:lnTo>
                    <a:lnTo>
                      <a:pt x="214" y="430"/>
                    </a:lnTo>
                    <a:lnTo>
                      <a:pt x="218" y="428"/>
                    </a:lnTo>
                    <a:lnTo>
                      <a:pt x="224" y="428"/>
                    </a:lnTo>
                    <a:lnTo>
                      <a:pt x="228" y="428"/>
                    </a:lnTo>
                    <a:lnTo>
                      <a:pt x="234" y="428"/>
                    </a:lnTo>
                    <a:lnTo>
                      <a:pt x="240" y="427"/>
                    </a:lnTo>
                    <a:lnTo>
                      <a:pt x="246" y="427"/>
                    </a:lnTo>
                    <a:lnTo>
                      <a:pt x="250" y="425"/>
                    </a:lnTo>
                    <a:lnTo>
                      <a:pt x="256" y="425"/>
                    </a:lnTo>
                    <a:lnTo>
                      <a:pt x="260" y="424"/>
                    </a:lnTo>
                    <a:lnTo>
                      <a:pt x="265" y="422"/>
                    </a:lnTo>
                    <a:lnTo>
                      <a:pt x="269" y="421"/>
                    </a:lnTo>
                    <a:lnTo>
                      <a:pt x="275" y="421"/>
                    </a:lnTo>
                    <a:lnTo>
                      <a:pt x="280" y="418"/>
                    </a:lnTo>
                    <a:lnTo>
                      <a:pt x="285" y="417"/>
                    </a:lnTo>
                    <a:lnTo>
                      <a:pt x="289" y="415"/>
                    </a:lnTo>
                    <a:lnTo>
                      <a:pt x="295" y="414"/>
                    </a:lnTo>
                    <a:lnTo>
                      <a:pt x="299" y="411"/>
                    </a:lnTo>
                    <a:lnTo>
                      <a:pt x="305" y="408"/>
                    </a:lnTo>
                    <a:lnTo>
                      <a:pt x="309" y="407"/>
                    </a:lnTo>
                    <a:lnTo>
                      <a:pt x="314" y="404"/>
                    </a:lnTo>
                    <a:lnTo>
                      <a:pt x="320" y="401"/>
                    </a:lnTo>
                    <a:lnTo>
                      <a:pt x="324" y="399"/>
                    </a:lnTo>
                    <a:lnTo>
                      <a:pt x="330" y="396"/>
                    </a:lnTo>
                    <a:lnTo>
                      <a:pt x="334" y="394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36" name="Freeform 1363"/>
              <p:cNvSpPr>
                <a:spLocks/>
              </p:cNvSpPr>
              <p:nvPr/>
            </p:nvSpPr>
            <p:spPr bwMode="auto">
              <a:xfrm>
                <a:off x="4471" y="3230"/>
                <a:ext cx="407" cy="350"/>
              </a:xfrm>
              <a:custGeom>
                <a:avLst/>
                <a:gdLst>
                  <a:gd name="T0" fmla="*/ 1857 w 304"/>
                  <a:gd name="T1" fmla="*/ 731 h 304"/>
                  <a:gd name="T2" fmla="*/ 1972 w 304"/>
                  <a:gd name="T3" fmla="*/ 688 h 304"/>
                  <a:gd name="T4" fmla="*/ 2084 w 304"/>
                  <a:gd name="T5" fmla="*/ 640 h 304"/>
                  <a:gd name="T6" fmla="*/ 2152 w 304"/>
                  <a:gd name="T7" fmla="*/ 585 h 304"/>
                  <a:gd name="T8" fmla="*/ 2221 w 304"/>
                  <a:gd name="T9" fmla="*/ 531 h 304"/>
                  <a:gd name="T10" fmla="*/ 2249 w 304"/>
                  <a:gd name="T11" fmla="*/ 472 h 304"/>
                  <a:gd name="T12" fmla="*/ 2265 w 304"/>
                  <a:gd name="T13" fmla="*/ 411 h 304"/>
                  <a:gd name="T14" fmla="*/ 2239 w 304"/>
                  <a:gd name="T15" fmla="*/ 354 h 304"/>
                  <a:gd name="T16" fmla="*/ 2216 w 304"/>
                  <a:gd name="T17" fmla="*/ 294 h 304"/>
                  <a:gd name="T18" fmla="*/ 2152 w 304"/>
                  <a:gd name="T19" fmla="*/ 231 h 304"/>
                  <a:gd name="T20" fmla="*/ 2069 w 304"/>
                  <a:gd name="T21" fmla="*/ 181 h 304"/>
                  <a:gd name="T22" fmla="*/ 1950 w 304"/>
                  <a:gd name="T23" fmla="*/ 130 h 304"/>
                  <a:gd name="T24" fmla="*/ 1832 w 304"/>
                  <a:gd name="T25" fmla="*/ 89 h 304"/>
                  <a:gd name="T26" fmla="*/ 1705 w 304"/>
                  <a:gd name="T27" fmla="*/ 55 h 304"/>
                  <a:gd name="T28" fmla="*/ 1549 w 304"/>
                  <a:gd name="T29" fmla="*/ 28 h 304"/>
                  <a:gd name="T30" fmla="*/ 1400 w 304"/>
                  <a:gd name="T31" fmla="*/ 3 h 304"/>
                  <a:gd name="T32" fmla="*/ 1234 w 304"/>
                  <a:gd name="T33" fmla="*/ 0 h 304"/>
                  <a:gd name="T34" fmla="*/ 1078 w 304"/>
                  <a:gd name="T35" fmla="*/ 0 h 304"/>
                  <a:gd name="T36" fmla="*/ 913 w 304"/>
                  <a:gd name="T37" fmla="*/ 3 h 304"/>
                  <a:gd name="T38" fmla="*/ 757 w 304"/>
                  <a:gd name="T39" fmla="*/ 18 h 304"/>
                  <a:gd name="T40" fmla="*/ 605 w 304"/>
                  <a:gd name="T41" fmla="*/ 48 h 304"/>
                  <a:gd name="T42" fmla="*/ 454 w 304"/>
                  <a:gd name="T43" fmla="*/ 79 h 304"/>
                  <a:gd name="T44" fmla="*/ 320 w 304"/>
                  <a:gd name="T45" fmla="*/ 122 h 304"/>
                  <a:gd name="T46" fmla="*/ 218 w 304"/>
                  <a:gd name="T47" fmla="*/ 171 h 304"/>
                  <a:gd name="T48" fmla="*/ 129 w 304"/>
                  <a:gd name="T49" fmla="*/ 223 h 304"/>
                  <a:gd name="T50" fmla="*/ 49 w 304"/>
                  <a:gd name="T51" fmla="*/ 277 h 304"/>
                  <a:gd name="T52" fmla="*/ 21 w 304"/>
                  <a:gd name="T53" fmla="*/ 336 h 304"/>
                  <a:gd name="T54" fmla="*/ 0 w 304"/>
                  <a:gd name="T55" fmla="*/ 391 h 304"/>
                  <a:gd name="T56" fmla="*/ 0 w 304"/>
                  <a:gd name="T57" fmla="*/ 456 h 304"/>
                  <a:gd name="T58" fmla="*/ 28 w 304"/>
                  <a:gd name="T59" fmla="*/ 516 h 304"/>
                  <a:gd name="T60" fmla="*/ 87 w 304"/>
                  <a:gd name="T61" fmla="*/ 573 h 304"/>
                  <a:gd name="T62" fmla="*/ 164 w 304"/>
                  <a:gd name="T63" fmla="*/ 629 h 304"/>
                  <a:gd name="T64" fmla="*/ 268 w 304"/>
                  <a:gd name="T65" fmla="*/ 679 h 304"/>
                  <a:gd name="T66" fmla="*/ 380 w 304"/>
                  <a:gd name="T67" fmla="*/ 723 h 304"/>
                  <a:gd name="T68" fmla="*/ 506 w 304"/>
                  <a:gd name="T69" fmla="*/ 757 h 304"/>
                  <a:gd name="T70" fmla="*/ 647 w 304"/>
                  <a:gd name="T71" fmla="*/ 786 h 304"/>
                  <a:gd name="T72" fmla="*/ 809 w 304"/>
                  <a:gd name="T73" fmla="*/ 809 h 304"/>
                  <a:gd name="T74" fmla="*/ 961 w 304"/>
                  <a:gd name="T75" fmla="*/ 826 h 304"/>
                  <a:gd name="T76" fmla="*/ 1134 w 304"/>
                  <a:gd name="T77" fmla="*/ 830 h 304"/>
                  <a:gd name="T78" fmla="*/ 1298 w 304"/>
                  <a:gd name="T79" fmla="*/ 826 h 304"/>
                  <a:gd name="T80" fmla="*/ 1452 w 304"/>
                  <a:gd name="T81" fmla="*/ 809 h 304"/>
                  <a:gd name="T82" fmla="*/ 1613 w 304"/>
                  <a:gd name="T83" fmla="*/ 793 h 304"/>
                  <a:gd name="T84" fmla="*/ 1767 w 304"/>
                  <a:gd name="T85" fmla="*/ 757 h 30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04"/>
                  <a:gd name="T130" fmla="*/ 0 h 304"/>
                  <a:gd name="T131" fmla="*/ 304 w 304"/>
                  <a:gd name="T132" fmla="*/ 304 h 30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04" h="304">
                    <a:moveTo>
                      <a:pt x="237" y="277"/>
                    </a:moveTo>
                    <a:lnTo>
                      <a:pt x="243" y="273"/>
                    </a:lnTo>
                    <a:lnTo>
                      <a:pt x="249" y="267"/>
                    </a:lnTo>
                    <a:lnTo>
                      <a:pt x="255" y="263"/>
                    </a:lnTo>
                    <a:lnTo>
                      <a:pt x="260" y="257"/>
                    </a:lnTo>
                    <a:lnTo>
                      <a:pt x="265" y="251"/>
                    </a:lnTo>
                    <a:lnTo>
                      <a:pt x="271" y="246"/>
                    </a:lnTo>
                    <a:lnTo>
                      <a:pt x="275" y="240"/>
                    </a:lnTo>
                    <a:lnTo>
                      <a:pt x="279" y="234"/>
                    </a:lnTo>
                    <a:lnTo>
                      <a:pt x="282" y="227"/>
                    </a:lnTo>
                    <a:lnTo>
                      <a:pt x="287" y="221"/>
                    </a:lnTo>
                    <a:lnTo>
                      <a:pt x="289" y="214"/>
                    </a:lnTo>
                    <a:lnTo>
                      <a:pt x="292" y="208"/>
                    </a:lnTo>
                    <a:lnTo>
                      <a:pt x="295" y="201"/>
                    </a:lnTo>
                    <a:lnTo>
                      <a:pt x="298" y="194"/>
                    </a:lnTo>
                    <a:lnTo>
                      <a:pt x="300" y="186"/>
                    </a:lnTo>
                    <a:lnTo>
                      <a:pt x="301" y="181"/>
                    </a:lnTo>
                    <a:lnTo>
                      <a:pt x="302" y="172"/>
                    </a:lnTo>
                    <a:lnTo>
                      <a:pt x="302" y="165"/>
                    </a:lnTo>
                    <a:lnTo>
                      <a:pt x="302" y="157"/>
                    </a:lnTo>
                    <a:lnTo>
                      <a:pt x="304" y="150"/>
                    </a:lnTo>
                    <a:lnTo>
                      <a:pt x="302" y="143"/>
                    </a:lnTo>
                    <a:lnTo>
                      <a:pt x="302" y="136"/>
                    </a:lnTo>
                    <a:lnTo>
                      <a:pt x="301" y="129"/>
                    </a:lnTo>
                    <a:lnTo>
                      <a:pt x="301" y="121"/>
                    </a:lnTo>
                    <a:lnTo>
                      <a:pt x="300" y="114"/>
                    </a:lnTo>
                    <a:lnTo>
                      <a:pt x="297" y="107"/>
                    </a:lnTo>
                    <a:lnTo>
                      <a:pt x="295" y="100"/>
                    </a:lnTo>
                    <a:lnTo>
                      <a:pt x="292" y="92"/>
                    </a:lnTo>
                    <a:lnTo>
                      <a:pt x="289" y="85"/>
                    </a:lnTo>
                    <a:lnTo>
                      <a:pt x="285" y="78"/>
                    </a:lnTo>
                    <a:lnTo>
                      <a:pt x="281" y="72"/>
                    </a:lnTo>
                    <a:lnTo>
                      <a:pt x="278" y="66"/>
                    </a:lnTo>
                    <a:lnTo>
                      <a:pt x="273" y="59"/>
                    </a:lnTo>
                    <a:lnTo>
                      <a:pt x="268" y="52"/>
                    </a:lnTo>
                    <a:lnTo>
                      <a:pt x="262" y="48"/>
                    </a:lnTo>
                    <a:lnTo>
                      <a:pt x="258" y="42"/>
                    </a:lnTo>
                    <a:lnTo>
                      <a:pt x="252" y="36"/>
                    </a:lnTo>
                    <a:lnTo>
                      <a:pt x="246" y="32"/>
                    </a:lnTo>
                    <a:lnTo>
                      <a:pt x="240" y="27"/>
                    </a:lnTo>
                    <a:lnTo>
                      <a:pt x="234" y="24"/>
                    </a:lnTo>
                    <a:lnTo>
                      <a:pt x="229" y="20"/>
                    </a:lnTo>
                    <a:lnTo>
                      <a:pt x="221" y="16"/>
                    </a:lnTo>
                    <a:lnTo>
                      <a:pt x="214" y="13"/>
                    </a:lnTo>
                    <a:lnTo>
                      <a:pt x="208" y="10"/>
                    </a:lnTo>
                    <a:lnTo>
                      <a:pt x="201" y="7"/>
                    </a:lnTo>
                    <a:lnTo>
                      <a:pt x="194" y="4"/>
                    </a:lnTo>
                    <a:lnTo>
                      <a:pt x="188" y="3"/>
                    </a:lnTo>
                    <a:lnTo>
                      <a:pt x="181" y="3"/>
                    </a:lnTo>
                    <a:lnTo>
                      <a:pt x="174" y="0"/>
                    </a:lnTo>
                    <a:lnTo>
                      <a:pt x="166" y="0"/>
                    </a:lnTo>
                    <a:lnTo>
                      <a:pt x="159" y="0"/>
                    </a:lnTo>
                    <a:lnTo>
                      <a:pt x="152" y="0"/>
                    </a:lnTo>
                    <a:lnTo>
                      <a:pt x="145" y="0"/>
                    </a:lnTo>
                    <a:lnTo>
                      <a:pt x="138" y="0"/>
                    </a:lnTo>
                    <a:lnTo>
                      <a:pt x="129" y="0"/>
                    </a:lnTo>
                    <a:lnTo>
                      <a:pt x="123" y="3"/>
                    </a:lnTo>
                    <a:lnTo>
                      <a:pt x="116" y="3"/>
                    </a:lnTo>
                    <a:lnTo>
                      <a:pt x="109" y="4"/>
                    </a:lnTo>
                    <a:lnTo>
                      <a:pt x="101" y="7"/>
                    </a:lnTo>
                    <a:lnTo>
                      <a:pt x="94" y="10"/>
                    </a:lnTo>
                    <a:lnTo>
                      <a:pt x="87" y="13"/>
                    </a:lnTo>
                    <a:lnTo>
                      <a:pt x="81" y="17"/>
                    </a:lnTo>
                    <a:lnTo>
                      <a:pt x="74" y="20"/>
                    </a:lnTo>
                    <a:lnTo>
                      <a:pt x="68" y="24"/>
                    </a:lnTo>
                    <a:lnTo>
                      <a:pt x="61" y="29"/>
                    </a:lnTo>
                    <a:lnTo>
                      <a:pt x="55" y="35"/>
                    </a:lnTo>
                    <a:lnTo>
                      <a:pt x="48" y="39"/>
                    </a:lnTo>
                    <a:lnTo>
                      <a:pt x="43" y="45"/>
                    </a:lnTo>
                    <a:lnTo>
                      <a:pt x="38" y="49"/>
                    </a:lnTo>
                    <a:lnTo>
                      <a:pt x="33" y="56"/>
                    </a:lnTo>
                    <a:lnTo>
                      <a:pt x="29" y="62"/>
                    </a:lnTo>
                    <a:lnTo>
                      <a:pt x="25" y="69"/>
                    </a:lnTo>
                    <a:lnTo>
                      <a:pt x="20" y="74"/>
                    </a:lnTo>
                    <a:lnTo>
                      <a:pt x="17" y="81"/>
                    </a:lnTo>
                    <a:lnTo>
                      <a:pt x="13" y="88"/>
                    </a:lnTo>
                    <a:lnTo>
                      <a:pt x="10" y="94"/>
                    </a:lnTo>
                    <a:lnTo>
                      <a:pt x="7" y="101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3" y="123"/>
                    </a:lnTo>
                    <a:lnTo>
                      <a:pt x="0" y="129"/>
                    </a:lnTo>
                    <a:lnTo>
                      <a:pt x="0" y="137"/>
                    </a:lnTo>
                    <a:lnTo>
                      <a:pt x="0" y="143"/>
                    </a:lnTo>
                    <a:lnTo>
                      <a:pt x="0" y="152"/>
                    </a:lnTo>
                    <a:lnTo>
                      <a:pt x="0" y="159"/>
                    </a:lnTo>
                    <a:lnTo>
                      <a:pt x="0" y="166"/>
                    </a:lnTo>
                    <a:lnTo>
                      <a:pt x="2" y="173"/>
                    </a:lnTo>
                    <a:lnTo>
                      <a:pt x="3" y="181"/>
                    </a:lnTo>
                    <a:lnTo>
                      <a:pt x="4" y="188"/>
                    </a:lnTo>
                    <a:lnTo>
                      <a:pt x="6" y="195"/>
                    </a:lnTo>
                    <a:lnTo>
                      <a:pt x="9" y="202"/>
                    </a:lnTo>
                    <a:lnTo>
                      <a:pt x="12" y="210"/>
                    </a:lnTo>
                    <a:lnTo>
                      <a:pt x="15" y="215"/>
                    </a:lnTo>
                    <a:lnTo>
                      <a:pt x="17" y="223"/>
                    </a:lnTo>
                    <a:lnTo>
                      <a:pt x="22" y="230"/>
                    </a:lnTo>
                    <a:lnTo>
                      <a:pt x="28" y="237"/>
                    </a:lnTo>
                    <a:lnTo>
                      <a:pt x="32" y="243"/>
                    </a:lnTo>
                    <a:lnTo>
                      <a:pt x="36" y="249"/>
                    </a:lnTo>
                    <a:lnTo>
                      <a:pt x="41" y="253"/>
                    </a:lnTo>
                    <a:lnTo>
                      <a:pt x="45" y="259"/>
                    </a:lnTo>
                    <a:lnTo>
                      <a:pt x="51" y="264"/>
                    </a:lnTo>
                    <a:lnTo>
                      <a:pt x="57" y="269"/>
                    </a:lnTo>
                    <a:lnTo>
                      <a:pt x="62" y="273"/>
                    </a:lnTo>
                    <a:lnTo>
                      <a:pt x="68" y="277"/>
                    </a:lnTo>
                    <a:lnTo>
                      <a:pt x="75" y="282"/>
                    </a:lnTo>
                    <a:lnTo>
                      <a:pt x="81" y="285"/>
                    </a:lnTo>
                    <a:lnTo>
                      <a:pt x="87" y="288"/>
                    </a:lnTo>
                    <a:lnTo>
                      <a:pt x="94" y="292"/>
                    </a:lnTo>
                    <a:lnTo>
                      <a:pt x="101" y="293"/>
                    </a:lnTo>
                    <a:lnTo>
                      <a:pt x="109" y="296"/>
                    </a:lnTo>
                    <a:lnTo>
                      <a:pt x="116" y="298"/>
                    </a:lnTo>
                    <a:lnTo>
                      <a:pt x="123" y="301"/>
                    </a:lnTo>
                    <a:lnTo>
                      <a:pt x="129" y="301"/>
                    </a:lnTo>
                    <a:lnTo>
                      <a:pt x="138" y="302"/>
                    </a:lnTo>
                    <a:lnTo>
                      <a:pt x="145" y="302"/>
                    </a:lnTo>
                    <a:lnTo>
                      <a:pt x="152" y="304"/>
                    </a:lnTo>
                    <a:lnTo>
                      <a:pt x="159" y="302"/>
                    </a:lnTo>
                    <a:lnTo>
                      <a:pt x="166" y="302"/>
                    </a:lnTo>
                    <a:lnTo>
                      <a:pt x="174" y="301"/>
                    </a:lnTo>
                    <a:lnTo>
                      <a:pt x="181" y="301"/>
                    </a:lnTo>
                    <a:lnTo>
                      <a:pt x="188" y="298"/>
                    </a:lnTo>
                    <a:lnTo>
                      <a:pt x="195" y="296"/>
                    </a:lnTo>
                    <a:lnTo>
                      <a:pt x="201" y="295"/>
                    </a:lnTo>
                    <a:lnTo>
                      <a:pt x="210" y="292"/>
                    </a:lnTo>
                    <a:lnTo>
                      <a:pt x="216" y="289"/>
                    </a:lnTo>
                    <a:lnTo>
                      <a:pt x="223" y="286"/>
                    </a:lnTo>
                    <a:lnTo>
                      <a:pt x="230" y="282"/>
                    </a:lnTo>
                    <a:lnTo>
                      <a:pt x="237" y="277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37" name="Freeform 1364"/>
              <p:cNvSpPr>
                <a:spLocks/>
              </p:cNvSpPr>
              <p:nvPr/>
            </p:nvSpPr>
            <p:spPr bwMode="auto">
              <a:xfrm>
                <a:off x="4583" y="3277"/>
                <a:ext cx="112" cy="94"/>
              </a:xfrm>
              <a:custGeom>
                <a:avLst/>
                <a:gdLst>
                  <a:gd name="T0" fmla="*/ 98 w 111"/>
                  <a:gd name="T1" fmla="*/ 33 h 112"/>
                  <a:gd name="T2" fmla="*/ 107 w 111"/>
                  <a:gd name="T3" fmla="*/ 31 h 112"/>
                  <a:gd name="T4" fmla="*/ 111 w 111"/>
                  <a:gd name="T5" fmla="*/ 28 h 112"/>
                  <a:gd name="T6" fmla="*/ 115 w 111"/>
                  <a:gd name="T7" fmla="*/ 24 h 112"/>
                  <a:gd name="T8" fmla="*/ 118 w 111"/>
                  <a:gd name="T9" fmla="*/ 21 h 112"/>
                  <a:gd name="T10" fmla="*/ 118 w 111"/>
                  <a:gd name="T11" fmla="*/ 17 h 112"/>
                  <a:gd name="T12" fmla="*/ 117 w 111"/>
                  <a:gd name="T13" fmla="*/ 13 h 112"/>
                  <a:gd name="T14" fmla="*/ 112 w 111"/>
                  <a:gd name="T15" fmla="*/ 9 h 112"/>
                  <a:gd name="T16" fmla="*/ 107 w 111"/>
                  <a:gd name="T17" fmla="*/ 7 h 112"/>
                  <a:gd name="T18" fmla="*/ 98 w 111"/>
                  <a:gd name="T19" fmla="*/ 4 h 112"/>
                  <a:gd name="T20" fmla="*/ 89 w 111"/>
                  <a:gd name="T21" fmla="*/ 3 h 112"/>
                  <a:gd name="T22" fmla="*/ 79 w 111"/>
                  <a:gd name="T23" fmla="*/ 2 h 112"/>
                  <a:gd name="T24" fmla="*/ 69 w 111"/>
                  <a:gd name="T25" fmla="*/ 0 h 112"/>
                  <a:gd name="T26" fmla="*/ 51 w 111"/>
                  <a:gd name="T27" fmla="*/ 0 h 112"/>
                  <a:gd name="T28" fmla="*/ 40 w 111"/>
                  <a:gd name="T29" fmla="*/ 2 h 112"/>
                  <a:gd name="T30" fmla="*/ 29 w 111"/>
                  <a:gd name="T31" fmla="*/ 3 h 112"/>
                  <a:gd name="T32" fmla="*/ 20 w 111"/>
                  <a:gd name="T33" fmla="*/ 4 h 112"/>
                  <a:gd name="T34" fmla="*/ 11 w 111"/>
                  <a:gd name="T35" fmla="*/ 7 h 112"/>
                  <a:gd name="T36" fmla="*/ 6 w 111"/>
                  <a:gd name="T37" fmla="*/ 9 h 112"/>
                  <a:gd name="T38" fmla="*/ 3 w 111"/>
                  <a:gd name="T39" fmla="*/ 14 h 112"/>
                  <a:gd name="T40" fmla="*/ 0 w 111"/>
                  <a:gd name="T41" fmla="*/ 18 h 112"/>
                  <a:gd name="T42" fmla="*/ 0 w 111"/>
                  <a:gd name="T43" fmla="*/ 21 h 112"/>
                  <a:gd name="T44" fmla="*/ 1 w 111"/>
                  <a:gd name="T45" fmla="*/ 24 h 112"/>
                  <a:gd name="T46" fmla="*/ 6 w 111"/>
                  <a:gd name="T47" fmla="*/ 28 h 112"/>
                  <a:gd name="T48" fmla="*/ 13 w 111"/>
                  <a:gd name="T49" fmla="*/ 31 h 112"/>
                  <a:gd name="T50" fmla="*/ 22 w 111"/>
                  <a:gd name="T51" fmla="*/ 33 h 112"/>
                  <a:gd name="T52" fmla="*/ 30 w 111"/>
                  <a:gd name="T53" fmla="*/ 35 h 112"/>
                  <a:gd name="T54" fmla="*/ 40 w 111"/>
                  <a:gd name="T55" fmla="*/ 38 h 112"/>
                  <a:gd name="T56" fmla="*/ 51 w 111"/>
                  <a:gd name="T57" fmla="*/ 38 h 112"/>
                  <a:gd name="T58" fmla="*/ 69 w 111"/>
                  <a:gd name="T59" fmla="*/ 38 h 112"/>
                  <a:gd name="T60" fmla="*/ 79 w 111"/>
                  <a:gd name="T61" fmla="*/ 38 h 112"/>
                  <a:gd name="T62" fmla="*/ 88 w 111"/>
                  <a:gd name="T63" fmla="*/ 36 h 112"/>
                  <a:gd name="T64" fmla="*/ 94 w 111"/>
                  <a:gd name="T65" fmla="*/ 34 h 1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1"/>
                  <a:gd name="T100" fmla="*/ 0 h 112"/>
                  <a:gd name="T101" fmla="*/ 111 w 111"/>
                  <a:gd name="T102" fmla="*/ 112 h 1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1" h="112">
                    <a:moveTo>
                      <a:pt x="87" y="103"/>
                    </a:moveTo>
                    <a:lnTo>
                      <a:pt x="91" y="99"/>
                    </a:lnTo>
                    <a:lnTo>
                      <a:pt x="95" y="94"/>
                    </a:lnTo>
                    <a:lnTo>
                      <a:pt x="100" y="90"/>
                    </a:lnTo>
                    <a:lnTo>
                      <a:pt x="103" y="86"/>
                    </a:lnTo>
                    <a:lnTo>
                      <a:pt x="104" y="81"/>
                    </a:lnTo>
                    <a:lnTo>
                      <a:pt x="107" y="77"/>
                    </a:lnTo>
                    <a:lnTo>
                      <a:pt x="108" y="71"/>
                    </a:lnTo>
                    <a:lnTo>
                      <a:pt x="111" y="67"/>
                    </a:lnTo>
                    <a:lnTo>
                      <a:pt x="111" y="61"/>
                    </a:lnTo>
                    <a:lnTo>
                      <a:pt x="111" y="55"/>
                    </a:lnTo>
                    <a:lnTo>
                      <a:pt x="111" y="49"/>
                    </a:lnTo>
                    <a:lnTo>
                      <a:pt x="111" y="45"/>
                    </a:lnTo>
                    <a:lnTo>
                      <a:pt x="110" y="39"/>
                    </a:lnTo>
                    <a:lnTo>
                      <a:pt x="108" y="35"/>
                    </a:lnTo>
                    <a:lnTo>
                      <a:pt x="105" y="29"/>
                    </a:lnTo>
                    <a:lnTo>
                      <a:pt x="104" y="25"/>
                    </a:lnTo>
                    <a:lnTo>
                      <a:pt x="100" y="19"/>
                    </a:lnTo>
                    <a:lnTo>
                      <a:pt x="95" y="16"/>
                    </a:lnTo>
                    <a:lnTo>
                      <a:pt x="91" y="12"/>
                    </a:lnTo>
                    <a:lnTo>
                      <a:pt x="87" y="9"/>
                    </a:lnTo>
                    <a:lnTo>
                      <a:pt x="82" y="6"/>
                    </a:lnTo>
                    <a:lnTo>
                      <a:pt x="78" y="5"/>
                    </a:lnTo>
                    <a:lnTo>
                      <a:pt x="72" y="2"/>
                    </a:lnTo>
                    <a:lnTo>
                      <a:pt x="68" y="2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5" y="2"/>
                    </a:lnTo>
                    <a:lnTo>
                      <a:pt x="40" y="2"/>
                    </a:lnTo>
                    <a:lnTo>
                      <a:pt x="35" y="5"/>
                    </a:lnTo>
                    <a:lnTo>
                      <a:pt x="29" y="6"/>
                    </a:lnTo>
                    <a:lnTo>
                      <a:pt x="24" y="10"/>
                    </a:lnTo>
                    <a:lnTo>
                      <a:pt x="20" y="13"/>
                    </a:lnTo>
                    <a:lnTo>
                      <a:pt x="16" y="18"/>
                    </a:lnTo>
                    <a:lnTo>
                      <a:pt x="11" y="21"/>
                    </a:lnTo>
                    <a:lnTo>
                      <a:pt x="10" y="25"/>
                    </a:lnTo>
                    <a:lnTo>
                      <a:pt x="6" y="29"/>
                    </a:lnTo>
                    <a:lnTo>
                      <a:pt x="4" y="35"/>
                    </a:lnTo>
                    <a:lnTo>
                      <a:pt x="3" y="41"/>
                    </a:lnTo>
                    <a:lnTo>
                      <a:pt x="1" y="45"/>
                    </a:lnTo>
                    <a:lnTo>
                      <a:pt x="0" y="51"/>
                    </a:lnTo>
                    <a:lnTo>
                      <a:pt x="0" y="57"/>
                    </a:lnTo>
                    <a:lnTo>
                      <a:pt x="0" y="62"/>
                    </a:lnTo>
                    <a:lnTo>
                      <a:pt x="1" y="67"/>
                    </a:lnTo>
                    <a:lnTo>
                      <a:pt x="1" y="73"/>
                    </a:lnTo>
                    <a:lnTo>
                      <a:pt x="4" y="78"/>
                    </a:lnTo>
                    <a:lnTo>
                      <a:pt x="6" y="83"/>
                    </a:lnTo>
                    <a:lnTo>
                      <a:pt x="10" y="88"/>
                    </a:lnTo>
                    <a:lnTo>
                      <a:pt x="13" y="91"/>
                    </a:lnTo>
                    <a:lnTo>
                      <a:pt x="17" y="96"/>
                    </a:lnTo>
                    <a:lnTo>
                      <a:pt x="22" y="99"/>
                    </a:lnTo>
                    <a:lnTo>
                      <a:pt x="26" y="103"/>
                    </a:lnTo>
                    <a:lnTo>
                      <a:pt x="30" y="104"/>
                    </a:lnTo>
                    <a:lnTo>
                      <a:pt x="36" y="107"/>
                    </a:lnTo>
                    <a:lnTo>
                      <a:pt x="40" y="109"/>
                    </a:lnTo>
                    <a:lnTo>
                      <a:pt x="46" y="110"/>
                    </a:lnTo>
                    <a:lnTo>
                      <a:pt x="51" y="110"/>
                    </a:lnTo>
                    <a:lnTo>
                      <a:pt x="56" y="112"/>
                    </a:lnTo>
                    <a:lnTo>
                      <a:pt x="62" y="110"/>
                    </a:lnTo>
                    <a:lnTo>
                      <a:pt x="66" y="110"/>
                    </a:lnTo>
                    <a:lnTo>
                      <a:pt x="72" y="110"/>
                    </a:lnTo>
                    <a:lnTo>
                      <a:pt x="77" y="107"/>
                    </a:lnTo>
                    <a:lnTo>
                      <a:pt x="81" y="106"/>
                    </a:lnTo>
                    <a:lnTo>
                      <a:pt x="87" y="10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38" name="Freeform 1365"/>
              <p:cNvSpPr>
                <a:spLocks/>
              </p:cNvSpPr>
              <p:nvPr/>
            </p:nvSpPr>
            <p:spPr bwMode="auto">
              <a:xfrm>
                <a:off x="6220" y="2895"/>
                <a:ext cx="452" cy="397"/>
              </a:xfrm>
              <a:custGeom>
                <a:avLst/>
                <a:gdLst>
                  <a:gd name="T0" fmla="*/ 359 w 451"/>
                  <a:gd name="T1" fmla="*/ 161 h 453"/>
                  <a:gd name="T2" fmla="*/ 380 w 451"/>
                  <a:gd name="T3" fmla="*/ 155 h 453"/>
                  <a:gd name="T4" fmla="*/ 400 w 451"/>
                  <a:gd name="T5" fmla="*/ 147 h 453"/>
                  <a:gd name="T6" fmla="*/ 418 w 451"/>
                  <a:gd name="T7" fmla="*/ 138 h 453"/>
                  <a:gd name="T8" fmla="*/ 432 w 451"/>
                  <a:gd name="T9" fmla="*/ 130 h 453"/>
                  <a:gd name="T10" fmla="*/ 442 w 451"/>
                  <a:gd name="T11" fmla="*/ 119 h 453"/>
                  <a:gd name="T12" fmla="*/ 451 w 451"/>
                  <a:gd name="T13" fmla="*/ 109 h 453"/>
                  <a:gd name="T14" fmla="*/ 455 w 451"/>
                  <a:gd name="T15" fmla="*/ 99 h 453"/>
                  <a:gd name="T16" fmla="*/ 458 w 451"/>
                  <a:gd name="T17" fmla="*/ 88 h 453"/>
                  <a:gd name="T18" fmla="*/ 455 w 451"/>
                  <a:gd name="T19" fmla="*/ 78 h 453"/>
                  <a:gd name="T20" fmla="*/ 451 w 451"/>
                  <a:gd name="T21" fmla="*/ 67 h 453"/>
                  <a:gd name="T22" fmla="*/ 442 w 451"/>
                  <a:gd name="T23" fmla="*/ 57 h 453"/>
                  <a:gd name="T24" fmla="*/ 432 w 451"/>
                  <a:gd name="T25" fmla="*/ 46 h 453"/>
                  <a:gd name="T26" fmla="*/ 416 w 451"/>
                  <a:gd name="T27" fmla="*/ 37 h 453"/>
                  <a:gd name="T28" fmla="*/ 398 w 451"/>
                  <a:gd name="T29" fmla="*/ 29 h 453"/>
                  <a:gd name="T30" fmla="*/ 377 w 451"/>
                  <a:gd name="T31" fmla="*/ 21 h 453"/>
                  <a:gd name="T32" fmla="*/ 356 w 451"/>
                  <a:gd name="T33" fmla="*/ 15 h 453"/>
                  <a:gd name="T34" fmla="*/ 332 w 451"/>
                  <a:gd name="T35" fmla="*/ 9 h 453"/>
                  <a:gd name="T36" fmla="*/ 308 w 451"/>
                  <a:gd name="T37" fmla="*/ 5 h 453"/>
                  <a:gd name="T38" fmla="*/ 280 w 451"/>
                  <a:gd name="T39" fmla="*/ 3 h 453"/>
                  <a:gd name="T40" fmla="*/ 254 w 451"/>
                  <a:gd name="T41" fmla="*/ 2 h 453"/>
                  <a:gd name="T42" fmla="*/ 220 w 451"/>
                  <a:gd name="T43" fmla="*/ 0 h 453"/>
                  <a:gd name="T44" fmla="*/ 194 w 451"/>
                  <a:gd name="T45" fmla="*/ 3 h 453"/>
                  <a:gd name="T46" fmla="*/ 166 w 451"/>
                  <a:gd name="T47" fmla="*/ 3 h 453"/>
                  <a:gd name="T48" fmla="*/ 139 w 451"/>
                  <a:gd name="T49" fmla="*/ 7 h 453"/>
                  <a:gd name="T50" fmla="*/ 114 w 451"/>
                  <a:gd name="T51" fmla="*/ 12 h 453"/>
                  <a:gd name="T52" fmla="*/ 90 w 451"/>
                  <a:gd name="T53" fmla="*/ 18 h 453"/>
                  <a:gd name="T54" fmla="*/ 68 w 451"/>
                  <a:gd name="T55" fmla="*/ 25 h 453"/>
                  <a:gd name="T56" fmla="*/ 51 w 451"/>
                  <a:gd name="T57" fmla="*/ 34 h 453"/>
                  <a:gd name="T58" fmla="*/ 33 w 451"/>
                  <a:gd name="T59" fmla="*/ 41 h 453"/>
                  <a:gd name="T60" fmla="*/ 22 w 451"/>
                  <a:gd name="T61" fmla="*/ 52 h 453"/>
                  <a:gd name="T62" fmla="*/ 12 w 451"/>
                  <a:gd name="T63" fmla="*/ 61 h 453"/>
                  <a:gd name="T64" fmla="*/ 4 w 451"/>
                  <a:gd name="T65" fmla="*/ 72 h 453"/>
                  <a:gd name="T66" fmla="*/ 1 w 451"/>
                  <a:gd name="T67" fmla="*/ 82 h 453"/>
                  <a:gd name="T68" fmla="*/ 0 w 451"/>
                  <a:gd name="T69" fmla="*/ 92 h 453"/>
                  <a:gd name="T70" fmla="*/ 3 w 451"/>
                  <a:gd name="T71" fmla="*/ 103 h 453"/>
                  <a:gd name="T72" fmla="*/ 10 w 451"/>
                  <a:gd name="T73" fmla="*/ 114 h 453"/>
                  <a:gd name="T74" fmla="*/ 20 w 451"/>
                  <a:gd name="T75" fmla="*/ 124 h 453"/>
                  <a:gd name="T76" fmla="*/ 33 w 451"/>
                  <a:gd name="T77" fmla="*/ 134 h 453"/>
                  <a:gd name="T78" fmla="*/ 48 w 451"/>
                  <a:gd name="T79" fmla="*/ 142 h 453"/>
                  <a:gd name="T80" fmla="*/ 68 w 451"/>
                  <a:gd name="T81" fmla="*/ 151 h 453"/>
                  <a:gd name="T82" fmla="*/ 88 w 451"/>
                  <a:gd name="T83" fmla="*/ 157 h 453"/>
                  <a:gd name="T84" fmla="*/ 110 w 451"/>
                  <a:gd name="T85" fmla="*/ 164 h 453"/>
                  <a:gd name="T86" fmla="*/ 133 w 451"/>
                  <a:gd name="T87" fmla="*/ 169 h 453"/>
                  <a:gd name="T88" fmla="*/ 161 w 451"/>
                  <a:gd name="T89" fmla="*/ 173 h 453"/>
                  <a:gd name="T90" fmla="*/ 187 w 451"/>
                  <a:gd name="T91" fmla="*/ 176 h 453"/>
                  <a:gd name="T92" fmla="*/ 214 w 451"/>
                  <a:gd name="T93" fmla="*/ 177 h 453"/>
                  <a:gd name="T94" fmla="*/ 247 w 451"/>
                  <a:gd name="T95" fmla="*/ 177 h 453"/>
                  <a:gd name="T96" fmla="*/ 275 w 451"/>
                  <a:gd name="T97" fmla="*/ 176 h 453"/>
                  <a:gd name="T98" fmla="*/ 302 w 451"/>
                  <a:gd name="T99" fmla="*/ 173 h 453"/>
                  <a:gd name="T100" fmla="*/ 330 w 451"/>
                  <a:gd name="T101" fmla="*/ 168 h 4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51"/>
                  <a:gd name="T154" fmla="*/ 0 h 453"/>
                  <a:gd name="T155" fmla="*/ 451 w 451"/>
                  <a:gd name="T156" fmla="*/ 453 h 4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51" h="453">
                    <a:moveTo>
                      <a:pt x="333" y="426"/>
                    </a:moveTo>
                    <a:lnTo>
                      <a:pt x="337" y="423"/>
                    </a:lnTo>
                    <a:lnTo>
                      <a:pt x="343" y="420"/>
                    </a:lnTo>
                    <a:lnTo>
                      <a:pt x="347" y="415"/>
                    </a:lnTo>
                    <a:lnTo>
                      <a:pt x="352" y="414"/>
                    </a:lnTo>
                    <a:lnTo>
                      <a:pt x="356" y="410"/>
                    </a:lnTo>
                    <a:lnTo>
                      <a:pt x="362" y="407"/>
                    </a:lnTo>
                    <a:lnTo>
                      <a:pt x="366" y="402"/>
                    </a:lnTo>
                    <a:lnTo>
                      <a:pt x="370" y="400"/>
                    </a:lnTo>
                    <a:lnTo>
                      <a:pt x="373" y="395"/>
                    </a:lnTo>
                    <a:lnTo>
                      <a:pt x="378" y="392"/>
                    </a:lnTo>
                    <a:lnTo>
                      <a:pt x="382" y="388"/>
                    </a:lnTo>
                    <a:lnTo>
                      <a:pt x="386" y="385"/>
                    </a:lnTo>
                    <a:lnTo>
                      <a:pt x="391" y="381"/>
                    </a:lnTo>
                    <a:lnTo>
                      <a:pt x="393" y="376"/>
                    </a:lnTo>
                    <a:lnTo>
                      <a:pt x="396" y="372"/>
                    </a:lnTo>
                    <a:lnTo>
                      <a:pt x="401" y="369"/>
                    </a:lnTo>
                    <a:lnTo>
                      <a:pt x="404" y="363"/>
                    </a:lnTo>
                    <a:lnTo>
                      <a:pt x="408" y="359"/>
                    </a:lnTo>
                    <a:lnTo>
                      <a:pt x="411" y="355"/>
                    </a:lnTo>
                    <a:lnTo>
                      <a:pt x="414" y="350"/>
                    </a:lnTo>
                    <a:lnTo>
                      <a:pt x="415" y="346"/>
                    </a:lnTo>
                    <a:lnTo>
                      <a:pt x="420" y="340"/>
                    </a:lnTo>
                    <a:lnTo>
                      <a:pt x="421" y="336"/>
                    </a:lnTo>
                    <a:lnTo>
                      <a:pt x="425" y="332"/>
                    </a:lnTo>
                    <a:lnTo>
                      <a:pt x="427" y="326"/>
                    </a:lnTo>
                    <a:lnTo>
                      <a:pt x="430" y="321"/>
                    </a:lnTo>
                    <a:lnTo>
                      <a:pt x="431" y="316"/>
                    </a:lnTo>
                    <a:lnTo>
                      <a:pt x="434" y="311"/>
                    </a:lnTo>
                    <a:lnTo>
                      <a:pt x="435" y="306"/>
                    </a:lnTo>
                    <a:lnTo>
                      <a:pt x="437" y="303"/>
                    </a:lnTo>
                    <a:lnTo>
                      <a:pt x="440" y="297"/>
                    </a:lnTo>
                    <a:lnTo>
                      <a:pt x="441" y="293"/>
                    </a:lnTo>
                    <a:lnTo>
                      <a:pt x="443" y="287"/>
                    </a:lnTo>
                    <a:lnTo>
                      <a:pt x="444" y="281"/>
                    </a:lnTo>
                    <a:lnTo>
                      <a:pt x="446" y="275"/>
                    </a:lnTo>
                    <a:lnTo>
                      <a:pt x="447" y="271"/>
                    </a:lnTo>
                    <a:lnTo>
                      <a:pt x="447" y="265"/>
                    </a:lnTo>
                    <a:lnTo>
                      <a:pt x="448" y="259"/>
                    </a:lnTo>
                    <a:lnTo>
                      <a:pt x="448" y="253"/>
                    </a:lnTo>
                    <a:lnTo>
                      <a:pt x="450" y="249"/>
                    </a:lnTo>
                    <a:lnTo>
                      <a:pt x="450" y="243"/>
                    </a:lnTo>
                    <a:lnTo>
                      <a:pt x="450" y="238"/>
                    </a:lnTo>
                    <a:lnTo>
                      <a:pt x="450" y="232"/>
                    </a:lnTo>
                    <a:lnTo>
                      <a:pt x="451" y="227"/>
                    </a:lnTo>
                    <a:lnTo>
                      <a:pt x="450" y="222"/>
                    </a:lnTo>
                    <a:lnTo>
                      <a:pt x="450" y="216"/>
                    </a:lnTo>
                    <a:lnTo>
                      <a:pt x="450" y="212"/>
                    </a:lnTo>
                    <a:lnTo>
                      <a:pt x="450" y="206"/>
                    </a:lnTo>
                    <a:lnTo>
                      <a:pt x="448" y="200"/>
                    </a:lnTo>
                    <a:lnTo>
                      <a:pt x="448" y="194"/>
                    </a:lnTo>
                    <a:lnTo>
                      <a:pt x="447" y="188"/>
                    </a:lnTo>
                    <a:lnTo>
                      <a:pt x="447" y="184"/>
                    </a:lnTo>
                    <a:lnTo>
                      <a:pt x="446" y="178"/>
                    </a:lnTo>
                    <a:lnTo>
                      <a:pt x="444" y="173"/>
                    </a:lnTo>
                    <a:lnTo>
                      <a:pt x="443" y="167"/>
                    </a:lnTo>
                    <a:lnTo>
                      <a:pt x="441" y="162"/>
                    </a:lnTo>
                    <a:lnTo>
                      <a:pt x="440" y="157"/>
                    </a:lnTo>
                    <a:lnTo>
                      <a:pt x="437" y="151"/>
                    </a:lnTo>
                    <a:lnTo>
                      <a:pt x="435" y="145"/>
                    </a:lnTo>
                    <a:lnTo>
                      <a:pt x="434" y="141"/>
                    </a:lnTo>
                    <a:lnTo>
                      <a:pt x="431" y="135"/>
                    </a:lnTo>
                    <a:lnTo>
                      <a:pt x="430" y="131"/>
                    </a:lnTo>
                    <a:lnTo>
                      <a:pt x="427" y="125"/>
                    </a:lnTo>
                    <a:lnTo>
                      <a:pt x="425" y="120"/>
                    </a:lnTo>
                    <a:lnTo>
                      <a:pt x="421" y="115"/>
                    </a:lnTo>
                    <a:lnTo>
                      <a:pt x="418" y="110"/>
                    </a:lnTo>
                    <a:lnTo>
                      <a:pt x="415" y="105"/>
                    </a:lnTo>
                    <a:lnTo>
                      <a:pt x="412" y="100"/>
                    </a:lnTo>
                    <a:lnTo>
                      <a:pt x="409" y="94"/>
                    </a:lnTo>
                    <a:lnTo>
                      <a:pt x="405" y="90"/>
                    </a:lnTo>
                    <a:lnTo>
                      <a:pt x="402" y="86"/>
                    </a:lnTo>
                    <a:lnTo>
                      <a:pt x="399" y="81"/>
                    </a:lnTo>
                    <a:lnTo>
                      <a:pt x="395" y="77"/>
                    </a:lnTo>
                    <a:lnTo>
                      <a:pt x="391" y="73"/>
                    </a:lnTo>
                    <a:lnTo>
                      <a:pt x="386" y="68"/>
                    </a:lnTo>
                    <a:lnTo>
                      <a:pt x="383" y="66"/>
                    </a:lnTo>
                    <a:lnTo>
                      <a:pt x="379" y="61"/>
                    </a:lnTo>
                    <a:lnTo>
                      <a:pt x="375" y="57"/>
                    </a:lnTo>
                    <a:lnTo>
                      <a:pt x="370" y="54"/>
                    </a:lnTo>
                    <a:lnTo>
                      <a:pt x="367" y="51"/>
                    </a:lnTo>
                    <a:lnTo>
                      <a:pt x="362" y="47"/>
                    </a:lnTo>
                    <a:lnTo>
                      <a:pt x="357" y="44"/>
                    </a:lnTo>
                    <a:lnTo>
                      <a:pt x="353" y="40"/>
                    </a:lnTo>
                    <a:lnTo>
                      <a:pt x="349" y="38"/>
                    </a:lnTo>
                    <a:lnTo>
                      <a:pt x="344" y="34"/>
                    </a:lnTo>
                    <a:lnTo>
                      <a:pt x="340" y="32"/>
                    </a:lnTo>
                    <a:lnTo>
                      <a:pt x="334" y="29"/>
                    </a:lnTo>
                    <a:lnTo>
                      <a:pt x="330" y="27"/>
                    </a:lnTo>
                    <a:lnTo>
                      <a:pt x="325" y="24"/>
                    </a:lnTo>
                    <a:lnTo>
                      <a:pt x="320" y="22"/>
                    </a:lnTo>
                    <a:lnTo>
                      <a:pt x="315" y="19"/>
                    </a:lnTo>
                    <a:lnTo>
                      <a:pt x="310" y="18"/>
                    </a:lnTo>
                    <a:lnTo>
                      <a:pt x="305" y="15"/>
                    </a:lnTo>
                    <a:lnTo>
                      <a:pt x="301" y="13"/>
                    </a:lnTo>
                    <a:lnTo>
                      <a:pt x="295" y="12"/>
                    </a:lnTo>
                    <a:lnTo>
                      <a:pt x="291" y="12"/>
                    </a:lnTo>
                    <a:lnTo>
                      <a:pt x="285" y="9"/>
                    </a:lnTo>
                    <a:lnTo>
                      <a:pt x="279" y="8"/>
                    </a:lnTo>
                    <a:lnTo>
                      <a:pt x="273" y="6"/>
                    </a:lnTo>
                    <a:lnTo>
                      <a:pt x="269" y="6"/>
                    </a:lnTo>
                    <a:lnTo>
                      <a:pt x="263" y="3"/>
                    </a:lnTo>
                    <a:lnTo>
                      <a:pt x="257" y="3"/>
                    </a:lnTo>
                    <a:lnTo>
                      <a:pt x="252" y="2"/>
                    </a:lnTo>
                    <a:lnTo>
                      <a:pt x="247" y="2"/>
                    </a:lnTo>
                    <a:lnTo>
                      <a:pt x="242" y="2"/>
                    </a:lnTo>
                    <a:lnTo>
                      <a:pt x="236" y="0"/>
                    </a:lnTo>
                    <a:lnTo>
                      <a:pt x="230" y="0"/>
                    </a:lnTo>
                    <a:lnTo>
                      <a:pt x="226" y="0"/>
                    </a:lnTo>
                    <a:lnTo>
                      <a:pt x="220" y="0"/>
                    </a:lnTo>
                    <a:lnTo>
                      <a:pt x="216" y="0"/>
                    </a:lnTo>
                    <a:lnTo>
                      <a:pt x="210" y="2"/>
                    </a:lnTo>
                    <a:lnTo>
                      <a:pt x="204" y="2"/>
                    </a:lnTo>
                    <a:lnTo>
                      <a:pt x="198" y="2"/>
                    </a:lnTo>
                    <a:lnTo>
                      <a:pt x="194" y="3"/>
                    </a:lnTo>
                    <a:lnTo>
                      <a:pt x="187" y="3"/>
                    </a:lnTo>
                    <a:lnTo>
                      <a:pt x="182" y="5"/>
                    </a:lnTo>
                    <a:lnTo>
                      <a:pt x="176" y="6"/>
                    </a:lnTo>
                    <a:lnTo>
                      <a:pt x="172" y="8"/>
                    </a:lnTo>
                    <a:lnTo>
                      <a:pt x="166" y="9"/>
                    </a:lnTo>
                    <a:lnTo>
                      <a:pt x="161" y="11"/>
                    </a:lnTo>
                    <a:lnTo>
                      <a:pt x="155" y="12"/>
                    </a:lnTo>
                    <a:lnTo>
                      <a:pt x="150" y="13"/>
                    </a:lnTo>
                    <a:lnTo>
                      <a:pt x="145" y="16"/>
                    </a:lnTo>
                    <a:lnTo>
                      <a:pt x="139" y="18"/>
                    </a:lnTo>
                    <a:lnTo>
                      <a:pt x="133" y="21"/>
                    </a:lnTo>
                    <a:lnTo>
                      <a:pt x="130" y="22"/>
                    </a:lnTo>
                    <a:lnTo>
                      <a:pt x="124" y="25"/>
                    </a:lnTo>
                    <a:lnTo>
                      <a:pt x="120" y="29"/>
                    </a:lnTo>
                    <a:lnTo>
                      <a:pt x="114" y="31"/>
                    </a:lnTo>
                    <a:lnTo>
                      <a:pt x="110" y="34"/>
                    </a:lnTo>
                    <a:lnTo>
                      <a:pt x="104" y="37"/>
                    </a:lnTo>
                    <a:lnTo>
                      <a:pt x="100" y="40"/>
                    </a:lnTo>
                    <a:lnTo>
                      <a:pt x="94" y="42"/>
                    </a:lnTo>
                    <a:lnTo>
                      <a:pt x="90" y="47"/>
                    </a:lnTo>
                    <a:lnTo>
                      <a:pt x="85" y="50"/>
                    </a:lnTo>
                    <a:lnTo>
                      <a:pt x="81" y="54"/>
                    </a:lnTo>
                    <a:lnTo>
                      <a:pt x="77" y="57"/>
                    </a:lnTo>
                    <a:lnTo>
                      <a:pt x="72" y="60"/>
                    </a:lnTo>
                    <a:lnTo>
                      <a:pt x="68" y="64"/>
                    </a:lnTo>
                    <a:lnTo>
                      <a:pt x="65" y="68"/>
                    </a:lnTo>
                    <a:lnTo>
                      <a:pt x="61" y="73"/>
                    </a:lnTo>
                    <a:lnTo>
                      <a:pt x="56" y="77"/>
                    </a:lnTo>
                    <a:lnTo>
                      <a:pt x="54" y="80"/>
                    </a:lnTo>
                    <a:lnTo>
                      <a:pt x="51" y="86"/>
                    </a:lnTo>
                    <a:lnTo>
                      <a:pt x="46" y="90"/>
                    </a:lnTo>
                    <a:lnTo>
                      <a:pt x="43" y="94"/>
                    </a:lnTo>
                    <a:lnTo>
                      <a:pt x="39" y="99"/>
                    </a:lnTo>
                    <a:lnTo>
                      <a:pt x="38" y="103"/>
                    </a:lnTo>
                    <a:lnTo>
                      <a:pt x="33" y="106"/>
                    </a:lnTo>
                    <a:lnTo>
                      <a:pt x="30" y="112"/>
                    </a:lnTo>
                    <a:lnTo>
                      <a:pt x="29" y="116"/>
                    </a:lnTo>
                    <a:lnTo>
                      <a:pt x="26" y="122"/>
                    </a:lnTo>
                    <a:lnTo>
                      <a:pt x="23" y="125"/>
                    </a:lnTo>
                    <a:lnTo>
                      <a:pt x="22" y="131"/>
                    </a:lnTo>
                    <a:lnTo>
                      <a:pt x="19" y="135"/>
                    </a:lnTo>
                    <a:lnTo>
                      <a:pt x="17" y="141"/>
                    </a:lnTo>
                    <a:lnTo>
                      <a:pt x="14" y="145"/>
                    </a:lnTo>
                    <a:lnTo>
                      <a:pt x="13" y="151"/>
                    </a:lnTo>
                    <a:lnTo>
                      <a:pt x="12" y="157"/>
                    </a:lnTo>
                    <a:lnTo>
                      <a:pt x="10" y="162"/>
                    </a:lnTo>
                    <a:lnTo>
                      <a:pt x="9" y="167"/>
                    </a:lnTo>
                    <a:lnTo>
                      <a:pt x="7" y="171"/>
                    </a:lnTo>
                    <a:lnTo>
                      <a:pt x="6" y="177"/>
                    </a:lnTo>
                    <a:lnTo>
                      <a:pt x="4" y="183"/>
                    </a:lnTo>
                    <a:lnTo>
                      <a:pt x="3" y="187"/>
                    </a:lnTo>
                    <a:lnTo>
                      <a:pt x="3" y="193"/>
                    </a:lnTo>
                    <a:lnTo>
                      <a:pt x="1" y="197"/>
                    </a:lnTo>
                    <a:lnTo>
                      <a:pt x="1" y="204"/>
                    </a:lnTo>
                    <a:lnTo>
                      <a:pt x="1" y="209"/>
                    </a:lnTo>
                    <a:lnTo>
                      <a:pt x="0" y="214"/>
                    </a:lnTo>
                    <a:lnTo>
                      <a:pt x="0" y="220"/>
                    </a:lnTo>
                    <a:lnTo>
                      <a:pt x="0" y="226"/>
                    </a:lnTo>
                    <a:lnTo>
                      <a:pt x="0" y="230"/>
                    </a:lnTo>
                    <a:lnTo>
                      <a:pt x="0" y="236"/>
                    </a:lnTo>
                    <a:lnTo>
                      <a:pt x="1" y="242"/>
                    </a:lnTo>
                    <a:lnTo>
                      <a:pt x="1" y="248"/>
                    </a:lnTo>
                    <a:lnTo>
                      <a:pt x="1" y="253"/>
                    </a:lnTo>
                    <a:lnTo>
                      <a:pt x="3" y="258"/>
                    </a:lnTo>
                    <a:lnTo>
                      <a:pt x="3" y="264"/>
                    </a:lnTo>
                    <a:lnTo>
                      <a:pt x="4" y="269"/>
                    </a:lnTo>
                    <a:lnTo>
                      <a:pt x="4" y="274"/>
                    </a:lnTo>
                    <a:lnTo>
                      <a:pt x="6" y="280"/>
                    </a:lnTo>
                    <a:lnTo>
                      <a:pt x="7" y="285"/>
                    </a:lnTo>
                    <a:lnTo>
                      <a:pt x="10" y="291"/>
                    </a:lnTo>
                    <a:lnTo>
                      <a:pt x="12" y="295"/>
                    </a:lnTo>
                    <a:lnTo>
                      <a:pt x="13" y="301"/>
                    </a:lnTo>
                    <a:lnTo>
                      <a:pt x="16" y="307"/>
                    </a:lnTo>
                    <a:lnTo>
                      <a:pt x="17" y="313"/>
                    </a:lnTo>
                    <a:lnTo>
                      <a:pt x="20" y="317"/>
                    </a:lnTo>
                    <a:lnTo>
                      <a:pt x="22" y="323"/>
                    </a:lnTo>
                    <a:lnTo>
                      <a:pt x="25" y="329"/>
                    </a:lnTo>
                    <a:lnTo>
                      <a:pt x="29" y="334"/>
                    </a:lnTo>
                    <a:lnTo>
                      <a:pt x="30" y="339"/>
                    </a:lnTo>
                    <a:lnTo>
                      <a:pt x="33" y="343"/>
                    </a:lnTo>
                    <a:lnTo>
                      <a:pt x="36" y="347"/>
                    </a:lnTo>
                    <a:lnTo>
                      <a:pt x="39" y="353"/>
                    </a:lnTo>
                    <a:lnTo>
                      <a:pt x="42" y="358"/>
                    </a:lnTo>
                    <a:lnTo>
                      <a:pt x="46" y="362"/>
                    </a:lnTo>
                    <a:lnTo>
                      <a:pt x="48" y="366"/>
                    </a:lnTo>
                    <a:lnTo>
                      <a:pt x="52" y="371"/>
                    </a:lnTo>
                    <a:lnTo>
                      <a:pt x="56" y="375"/>
                    </a:lnTo>
                    <a:lnTo>
                      <a:pt x="59" y="379"/>
                    </a:lnTo>
                    <a:lnTo>
                      <a:pt x="64" y="384"/>
                    </a:lnTo>
                    <a:lnTo>
                      <a:pt x="68" y="388"/>
                    </a:lnTo>
                    <a:lnTo>
                      <a:pt x="72" y="392"/>
                    </a:lnTo>
                    <a:lnTo>
                      <a:pt x="75" y="395"/>
                    </a:lnTo>
                    <a:lnTo>
                      <a:pt x="80" y="398"/>
                    </a:lnTo>
                    <a:lnTo>
                      <a:pt x="84" y="402"/>
                    </a:lnTo>
                    <a:lnTo>
                      <a:pt x="88" y="405"/>
                    </a:lnTo>
                    <a:lnTo>
                      <a:pt x="93" y="410"/>
                    </a:lnTo>
                    <a:lnTo>
                      <a:pt x="97" y="413"/>
                    </a:lnTo>
                    <a:lnTo>
                      <a:pt x="101" y="415"/>
                    </a:lnTo>
                    <a:lnTo>
                      <a:pt x="106" y="417"/>
                    </a:lnTo>
                    <a:lnTo>
                      <a:pt x="110" y="421"/>
                    </a:lnTo>
                    <a:lnTo>
                      <a:pt x="114" y="423"/>
                    </a:lnTo>
                    <a:lnTo>
                      <a:pt x="120" y="427"/>
                    </a:lnTo>
                    <a:lnTo>
                      <a:pt x="124" y="428"/>
                    </a:lnTo>
                    <a:lnTo>
                      <a:pt x="129" y="431"/>
                    </a:lnTo>
                    <a:lnTo>
                      <a:pt x="133" y="433"/>
                    </a:lnTo>
                    <a:lnTo>
                      <a:pt x="139" y="436"/>
                    </a:lnTo>
                    <a:lnTo>
                      <a:pt x="145" y="437"/>
                    </a:lnTo>
                    <a:lnTo>
                      <a:pt x="150" y="439"/>
                    </a:lnTo>
                    <a:lnTo>
                      <a:pt x="155" y="441"/>
                    </a:lnTo>
                    <a:lnTo>
                      <a:pt x="161" y="443"/>
                    </a:lnTo>
                    <a:lnTo>
                      <a:pt x="165" y="444"/>
                    </a:lnTo>
                    <a:lnTo>
                      <a:pt x="171" y="446"/>
                    </a:lnTo>
                    <a:lnTo>
                      <a:pt x="176" y="447"/>
                    </a:lnTo>
                    <a:lnTo>
                      <a:pt x="181" y="449"/>
                    </a:lnTo>
                    <a:lnTo>
                      <a:pt x="187" y="449"/>
                    </a:lnTo>
                    <a:lnTo>
                      <a:pt x="192" y="450"/>
                    </a:lnTo>
                    <a:lnTo>
                      <a:pt x="197" y="450"/>
                    </a:lnTo>
                    <a:lnTo>
                      <a:pt x="203" y="452"/>
                    </a:lnTo>
                    <a:lnTo>
                      <a:pt x="208" y="452"/>
                    </a:lnTo>
                    <a:lnTo>
                      <a:pt x="214" y="452"/>
                    </a:lnTo>
                    <a:lnTo>
                      <a:pt x="218" y="452"/>
                    </a:lnTo>
                    <a:lnTo>
                      <a:pt x="224" y="453"/>
                    </a:lnTo>
                    <a:lnTo>
                      <a:pt x="229" y="452"/>
                    </a:lnTo>
                    <a:lnTo>
                      <a:pt x="236" y="452"/>
                    </a:lnTo>
                    <a:lnTo>
                      <a:pt x="240" y="452"/>
                    </a:lnTo>
                    <a:lnTo>
                      <a:pt x="246" y="452"/>
                    </a:lnTo>
                    <a:lnTo>
                      <a:pt x="252" y="450"/>
                    </a:lnTo>
                    <a:lnTo>
                      <a:pt x="257" y="450"/>
                    </a:lnTo>
                    <a:lnTo>
                      <a:pt x="263" y="449"/>
                    </a:lnTo>
                    <a:lnTo>
                      <a:pt x="268" y="449"/>
                    </a:lnTo>
                    <a:lnTo>
                      <a:pt x="273" y="447"/>
                    </a:lnTo>
                    <a:lnTo>
                      <a:pt x="279" y="446"/>
                    </a:lnTo>
                    <a:lnTo>
                      <a:pt x="285" y="444"/>
                    </a:lnTo>
                    <a:lnTo>
                      <a:pt x="289" y="443"/>
                    </a:lnTo>
                    <a:lnTo>
                      <a:pt x="295" y="440"/>
                    </a:lnTo>
                    <a:lnTo>
                      <a:pt x="301" y="439"/>
                    </a:lnTo>
                    <a:lnTo>
                      <a:pt x="307" y="437"/>
                    </a:lnTo>
                    <a:lnTo>
                      <a:pt x="311" y="434"/>
                    </a:lnTo>
                    <a:lnTo>
                      <a:pt x="317" y="433"/>
                    </a:lnTo>
                    <a:lnTo>
                      <a:pt x="323" y="430"/>
                    </a:lnTo>
                    <a:lnTo>
                      <a:pt x="328" y="428"/>
                    </a:lnTo>
                    <a:lnTo>
                      <a:pt x="333" y="426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39" name="Freeform 1366"/>
              <p:cNvSpPr>
                <a:spLocks/>
              </p:cNvSpPr>
              <p:nvPr/>
            </p:nvSpPr>
            <p:spPr bwMode="auto">
              <a:xfrm>
                <a:off x="6237" y="2909"/>
                <a:ext cx="410" cy="368"/>
              </a:xfrm>
              <a:custGeom>
                <a:avLst/>
                <a:gdLst>
                  <a:gd name="T0" fmla="*/ 828 w 350"/>
                  <a:gd name="T1" fmla="*/ 440 h 350"/>
                  <a:gd name="T2" fmla="*/ 899 w 350"/>
                  <a:gd name="T3" fmla="*/ 407 h 350"/>
                  <a:gd name="T4" fmla="*/ 954 w 350"/>
                  <a:gd name="T5" fmla="*/ 370 h 350"/>
                  <a:gd name="T6" fmla="*/ 984 w 350"/>
                  <a:gd name="T7" fmla="*/ 343 h 350"/>
                  <a:gd name="T8" fmla="*/ 1003 w 350"/>
                  <a:gd name="T9" fmla="*/ 321 h 350"/>
                  <a:gd name="T10" fmla="*/ 1012 w 350"/>
                  <a:gd name="T11" fmla="*/ 298 h 350"/>
                  <a:gd name="T12" fmla="*/ 1022 w 350"/>
                  <a:gd name="T13" fmla="*/ 276 h 350"/>
                  <a:gd name="T14" fmla="*/ 1025 w 350"/>
                  <a:gd name="T15" fmla="*/ 253 h 350"/>
                  <a:gd name="T16" fmla="*/ 1025 w 350"/>
                  <a:gd name="T17" fmla="*/ 229 h 350"/>
                  <a:gd name="T18" fmla="*/ 1015 w 350"/>
                  <a:gd name="T19" fmla="*/ 203 h 350"/>
                  <a:gd name="T20" fmla="*/ 1004 w 350"/>
                  <a:gd name="T21" fmla="*/ 180 h 350"/>
                  <a:gd name="T22" fmla="*/ 991 w 350"/>
                  <a:gd name="T23" fmla="*/ 157 h 350"/>
                  <a:gd name="T24" fmla="*/ 969 w 350"/>
                  <a:gd name="T25" fmla="*/ 135 h 350"/>
                  <a:gd name="T26" fmla="*/ 945 w 350"/>
                  <a:gd name="T27" fmla="*/ 113 h 350"/>
                  <a:gd name="T28" fmla="*/ 888 w 350"/>
                  <a:gd name="T29" fmla="*/ 79 h 350"/>
                  <a:gd name="T30" fmla="*/ 815 w 350"/>
                  <a:gd name="T31" fmla="*/ 48 h 350"/>
                  <a:gd name="T32" fmla="*/ 739 w 350"/>
                  <a:gd name="T33" fmla="*/ 25 h 350"/>
                  <a:gd name="T34" fmla="*/ 685 w 350"/>
                  <a:gd name="T35" fmla="*/ 18 h 350"/>
                  <a:gd name="T36" fmla="*/ 624 w 350"/>
                  <a:gd name="T37" fmla="*/ 5 h 350"/>
                  <a:gd name="T38" fmla="*/ 581 w 350"/>
                  <a:gd name="T39" fmla="*/ 2 h 350"/>
                  <a:gd name="T40" fmla="*/ 532 w 350"/>
                  <a:gd name="T41" fmla="*/ 0 h 350"/>
                  <a:gd name="T42" fmla="*/ 481 w 350"/>
                  <a:gd name="T43" fmla="*/ 0 h 350"/>
                  <a:gd name="T44" fmla="*/ 434 w 350"/>
                  <a:gd name="T45" fmla="*/ 2 h 350"/>
                  <a:gd name="T46" fmla="*/ 380 w 350"/>
                  <a:gd name="T47" fmla="*/ 5 h 350"/>
                  <a:gd name="T48" fmla="*/ 333 w 350"/>
                  <a:gd name="T49" fmla="*/ 18 h 350"/>
                  <a:gd name="T50" fmla="*/ 286 w 350"/>
                  <a:gd name="T51" fmla="*/ 26 h 350"/>
                  <a:gd name="T52" fmla="*/ 237 w 350"/>
                  <a:gd name="T53" fmla="*/ 39 h 350"/>
                  <a:gd name="T54" fmla="*/ 164 w 350"/>
                  <a:gd name="T55" fmla="*/ 62 h 350"/>
                  <a:gd name="T56" fmla="*/ 93 w 350"/>
                  <a:gd name="T57" fmla="*/ 99 h 350"/>
                  <a:gd name="T58" fmla="*/ 65 w 350"/>
                  <a:gd name="T59" fmla="*/ 126 h 350"/>
                  <a:gd name="T60" fmla="*/ 35 w 350"/>
                  <a:gd name="T61" fmla="*/ 157 h 350"/>
                  <a:gd name="T62" fmla="*/ 16 w 350"/>
                  <a:gd name="T63" fmla="*/ 180 h 350"/>
                  <a:gd name="T64" fmla="*/ 3 w 350"/>
                  <a:gd name="T65" fmla="*/ 202 h 350"/>
                  <a:gd name="T66" fmla="*/ 0 w 350"/>
                  <a:gd name="T67" fmla="*/ 226 h 350"/>
                  <a:gd name="T68" fmla="*/ 0 w 350"/>
                  <a:gd name="T69" fmla="*/ 249 h 350"/>
                  <a:gd name="T70" fmla="*/ 1 w 350"/>
                  <a:gd name="T71" fmla="*/ 274 h 350"/>
                  <a:gd name="T72" fmla="*/ 3 w 350"/>
                  <a:gd name="T73" fmla="*/ 296 h 350"/>
                  <a:gd name="T74" fmla="*/ 26 w 350"/>
                  <a:gd name="T75" fmla="*/ 321 h 350"/>
                  <a:gd name="T76" fmla="*/ 42 w 350"/>
                  <a:gd name="T77" fmla="*/ 343 h 350"/>
                  <a:gd name="T78" fmla="*/ 76 w 350"/>
                  <a:gd name="T79" fmla="*/ 371 h 350"/>
                  <a:gd name="T80" fmla="*/ 134 w 350"/>
                  <a:gd name="T81" fmla="*/ 409 h 350"/>
                  <a:gd name="T82" fmla="*/ 211 w 350"/>
                  <a:gd name="T83" fmla="*/ 442 h 350"/>
                  <a:gd name="T84" fmla="*/ 263 w 350"/>
                  <a:gd name="T85" fmla="*/ 458 h 350"/>
                  <a:gd name="T86" fmla="*/ 333 w 350"/>
                  <a:gd name="T87" fmla="*/ 472 h 350"/>
                  <a:gd name="T88" fmla="*/ 377 w 350"/>
                  <a:gd name="T89" fmla="*/ 480 h 350"/>
                  <a:gd name="T90" fmla="*/ 427 w 350"/>
                  <a:gd name="T91" fmla="*/ 483 h 350"/>
                  <a:gd name="T92" fmla="*/ 472 w 350"/>
                  <a:gd name="T93" fmla="*/ 490 h 350"/>
                  <a:gd name="T94" fmla="*/ 525 w 350"/>
                  <a:gd name="T95" fmla="*/ 490 h 350"/>
                  <a:gd name="T96" fmla="*/ 576 w 350"/>
                  <a:gd name="T97" fmla="*/ 489 h 350"/>
                  <a:gd name="T98" fmla="*/ 624 w 350"/>
                  <a:gd name="T99" fmla="*/ 482 h 350"/>
                  <a:gd name="T100" fmla="*/ 671 w 350"/>
                  <a:gd name="T101" fmla="*/ 476 h 350"/>
                  <a:gd name="T102" fmla="*/ 724 w 350"/>
                  <a:gd name="T103" fmla="*/ 469 h 350"/>
                  <a:gd name="T104" fmla="*/ 758 w 350"/>
                  <a:gd name="T105" fmla="*/ 463 h 35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50"/>
                  <a:gd name="T160" fmla="*/ 0 h 350"/>
                  <a:gd name="T161" fmla="*/ 350 w 350"/>
                  <a:gd name="T162" fmla="*/ 350 h 35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50" h="350">
                    <a:moveTo>
                      <a:pt x="260" y="332"/>
                    </a:moveTo>
                    <a:lnTo>
                      <a:pt x="266" y="326"/>
                    </a:lnTo>
                    <a:lnTo>
                      <a:pt x="275" y="321"/>
                    </a:lnTo>
                    <a:lnTo>
                      <a:pt x="282" y="316"/>
                    </a:lnTo>
                    <a:lnTo>
                      <a:pt x="288" y="311"/>
                    </a:lnTo>
                    <a:lnTo>
                      <a:pt x="295" y="304"/>
                    </a:lnTo>
                    <a:lnTo>
                      <a:pt x="301" y="298"/>
                    </a:lnTo>
                    <a:lnTo>
                      <a:pt x="307" y="292"/>
                    </a:lnTo>
                    <a:lnTo>
                      <a:pt x="312" y="287"/>
                    </a:lnTo>
                    <a:lnTo>
                      <a:pt x="317" y="279"/>
                    </a:lnTo>
                    <a:lnTo>
                      <a:pt x="323" y="272"/>
                    </a:lnTo>
                    <a:lnTo>
                      <a:pt x="326" y="265"/>
                    </a:lnTo>
                    <a:lnTo>
                      <a:pt x="331" y="258"/>
                    </a:lnTo>
                    <a:lnTo>
                      <a:pt x="333" y="253"/>
                    </a:lnTo>
                    <a:lnTo>
                      <a:pt x="334" y="251"/>
                    </a:lnTo>
                    <a:lnTo>
                      <a:pt x="336" y="246"/>
                    </a:lnTo>
                    <a:lnTo>
                      <a:pt x="339" y="242"/>
                    </a:lnTo>
                    <a:lnTo>
                      <a:pt x="340" y="238"/>
                    </a:lnTo>
                    <a:lnTo>
                      <a:pt x="341" y="235"/>
                    </a:lnTo>
                    <a:lnTo>
                      <a:pt x="343" y="230"/>
                    </a:lnTo>
                    <a:lnTo>
                      <a:pt x="344" y="227"/>
                    </a:lnTo>
                    <a:lnTo>
                      <a:pt x="346" y="223"/>
                    </a:lnTo>
                    <a:lnTo>
                      <a:pt x="346" y="219"/>
                    </a:lnTo>
                    <a:lnTo>
                      <a:pt x="346" y="214"/>
                    </a:lnTo>
                    <a:lnTo>
                      <a:pt x="347" y="210"/>
                    </a:lnTo>
                    <a:lnTo>
                      <a:pt x="347" y="206"/>
                    </a:lnTo>
                    <a:lnTo>
                      <a:pt x="349" y="201"/>
                    </a:lnTo>
                    <a:lnTo>
                      <a:pt x="349" y="197"/>
                    </a:lnTo>
                    <a:lnTo>
                      <a:pt x="350" y="194"/>
                    </a:lnTo>
                    <a:lnTo>
                      <a:pt x="350" y="190"/>
                    </a:lnTo>
                    <a:lnTo>
                      <a:pt x="350" y="185"/>
                    </a:lnTo>
                    <a:lnTo>
                      <a:pt x="350" y="181"/>
                    </a:lnTo>
                    <a:lnTo>
                      <a:pt x="350" y="177"/>
                    </a:lnTo>
                    <a:lnTo>
                      <a:pt x="350" y="172"/>
                    </a:lnTo>
                    <a:lnTo>
                      <a:pt x="350" y="168"/>
                    </a:lnTo>
                    <a:lnTo>
                      <a:pt x="350" y="164"/>
                    </a:lnTo>
                    <a:lnTo>
                      <a:pt x="350" y="159"/>
                    </a:lnTo>
                    <a:lnTo>
                      <a:pt x="349" y="155"/>
                    </a:lnTo>
                    <a:lnTo>
                      <a:pt x="349" y="151"/>
                    </a:lnTo>
                    <a:lnTo>
                      <a:pt x="347" y="146"/>
                    </a:lnTo>
                    <a:lnTo>
                      <a:pt x="347" y="142"/>
                    </a:lnTo>
                    <a:lnTo>
                      <a:pt x="346" y="138"/>
                    </a:lnTo>
                    <a:lnTo>
                      <a:pt x="346" y="133"/>
                    </a:lnTo>
                    <a:lnTo>
                      <a:pt x="344" y="129"/>
                    </a:lnTo>
                    <a:lnTo>
                      <a:pt x="344" y="125"/>
                    </a:lnTo>
                    <a:lnTo>
                      <a:pt x="341" y="122"/>
                    </a:lnTo>
                    <a:lnTo>
                      <a:pt x="340" y="118"/>
                    </a:lnTo>
                    <a:lnTo>
                      <a:pt x="339" y="113"/>
                    </a:lnTo>
                    <a:lnTo>
                      <a:pt x="337" y="109"/>
                    </a:lnTo>
                    <a:lnTo>
                      <a:pt x="336" y="105"/>
                    </a:lnTo>
                    <a:lnTo>
                      <a:pt x="334" y="102"/>
                    </a:lnTo>
                    <a:lnTo>
                      <a:pt x="331" y="97"/>
                    </a:lnTo>
                    <a:lnTo>
                      <a:pt x="330" y="93"/>
                    </a:lnTo>
                    <a:lnTo>
                      <a:pt x="327" y="89"/>
                    </a:lnTo>
                    <a:lnTo>
                      <a:pt x="326" y="84"/>
                    </a:lnTo>
                    <a:lnTo>
                      <a:pt x="323" y="81"/>
                    </a:lnTo>
                    <a:lnTo>
                      <a:pt x="321" y="77"/>
                    </a:lnTo>
                    <a:lnTo>
                      <a:pt x="315" y="70"/>
                    </a:lnTo>
                    <a:lnTo>
                      <a:pt x="310" y="63"/>
                    </a:lnTo>
                    <a:lnTo>
                      <a:pt x="304" y="57"/>
                    </a:lnTo>
                    <a:lnTo>
                      <a:pt x="298" y="50"/>
                    </a:lnTo>
                    <a:lnTo>
                      <a:pt x="292" y="44"/>
                    </a:lnTo>
                    <a:lnTo>
                      <a:pt x="286" y="39"/>
                    </a:lnTo>
                    <a:lnTo>
                      <a:pt x="279" y="34"/>
                    </a:lnTo>
                    <a:lnTo>
                      <a:pt x="272" y="29"/>
                    </a:lnTo>
                    <a:lnTo>
                      <a:pt x="265" y="25"/>
                    </a:lnTo>
                    <a:lnTo>
                      <a:pt x="258" y="21"/>
                    </a:lnTo>
                    <a:lnTo>
                      <a:pt x="253" y="18"/>
                    </a:lnTo>
                    <a:lnTo>
                      <a:pt x="250" y="16"/>
                    </a:lnTo>
                    <a:lnTo>
                      <a:pt x="246" y="15"/>
                    </a:lnTo>
                    <a:lnTo>
                      <a:pt x="242" y="13"/>
                    </a:lnTo>
                    <a:lnTo>
                      <a:pt x="234" y="11"/>
                    </a:lnTo>
                    <a:lnTo>
                      <a:pt x="227" y="9"/>
                    </a:lnTo>
                    <a:lnTo>
                      <a:pt x="223" y="6"/>
                    </a:lnTo>
                    <a:lnTo>
                      <a:pt x="218" y="6"/>
                    </a:lnTo>
                    <a:lnTo>
                      <a:pt x="214" y="5"/>
                    </a:lnTo>
                    <a:lnTo>
                      <a:pt x="211" y="3"/>
                    </a:lnTo>
                    <a:lnTo>
                      <a:pt x="207" y="2"/>
                    </a:lnTo>
                    <a:lnTo>
                      <a:pt x="203" y="2"/>
                    </a:lnTo>
                    <a:lnTo>
                      <a:pt x="198" y="2"/>
                    </a:lnTo>
                    <a:lnTo>
                      <a:pt x="194" y="2"/>
                    </a:lnTo>
                    <a:lnTo>
                      <a:pt x="190" y="0"/>
                    </a:lnTo>
                    <a:lnTo>
                      <a:pt x="185" y="0"/>
                    </a:lnTo>
                    <a:lnTo>
                      <a:pt x="181" y="0"/>
                    </a:lnTo>
                    <a:lnTo>
                      <a:pt x="177" y="0"/>
                    </a:lnTo>
                    <a:lnTo>
                      <a:pt x="174" y="0"/>
                    </a:lnTo>
                    <a:lnTo>
                      <a:pt x="169" y="0"/>
                    </a:lnTo>
                    <a:lnTo>
                      <a:pt x="165" y="0"/>
                    </a:lnTo>
                    <a:lnTo>
                      <a:pt x="161" y="0"/>
                    </a:lnTo>
                    <a:lnTo>
                      <a:pt x="155" y="0"/>
                    </a:lnTo>
                    <a:lnTo>
                      <a:pt x="152" y="0"/>
                    </a:lnTo>
                    <a:lnTo>
                      <a:pt x="148" y="2"/>
                    </a:lnTo>
                    <a:lnTo>
                      <a:pt x="143" y="3"/>
                    </a:lnTo>
                    <a:lnTo>
                      <a:pt x="139" y="3"/>
                    </a:lnTo>
                    <a:lnTo>
                      <a:pt x="135" y="5"/>
                    </a:lnTo>
                    <a:lnTo>
                      <a:pt x="130" y="5"/>
                    </a:lnTo>
                    <a:lnTo>
                      <a:pt x="126" y="8"/>
                    </a:lnTo>
                    <a:lnTo>
                      <a:pt x="122" y="8"/>
                    </a:lnTo>
                    <a:lnTo>
                      <a:pt x="117" y="9"/>
                    </a:lnTo>
                    <a:lnTo>
                      <a:pt x="113" y="11"/>
                    </a:lnTo>
                    <a:lnTo>
                      <a:pt x="110" y="13"/>
                    </a:lnTo>
                    <a:lnTo>
                      <a:pt x="106" y="15"/>
                    </a:lnTo>
                    <a:lnTo>
                      <a:pt x="101" y="16"/>
                    </a:lnTo>
                    <a:lnTo>
                      <a:pt x="97" y="19"/>
                    </a:lnTo>
                    <a:lnTo>
                      <a:pt x="94" y="21"/>
                    </a:lnTo>
                    <a:lnTo>
                      <a:pt x="90" y="24"/>
                    </a:lnTo>
                    <a:lnTo>
                      <a:pt x="85" y="25"/>
                    </a:lnTo>
                    <a:lnTo>
                      <a:pt x="81" y="28"/>
                    </a:lnTo>
                    <a:lnTo>
                      <a:pt x="78" y="29"/>
                    </a:lnTo>
                    <a:lnTo>
                      <a:pt x="69" y="35"/>
                    </a:lnTo>
                    <a:lnTo>
                      <a:pt x="64" y="41"/>
                    </a:lnTo>
                    <a:lnTo>
                      <a:pt x="56" y="45"/>
                    </a:lnTo>
                    <a:lnTo>
                      <a:pt x="51" y="52"/>
                    </a:lnTo>
                    <a:lnTo>
                      <a:pt x="45" y="58"/>
                    </a:lnTo>
                    <a:lnTo>
                      <a:pt x="41" y="65"/>
                    </a:lnTo>
                    <a:lnTo>
                      <a:pt x="33" y="71"/>
                    </a:lnTo>
                    <a:lnTo>
                      <a:pt x="29" y="78"/>
                    </a:lnTo>
                    <a:lnTo>
                      <a:pt x="26" y="83"/>
                    </a:lnTo>
                    <a:lnTo>
                      <a:pt x="25" y="86"/>
                    </a:lnTo>
                    <a:lnTo>
                      <a:pt x="22" y="90"/>
                    </a:lnTo>
                    <a:lnTo>
                      <a:pt x="22" y="94"/>
                    </a:lnTo>
                    <a:lnTo>
                      <a:pt x="17" y="102"/>
                    </a:lnTo>
                    <a:lnTo>
                      <a:pt x="13" y="109"/>
                    </a:lnTo>
                    <a:lnTo>
                      <a:pt x="12" y="113"/>
                    </a:lnTo>
                    <a:lnTo>
                      <a:pt x="10" y="118"/>
                    </a:lnTo>
                    <a:lnTo>
                      <a:pt x="9" y="122"/>
                    </a:lnTo>
                    <a:lnTo>
                      <a:pt x="9" y="125"/>
                    </a:lnTo>
                    <a:lnTo>
                      <a:pt x="6" y="129"/>
                    </a:lnTo>
                    <a:lnTo>
                      <a:pt x="6" y="133"/>
                    </a:lnTo>
                    <a:lnTo>
                      <a:pt x="4" y="136"/>
                    </a:lnTo>
                    <a:lnTo>
                      <a:pt x="3" y="141"/>
                    </a:lnTo>
                    <a:lnTo>
                      <a:pt x="3" y="145"/>
                    </a:lnTo>
                    <a:lnTo>
                      <a:pt x="3" y="149"/>
                    </a:lnTo>
                    <a:lnTo>
                      <a:pt x="1" y="154"/>
                    </a:lnTo>
                    <a:lnTo>
                      <a:pt x="1" y="158"/>
                    </a:lnTo>
                    <a:lnTo>
                      <a:pt x="0" y="162"/>
                    </a:lnTo>
                    <a:lnTo>
                      <a:pt x="0" y="167"/>
                    </a:lnTo>
                    <a:lnTo>
                      <a:pt x="0" y="171"/>
                    </a:lnTo>
                    <a:lnTo>
                      <a:pt x="0" y="174"/>
                    </a:lnTo>
                    <a:lnTo>
                      <a:pt x="0" y="178"/>
                    </a:lnTo>
                    <a:lnTo>
                      <a:pt x="0" y="183"/>
                    </a:lnTo>
                    <a:lnTo>
                      <a:pt x="0" y="187"/>
                    </a:lnTo>
                    <a:lnTo>
                      <a:pt x="1" y="193"/>
                    </a:lnTo>
                    <a:lnTo>
                      <a:pt x="1" y="196"/>
                    </a:lnTo>
                    <a:lnTo>
                      <a:pt x="1" y="200"/>
                    </a:lnTo>
                    <a:lnTo>
                      <a:pt x="3" y="204"/>
                    </a:lnTo>
                    <a:lnTo>
                      <a:pt x="3" y="209"/>
                    </a:lnTo>
                    <a:lnTo>
                      <a:pt x="3" y="213"/>
                    </a:lnTo>
                    <a:lnTo>
                      <a:pt x="4" y="217"/>
                    </a:lnTo>
                    <a:lnTo>
                      <a:pt x="6" y="222"/>
                    </a:lnTo>
                    <a:lnTo>
                      <a:pt x="7" y="226"/>
                    </a:lnTo>
                    <a:lnTo>
                      <a:pt x="9" y="230"/>
                    </a:lnTo>
                    <a:lnTo>
                      <a:pt x="10" y="235"/>
                    </a:lnTo>
                    <a:lnTo>
                      <a:pt x="12" y="238"/>
                    </a:lnTo>
                    <a:lnTo>
                      <a:pt x="13" y="242"/>
                    </a:lnTo>
                    <a:lnTo>
                      <a:pt x="15" y="246"/>
                    </a:lnTo>
                    <a:lnTo>
                      <a:pt x="17" y="251"/>
                    </a:lnTo>
                    <a:lnTo>
                      <a:pt x="19" y="255"/>
                    </a:lnTo>
                    <a:lnTo>
                      <a:pt x="22" y="259"/>
                    </a:lnTo>
                    <a:lnTo>
                      <a:pt x="26" y="266"/>
                    </a:lnTo>
                    <a:lnTo>
                      <a:pt x="30" y="274"/>
                    </a:lnTo>
                    <a:lnTo>
                      <a:pt x="35" y="281"/>
                    </a:lnTo>
                    <a:lnTo>
                      <a:pt x="42" y="288"/>
                    </a:lnTo>
                    <a:lnTo>
                      <a:pt x="46" y="294"/>
                    </a:lnTo>
                    <a:lnTo>
                      <a:pt x="52" y="301"/>
                    </a:lnTo>
                    <a:lnTo>
                      <a:pt x="59" y="305"/>
                    </a:lnTo>
                    <a:lnTo>
                      <a:pt x="67" y="313"/>
                    </a:lnTo>
                    <a:lnTo>
                      <a:pt x="72" y="317"/>
                    </a:lnTo>
                    <a:lnTo>
                      <a:pt x="80" y="321"/>
                    </a:lnTo>
                    <a:lnTo>
                      <a:pt x="82" y="324"/>
                    </a:lnTo>
                    <a:lnTo>
                      <a:pt x="85" y="326"/>
                    </a:lnTo>
                    <a:lnTo>
                      <a:pt x="90" y="329"/>
                    </a:lnTo>
                    <a:lnTo>
                      <a:pt x="94" y="330"/>
                    </a:lnTo>
                    <a:lnTo>
                      <a:pt x="101" y="333"/>
                    </a:lnTo>
                    <a:lnTo>
                      <a:pt x="110" y="337"/>
                    </a:lnTo>
                    <a:lnTo>
                      <a:pt x="113" y="339"/>
                    </a:lnTo>
                    <a:lnTo>
                      <a:pt x="117" y="340"/>
                    </a:lnTo>
                    <a:lnTo>
                      <a:pt x="122" y="342"/>
                    </a:lnTo>
                    <a:lnTo>
                      <a:pt x="126" y="343"/>
                    </a:lnTo>
                    <a:lnTo>
                      <a:pt x="129" y="345"/>
                    </a:lnTo>
                    <a:lnTo>
                      <a:pt x="133" y="345"/>
                    </a:lnTo>
                    <a:lnTo>
                      <a:pt x="137" y="346"/>
                    </a:lnTo>
                    <a:lnTo>
                      <a:pt x="142" y="347"/>
                    </a:lnTo>
                    <a:lnTo>
                      <a:pt x="146" y="347"/>
                    </a:lnTo>
                    <a:lnTo>
                      <a:pt x="150" y="349"/>
                    </a:lnTo>
                    <a:lnTo>
                      <a:pt x="153" y="349"/>
                    </a:lnTo>
                    <a:lnTo>
                      <a:pt x="158" y="350"/>
                    </a:lnTo>
                    <a:lnTo>
                      <a:pt x="162" y="350"/>
                    </a:lnTo>
                    <a:lnTo>
                      <a:pt x="166" y="350"/>
                    </a:lnTo>
                    <a:lnTo>
                      <a:pt x="171" y="350"/>
                    </a:lnTo>
                    <a:lnTo>
                      <a:pt x="175" y="350"/>
                    </a:lnTo>
                    <a:lnTo>
                      <a:pt x="179" y="350"/>
                    </a:lnTo>
                    <a:lnTo>
                      <a:pt x="184" y="350"/>
                    </a:lnTo>
                    <a:lnTo>
                      <a:pt x="188" y="350"/>
                    </a:lnTo>
                    <a:lnTo>
                      <a:pt x="192" y="350"/>
                    </a:lnTo>
                    <a:lnTo>
                      <a:pt x="197" y="349"/>
                    </a:lnTo>
                    <a:lnTo>
                      <a:pt x="201" y="349"/>
                    </a:lnTo>
                    <a:lnTo>
                      <a:pt x="205" y="347"/>
                    </a:lnTo>
                    <a:lnTo>
                      <a:pt x="210" y="347"/>
                    </a:lnTo>
                    <a:lnTo>
                      <a:pt x="214" y="346"/>
                    </a:lnTo>
                    <a:lnTo>
                      <a:pt x="217" y="346"/>
                    </a:lnTo>
                    <a:lnTo>
                      <a:pt x="221" y="345"/>
                    </a:lnTo>
                    <a:lnTo>
                      <a:pt x="226" y="345"/>
                    </a:lnTo>
                    <a:lnTo>
                      <a:pt x="230" y="342"/>
                    </a:lnTo>
                    <a:lnTo>
                      <a:pt x="234" y="340"/>
                    </a:lnTo>
                    <a:lnTo>
                      <a:pt x="239" y="339"/>
                    </a:lnTo>
                    <a:lnTo>
                      <a:pt x="243" y="337"/>
                    </a:lnTo>
                    <a:lnTo>
                      <a:pt x="247" y="336"/>
                    </a:lnTo>
                    <a:lnTo>
                      <a:pt x="252" y="334"/>
                    </a:lnTo>
                    <a:lnTo>
                      <a:pt x="256" y="333"/>
                    </a:lnTo>
                    <a:lnTo>
                      <a:pt x="260" y="332"/>
                    </a:lnTo>
                    <a:close/>
                  </a:path>
                </a:pathLst>
              </a:custGeom>
              <a:solidFill>
                <a:srgbClr val="FFB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0" name="Freeform 1367"/>
              <p:cNvSpPr>
                <a:spLocks/>
              </p:cNvSpPr>
              <p:nvPr/>
            </p:nvSpPr>
            <p:spPr bwMode="auto">
              <a:xfrm>
                <a:off x="6304" y="3007"/>
                <a:ext cx="137" cy="141"/>
              </a:xfrm>
              <a:custGeom>
                <a:avLst/>
                <a:gdLst>
                  <a:gd name="T0" fmla="*/ 15 w 188"/>
                  <a:gd name="T1" fmla="*/ 22 h 187"/>
                  <a:gd name="T2" fmla="*/ 17 w 188"/>
                  <a:gd name="T3" fmla="*/ 21 h 187"/>
                  <a:gd name="T4" fmla="*/ 17 w 188"/>
                  <a:gd name="T5" fmla="*/ 20 h 187"/>
                  <a:gd name="T6" fmla="*/ 19 w 188"/>
                  <a:gd name="T7" fmla="*/ 19 h 187"/>
                  <a:gd name="T8" fmla="*/ 19 w 188"/>
                  <a:gd name="T9" fmla="*/ 17 h 187"/>
                  <a:gd name="T10" fmla="*/ 19 w 188"/>
                  <a:gd name="T11" fmla="*/ 16 h 187"/>
                  <a:gd name="T12" fmla="*/ 20 w 188"/>
                  <a:gd name="T13" fmla="*/ 16 h 187"/>
                  <a:gd name="T14" fmla="*/ 20 w 188"/>
                  <a:gd name="T15" fmla="*/ 15 h 187"/>
                  <a:gd name="T16" fmla="*/ 20 w 188"/>
                  <a:gd name="T17" fmla="*/ 14 h 187"/>
                  <a:gd name="T18" fmla="*/ 20 w 188"/>
                  <a:gd name="T19" fmla="*/ 12 h 187"/>
                  <a:gd name="T20" fmla="*/ 20 w 188"/>
                  <a:gd name="T21" fmla="*/ 12 h 187"/>
                  <a:gd name="T22" fmla="*/ 20 w 188"/>
                  <a:gd name="T23" fmla="*/ 10 h 187"/>
                  <a:gd name="T24" fmla="*/ 20 w 188"/>
                  <a:gd name="T25" fmla="*/ 9 h 187"/>
                  <a:gd name="T26" fmla="*/ 20 w 188"/>
                  <a:gd name="T27" fmla="*/ 7 h 187"/>
                  <a:gd name="T28" fmla="*/ 19 w 188"/>
                  <a:gd name="T29" fmla="*/ 7 h 187"/>
                  <a:gd name="T30" fmla="*/ 19 w 188"/>
                  <a:gd name="T31" fmla="*/ 5 h 187"/>
                  <a:gd name="T32" fmla="*/ 19 w 188"/>
                  <a:gd name="T33" fmla="*/ 4 h 187"/>
                  <a:gd name="T34" fmla="*/ 17 w 188"/>
                  <a:gd name="T35" fmla="*/ 3 h 187"/>
                  <a:gd name="T36" fmla="*/ 17 w 188"/>
                  <a:gd name="T37" fmla="*/ 2 h 187"/>
                  <a:gd name="T38" fmla="*/ 15 w 188"/>
                  <a:gd name="T39" fmla="*/ 1 h 187"/>
                  <a:gd name="T40" fmla="*/ 15 w 188"/>
                  <a:gd name="T41" fmla="*/ 1 h 187"/>
                  <a:gd name="T42" fmla="*/ 14 w 188"/>
                  <a:gd name="T43" fmla="*/ 1 h 187"/>
                  <a:gd name="T44" fmla="*/ 12 w 188"/>
                  <a:gd name="T45" fmla="*/ 1 h 187"/>
                  <a:gd name="T46" fmla="*/ 12 w 188"/>
                  <a:gd name="T47" fmla="*/ 0 h 187"/>
                  <a:gd name="T48" fmla="*/ 11 w 188"/>
                  <a:gd name="T49" fmla="*/ 0 h 187"/>
                  <a:gd name="T50" fmla="*/ 9 w 188"/>
                  <a:gd name="T51" fmla="*/ 0 h 187"/>
                  <a:gd name="T52" fmla="*/ 9 w 188"/>
                  <a:gd name="T53" fmla="*/ 0 h 187"/>
                  <a:gd name="T54" fmla="*/ 8 w 188"/>
                  <a:gd name="T55" fmla="*/ 1 h 187"/>
                  <a:gd name="T56" fmla="*/ 7 w 188"/>
                  <a:gd name="T57" fmla="*/ 1 h 187"/>
                  <a:gd name="T58" fmla="*/ 6 w 188"/>
                  <a:gd name="T59" fmla="*/ 1 h 187"/>
                  <a:gd name="T60" fmla="*/ 5 w 188"/>
                  <a:gd name="T61" fmla="*/ 1 h 187"/>
                  <a:gd name="T62" fmla="*/ 4 w 188"/>
                  <a:gd name="T63" fmla="*/ 2 h 187"/>
                  <a:gd name="T64" fmla="*/ 3 w 188"/>
                  <a:gd name="T65" fmla="*/ 3 h 187"/>
                  <a:gd name="T66" fmla="*/ 2 w 188"/>
                  <a:gd name="T67" fmla="*/ 5 h 187"/>
                  <a:gd name="T68" fmla="*/ 1 w 188"/>
                  <a:gd name="T69" fmla="*/ 7 h 187"/>
                  <a:gd name="T70" fmla="*/ 1 w 188"/>
                  <a:gd name="T71" fmla="*/ 7 h 187"/>
                  <a:gd name="T72" fmla="*/ 1 w 188"/>
                  <a:gd name="T73" fmla="*/ 9 h 187"/>
                  <a:gd name="T74" fmla="*/ 1 w 188"/>
                  <a:gd name="T75" fmla="*/ 10 h 187"/>
                  <a:gd name="T76" fmla="*/ 0 w 188"/>
                  <a:gd name="T77" fmla="*/ 11 h 187"/>
                  <a:gd name="T78" fmla="*/ 0 w 188"/>
                  <a:gd name="T79" fmla="*/ 12 h 187"/>
                  <a:gd name="T80" fmla="*/ 1 w 188"/>
                  <a:gd name="T81" fmla="*/ 14 h 187"/>
                  <a:gd name="T82" fmla="*/ 1 w 188"/>
                  <a:gd name="T83" fmla="*/ 15 h 187"/>
                  <a:gd name="T84" fmla="*/ 1 w 188"/>
                  <a:gd name="T85" fmla="*/ 16 h 187"/>
                  <a:gd name="T86" fmla="*/ 1 w 188"/>
                  <a:gd name="T87" fmla="*/ 16 h 187"/>
                  <a:gd name="T88" fmla="*/ 1 w 188"/>
                  <a:gd name="T89" fmla="*/ 19 h 187"/>
                  <a:gd name="T90" fmla="*/ 2 w 188"/>
                  <a:gd name="T91" fmla="*/ 19 h 187"/>
                  <a:gd name="T92" fmla="*/ 3 w 188"/>
                  <a:gd name="T93" fmla="*/ 20 h 187"/>
                  <a:gd name="T94" fmla="*/ 5 w 188"/>
                  <a:gd name="T95" fmla="*/ 22 h 187"/>
                  <a:gd name="T96" fmla="*/ 6 w 188"/>
                  <a:gd name="T97" fmla="*/ 22 h 187"/>
                  <a:gd name="T98" fmla="*/ 7 w 188"/>
                  <a:gd name="T99" fmla="*/ 22 h 187"/>
                  <a:gd name="T100" fmla="*/ 8 w 188"/>
                  <a:gd name="T101" fmla="*/ 23 h 187"/>
                  <a:gd name="T102" fmla="*/ 9 w 188"/>
                  <a:gd name="T103" fmla="*/ 23 h 187"/>
                  <a:gd name="T104" fmla="*/ 9 w 188"/>
                  <a:gd name="T105" fmla="*/ 23 h 187"/>
                  <a:gd name="T106" fmla="*/ 11 w 188"/>
                  <a:gd name="T107" fmla="*/ 23 h 187"/>
                  <a:gd name="T108" fmla="*/ 12 w 188"/>
                  <a:gd name="T109" fmla="*/ 23 h 187"/>
                  <a:gd name="T110" fmla="*/ 12 w 188"/>
                  <a:gd name="T111" fmla="*/ 23 h 187"/>
                  <a:gd name="T112" fmla="*/ 14 w 188"/>
                  <a:gd name="T113" fmla="*/ 22 h 187"/>
                  <a:gd name="T114" fmla="*/ 15 w 188"/>
                  <a:gd name="T115" fmla="*/ 22 h 187"/>
                  <a:gd name="T116" fmla="*/ 15 w 188"/>
                  <a:gd name="T117" fmla="*/ 22 h 18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8"/>
                  <a:gd name="T178" fmla="*/ 0 h 187"/>
                  <a:gd name="T179" fmla="*/ 188 w 188"/>
                  <a:gd name="T180" fmla="*/ 187 h 18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8" h="187">
                    <a:moveTo>
                      <a:pt x="139" y="177"/>
                    </a:moveTo>
                    <a:lnTo>
                      <a:pt x="141" y="174"/>
                    </a:lnTo>
                    <a:lnTo>
                      <a:pt x="146" y="171"/>
                    </a:lnTo>
                    <a:lnTo>
                      <a:pt x="150" y="168"/>
                    </a:lnTo>
                    <a:lnTo>
                      <a:pt x="153" y="165"/>
                    </a:lnTo>
                    <a:lnTo>
                      <a:pt x="159" y="158"/>
                    </a:lnTo>
                    <a:lnTo>
                      <a:pt x="166" y="152"/>
                    </a:lnTo>
                    <a:lnTo>
                      <a:pt x="169" y="148"/>
                    </a:lnTo>
                    <a:lnTo>
                      <a:pt x="172" y="145"/>
                    </a:lnTo>
                    <a:lnTo>
                      <a:pt x="173" y="140"/>
                    </a:lnTo>
                    <a:lnTo>
                      <a:pt x="176" y="136"/>
                    </a:lnTo>
                    <a:lnTo>
                      <a:pt x="179" y="133"/>
                    </a:lnTo>
                    <a:lnTo>
                      <a:pt x="180" y="129"/>
                    </a:lnTo>
                    <a:lnTo>
                      <a:pt x="182" y="125"/>
                    </a:lnTo>
                    <a:lnTo>
                      <a:pt x="183" y="120"/>
                    </a:lnTo>
                    <a:lnTo>
                      <a:pt x="185" y="116"/>
                    </a:lnTo>
                    <a:lnTo>
                      <a:pt x="185" y="112"/>
                    </a:lnTo>
                    <a:lnTo>
                      <a:pt x="186" y="107"/>
                    </a:lnTo>
                    <a:lnTo>
                      <a:pt x="188" y="103"/>
                    </a:lnTo>
                    <a:lnTo>
                      <a:pt x="188" y="97"/>
                    </a:lnTo>
                    <a:lnTo>
                      <a:pt x="188" y="93"/>
                    </a:lnTo>
                    <a:lnTo>
                      <a:pt x="188" y="90"/>
                    </a:lnTo>
                    <a:lnTo>
                      <a:pt x="188" y="86"/>
                    </a:lnTo>
                    <a:lnTo>
                      <a:pt x="186" y="80"/>
                    </a:lnTo>
                    <a:lnTo>
                      <a:pt x="186" y="75"/>
                    </a:lnTo>
                    <a:lnTo>
                      <a:pt x="185" y="71"/>
                    </a:lnTo>
                    <a:lnTo>
                      <a:pt x="183" y="67"/>
                    </a:lnTo>
                    <a:lnTo>
                      <a:pt x="182" y="62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49"/>
                    </a:lnTo>
                    <a:lnTo>
                      <a:pt x="175" y="45"/>
                    </a:lnTo>
                    <a:lnTo>
                      <a:pt x="172" y="41"/>
                    </a:lnTo>
                    <a:lnTo>
                      <a:pt x="169" y="36"/>
                    </a:lnTo>
                    <a:lnTo>
                      <a:pt x="166" y="33"/>
                    </a:lnTo>
                    <a:lnTo>
                      <a:pt x="159" y="26"/>
                    </a:lnTo>
                    <a:lnTo>
                      <a:pt x="153" y="20"/>
                    </a:lnTo>
                    <a:lnTo>
                      <a:pt x="149" y="18"/>
                    </a:lnTo>
                    <a:lnTo>
                      <a:pt x="146" y="15"/>
                    </a:lnTo>
                    <a:lnTo>
                      <a:pt x="141" y="13"/>
                    </a:lnTo>
                    <a:lnTo>
                      <a:pt x="137" y="10"/>
                    </a:lnTo>
                    <a:lnTo>
                      <a:pt x="134" y="9"/>
                    </a:lnTo>
                    <a:lnTo>
                      <a:pt x="130" y="6"/>
                    </a:lnTo>
                    <a:lnTo>
                      <a:pt x="126" y="5"/>
                    </a:lnTo>
                    <a:lnTo>
                      <a:pt x="121" y="5"/>
                    </a:lnTo>
                    <a:lnTo>
                      <a:pt x="117" y="3"/>
                    </a:lnTo>
                    <a:lnTo>
                      <a:pt x="112" y="2"/>
                    </a:lnTo>
                    <a:lnTo>
                      <a:pt x="108" y="0"/>
                    </a:lnTo>
                    <a:lnTo>
                      <a:pt x="104" y="0"/>
                    </a:lnTo>
                    <a:lnTo>
                      <a:pt x="98" y="0"/>
                    </a:lnTo>
                    <a:lnTo>
                      <a:pt x="94" y="0"/>
                    </a:lnTo>
                    <a:lnTo>
                      <a:pt x="89" y="0"/>
                    </a:lnTo>
                    <a:lnTo>
                      <a:pt x="85" y="0"/>
                    </a:lnTo>
                    <a:lnTo>
                      <a:pt x="81" y="0"/>
                    </a:lnTo>
                    <a:lnTo>
                      <a:pt x="75" y="0"/>
                    </a:lnTo>
                    <a:lnTo>
                      <a:pt x="72" y="2"/>
                    </a:lnTo>
                    <a:lnTo>
                      <a:pt x="68" y="3"/>
                    </a:lnTo>
                    <a:lnTo>
                      <a:pt x="62" y="5"/>
                    </a:lnTo>
                    <a:lnTo>
                      <a:pt x="58" y="6"/>
                    </a:lnTo>
                    <a:lnTo>
                      <a:pt x="53" y="7"/>
                    </a:lnTo>
                    <a:lnTo>
                      <a:pt x="50" y="10"/>
                    </a:lnTo>
                    <a:lnTo>
                      <a:pt x="46" y="13"/>
                    </a:lnTo>
                    <a:lnTo>
                      <a:pt x="42" y="15"/>
                    </a:lnTo>
                    <a:lnTo>
                      <a:pt x="37" y="18"/>
                    </a:lnTo>
                    <a:lnTo>
                      <a:pt x="33" y="20"/>
                    </a:lnTo>
                    <a:lnTo>
                      <a:pt x="27" y="26"/>
                    </a:lnTo>
                    <a:lnTo>
                      <a:pt x="21" y="33"/>
                    </a:lnTo>
                    <a:lnTo>
                      <a:pt x="16" y="41"/>
                    </a:lnTo>
                    <a:lnTo>
                      <a:pt x="11" y="48"/>
                    </a:lnTo>
                    <a:lnTo>
                      <a:pt x="8" y="52"/>
                    </a:lnTo>
                    <a:lnTo>
                      <a:pt x="7" y="57"/>
                    </a:lnTo>
                    <a:lnTo>
                      <a:pt x="5" y="61"/>
                    </a:lnTo>
                    <a:lnTo>
                      <a:pt x="5" y="67"/>
                    </a:lnTo>
                    <a:lnTo>
                      <a:pt x="3" y="70"/>
                    </a:lnTo>
                    <a:lnTo>
                      <a:pt x="3" y="74"/>
                    </a:lnTo>
                    <a:lnTo>
                      <a:pt x="1" y="78"/>
                    </a:lnTo>
                    <a:lnTo>
                      <a:pt x="1" y="84"/>
                    </a:lnTo>
                    <a:lnTo>
                      <a:pt x="0" y="88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103"/>
                    </a:lnTo>
                    <a:lnTo>
                      <a:pt x="1" y="107"/>
                    </a:lnTo>
                    <a:lnTo>
                      <a:pt x="1" y="112"/>
                    </a:lnTo>
                    <a:lnTo>
                      <a:pt x="3" y="116"/>
                    </a:lnTo>
                    <a:lnTo>
                      <a:pt x="4" y="120"/>
                    </a:lnTo>
                    <a:lnTo>
                      <a:pt x="5" y="125"/>
                    </a:lnTo>
                    <a:lnTo>
                      <a:pt x="7" y="130"/>
                    </a:lnTo>
                    <a:lnTo>
                      <a:pt x="8" y="135"/>
                    </a:lnTo>
                    <a:lnTo>
                      <a:pt x="11" y="139"/>
                    </a:lnTo>
                    <a:lnTo>
                      <a:pt x="14" y="142"/>
                    </a:lnTo>
                    <a:lnTo>
                      <a:pt x="16" y="146"/>
                    </a:lnTo>
                    <a:lnTo>
                      <a:pt x="18" y="151"/>
                    </a:lnTo>
                    <a:lnTo>
                      <a:pt x="21" y="155"/>
                    </a:lnTo>
                    <a:lnTo>
                      <a:pt x="29" y="161"/>
                    </a:lnTo>
                    <a:lnTo>
                      <a:pt x="34" y="168"/>
                    </a:lnTo>
                    <a:lnTo>
                      <a:pt x="42" y="172"/>
                    </a:lnTo>
                    <a:lnTo>
                      <a:pt x="50" y="177"/>
                    </a:lnTo>
                    <a:lnTo>
                      <a:pt x="53" y="178"/>
                    </a:lnTo>
                    <a:lnTo>
                      <a:pt x="58" y="180"/>
                    </a:lnTo>
                    <a:lnTo>
                      <a:pt x="62" y="182"/>
                    </a:lnTo>
                    <a:lnTo>
                      <a:pt x="68" y="184"/>
                    </a:lnTo>
                    <a:lnTo>
                      <a:pt x="72" y="184"/>
                    </a:lnTo>
                    <a:lnTo>
                      <a:pt x="75" y="185"/>
                    </a:lnTo>
                    <a:lnTo>
                      <a:pt x="79" y="185"/>
                    </a:lnTo>
                    <a:lnTo>
                      <a:pt x="85" y="187"/>
                    </a:lnTo>
                    <a:lnTo>
                      <a:pt x="89" y="187"/>
                    </a:lnTo>
                    <a:lnTo>
                      <a:pt x="94" y="187"/>
                    </a:lnTo>
                    <a:lnTo>
                      <a:pt x="98" y="187"/>
                    </a:lnTo>
                    <a:lnTo>
                      <a:pt x="102" y="187"/>
                    </a:lnTo>
                    <a:lnTo>
                      <a:pt x="107" y="185"/>
                    </a:lnTo>
                    <a:lnTo>
                      <a:pt x="111" y="185"/>
                    </a:lnTo>
                    <a:lnTo>
                      <a:pt x="115" y="184"/>
                    </a:lnTo>
                    <a:lnTo>
                      <a:pt x="120" y="182"/>
                    </a:lnTo>
                    <a:lnTo>
                      <a:pt x="124" y="182"/>
                    </a:lnTo>
                    <a:lnTo>
                      <a:pt x="130" y="180"/>
                    </a:lnTo>
                    <a:lnTo>
                      <a:pt x="134" y="178"/>
                    </a:lnTo>
                    <a:lnTo>
                      <a:pt x="139" y="17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1" name="Freeform 1368"/>
              <p:cNvSpPr>
                <a:spLocks/>
              </p:cNvSpPr>
              <p:nvPr/>
            </p:nvSpPr>
            <p:spPr bwMode="auto">
              <a:xfrm>
                <a:off x="5989" y="3043"/>
                <a:ext cx="407" cy="213"/>
              </a:xfrm>
              <a:custGeom>
                <a:avLst/>
                <a:gdLst>
                  <a:gd name="T0" fmla="*/ 0 w 405"/>
                  <a:gd name="T1" fmla="*/ 22 h 238"/>
                  <a:gd name="T2" fmla="*/ 383 w 405"/>
                  <a:gd name="T3" fmla="*/ 0 h 238"/>
                  <a:gd name="T4" fmla="*/ 412 w 405"/>
                  <a:gd name="T5" fmla="*/ 26 h 238"/>
                  <a:gd name="T6" fmla="*/ 38 w 405"/>
                  <a:gd name="T7" fmla="*/ 99 h 238"/>
                  <a:gd name="T8" fmla="*/ 0 w 405"/>
                  <a:gd name="T9" fmla="*/ 22 h 238"/>
                  <a:gd name="T10" fmla="*/ 0 w 405"/>
                  <a:gd name="T11" fmla="*/ 22 h 2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5"/>
                  <a:gd name="T19" fmla="*/ 0 h 238"/>
                  <a:gd name="T20" fmla="*/ 405 w 405"/>
                  <a:gd name="T21" fmla="*/ 238 h 2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5" h="238">
                    <a:moveTo>
                      <a:pt x="0" y="53"/>
                    </a:moveTo>
                    <a:lnTo>
                      <a:pt x="376" y="0"/>
                    </a:lnTo>
                    <a:lnTo>
                      <a:pt x="405" y="65"/>
                    </a:lnTo>
                    <a:lnTo>
                      <a:pt x="38" y="238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2" name="Freeform 1369"/>
              <p:cNvSpPr>
                <a:spLocks/>
              </p:cNvSpPr>
              <p:nvPr/>
            </p:nvSpPr>
            <p:spPr bwMode="auto">
              <a:xfrm>
                <a:off x="6332" y="3039"/>
                <a:ext cx="88" cy="69"/>
              </a:xfrm>
              <a:custGeom>
                <a:avLst/>
                <a:gdLst>
                  <a:gd name="T0" fmla="*/ 43 w 87"/>
                  <a:gd name="T1" fmla="*/ 34 h 75"/>
                  <a:gd name="T2" fmla="*/ 43 w 87"/>
                  <a:gd name="T3" fmla="*/ 34 h 75"/>
                  <a:gd name="T4" fmla="*/ 44 w 87"/>
                  <a:gd name="T5" fmla="*/ 34 h 75"/>
                  <a:gd name="T6" fmla="*/ 48 w 87"/>
                  <a:gd name="T7" fmla="*/ 33 h 75"/>
                  <a:gd name="T8" fmla="*/ 53 w 87"/>
                  <a:gd name="T9" fmla="*/ 32 h 75"/>
                  <a:gd name="T10" fmla="*/ 56 w 87"/>
                  <a:gd name="T11" fmla="*/ 32 h 75"/>
                  <a:gd name="T12" fmla="*/ 60 w 87"/>
                  <a:gd name="T13" fmla="*/ 30 h 75"/>
                  <a:gd name="T14" fmla="*/ 63 w 87"/>
                  <a:gd name="T15" fmla="*/ 29 h 75"/>
                  <a:gd name="T16" fmla="*/ 66 w 87"/>
                  <a:gd name="T17" fmla="*/ 29 h 75"/>
                  <a:gd name="T18" fmla="*/ 72 w 87"/>
                  <a:gd name="T19" fmla="*/ 26 h 75"/>
                  <a:gd name="T20" fmla="*/ 76 w 87"/>
                  <a:gd name="T21" fmla="*/ 23 h 75"/>
                  <a:gd name="T22" fmla="*/ 79 w 87"/>
                  <a:gd name="T23" fmla="*/ 21 h 75"/>
                  <a:gd name="T24" fmla="*/ 80 w 87"/>
                  <a:gd name="T25" fmla="*/ 17 h 75"/>
                  <a:gd name="T26" fmla="*/ 79 w 87"/>
                  <a:gd name="T27" fmla="*/ 15 h 75"/>
                  <a:gd name="T28" fmla="*/ 79 w 87"/>
                  <a:gd name="T29" fmla="*/ 13 h 75"/>
                  <a:gd name="T30" fmla="*/ 77 w 87"/>
                  <a:gd name="T31" fmla="*/ 12 h 75"/>
                  <a:gd name="T32" fmla="*/ 76 w 87"/>
                  <a:gd name="T33" fmla="*/ 11 h 75"/>
                  <a:gd name="T34" fmla="*/ 72 w 87"/>
                  <a:gd name="T35" fmla="*/ 8 h 75"/>
                  <a:gd name="T36" fmla="*/ 66 w 87"/>
                  <a:gd name="T37" fmla="*/ 4 h 75"/>
                  <a:gd name="T38" fmla="*/ 63 w 87"/>
                  <a:gd name="T39" fmla="*/ 4 h 75"/>
                  <a:gd name="T40" fmla="*/ 60 w 87"/>
                  <a:gd name="T41" fmla="*/ 4 h 75"/>
                  <a:gd name="T42" fmla="*/ 56 w 87"/>
                  <a:gd name="T43" fmla="*/ 4 h 75"/>
                  <a:gd name="T44" fmla="*/ 53 w 87"/>
                  <a:gd name="T45" fmla="*/ 2 h 75"/>
                  <a:gd name="T46" fmla="*/ 48 w 87"/>
                  <a:gd name="T47" fmla="*/ 2 h 75"/>
                  <a:gd name="T48" fmla="*/ 44 w 87"/>
                  <a:gd name="T49" fmla="*/ 0 h 75"/>
                  <a:gd name="T50" fmla="*/ 43 w 87"/>
                  <a:gd name="T51" fmla="*/ 0 h 75"/>
                  <a:gd name="T52" fmla="*/ 43 w 87"/>
                  <a:gd name="T53" fmla="*/ 0 h 75"/>
                  <a:gd name="T54" fmla="*/ 39 w 87"/>
                  <a:gd name="T55" fmla="*/ 0 h 75"/>
                  <a:gd name="T56" fmla="*/ 34 w 87"/>
                  <a:gd name="T57" fmla="*/ 0 h 75"/>
                  <a:gd name="T58" fmla="*/ 29 w 87"/>
                  <a:gd name="T59" fmla="*/ 2 h 75"/>
                  <a:gd name="T60" fmla="*/ 26 w 87"/>
                  <a:gd name="T61" fmla="*/ 2 h 75"/>
                  <a:gd name="T62" fmla="*/ 19 w 87"/>
                  <a:gd name="T63" fmla="*/ 4 h 75"/>
                  <a:gd name="T64" fmla="*/ 13 w 87"/>
                  <a:gd name="T65" fmla="*/ 4 h 75"/>
                  <a:gd name="T66" fmla="*/ 8 w 87"/>
                  <a:gd name="T67" fmla="*/ 8 h 75"/>
                  <a:gd name="T68" fmla="*/ 3 w 87"/>
                  <a:gd name="T69" fmla="*/ 11 h 75"/>
                  <a:gd name="T70" fmla="*/ 2 w 87"/>
                  <a:gd name="T71" fmla="*/ 12 h 75"/>
                  <a:gd name="T72" fmla="*/ 0 w 87"/>
                  <a:gd name="T73" fmla="*/ 13 h 75"/>
                  <a:gd name="T74" fmla="*/ 0 w 87"/>
                  <a:gd name="T75" fmla="*/ 15 h 75"/>
                  <a:gd name="T76" fmla="*/ 0 w 87"/>
                  <a:gd name="T77" fmla="*/ 17 h 75"/>
                  <a:gd name="T78" fmla="*/ 0 w 87"/>
                  <a:gd name="T79" fmla="*/ 21 h 75"/>
                  <a:gd name="T80" fmla="*/ 3 w 87"/>
                  <a:gd name="T81" fmla="*/ 23 h 75"/>
                  <a:gd name="T82" fmla="*/ 8 w 87"/>
                  <a:gd name="T83" fmla="*/ 26 h 75"/>
                  <a:gd name="T84" fmla="*/ 13 w 87"/>
                  <a:gd name="T85" fmla="*/ 29 h 75"/>
                  <a:gd name="T86" fmla="*/ 19 w 87"/>
                  <a:gd name="T87" fmla="*/ 30 h 75"/>
                  <a:gd name="T88" fmla="*/ 26 w 87"/>
                  <a:gd name="T89" fmla="*/ 32 h 75"/>
                  <a:gd name="T90" fmla="*/ 29 w 87"/>
                  <a:gd name="T91" fmla="*/ 33 h 75"/>
                  <a:gd name="T92" fmla="*/ 34 w 87"/>
                  <a:gd name="T93" fmla="*/ 34 h 75"/>
                  <a:gd name="T94" fmla="*/ 39 w 87"/>
                  <a:gd name="T95" fmla="*/ 34 h 75"/>
                  <a:gd name="T96" fmla="*/ 43 w 87"/>
                  <a:gd name="T97" fmla="*/ 34 h 75"/>
                  <a:gd name="T98" fmla="*/ 43 w 87"/>
                  <a:gd name="T99" fmla="*/ 34 h 7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7"/>
                  <a:gd name="T151" fmla="*/ 0 h 75"/>
                  <a:gd name="T152" fmla="*/ 87 w 87"/>
                  <a:gd name="T153" fmla="*/ 75 h 7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7" h="75">
                    <a:moveTo>
                      <a:pt x="44" y="75"/>
                    </a:moveTo>
                    <a:lnTo>
                      <a:pt x="47" y="74"/>
                    </a:lnTo>
                    <a:lnTo>
                      <a:pt x="51" y="74"/>
                    </a:lnTo>
                    <a:lnTo>
                      <a:pt x="55" y="73"/>
                    </a:lnTo>
                    <a:lnTo>
                      <a:pt x="60" y="71"/>
                    </a:lnTo>
                    <a:lnTo>
                      <a:pt x="63" y="70"/>
                    </a:lnTo>
                    <a:lnTo>
                      <a:pt x="67" y="68"/>
                    </a:lnTo>
                    <a:lnTo>
                      <a:pt x="70" y="65"/>
                    </a:lnTo>
                    <a:lnTo>
                      <a:pt x="73" y="64"/>
                    </a:lnTo>
                    <a:lnTo>
                      <a:pt x="79" y="57"/>
                    </a:lnTo>
                    <a:lnTo>
                      <a:pt x="83" y="51"/>
                    </a:lnTo>
                    <a:lnTo>
                      <a:pt x="86" y="45"/>
                    </a:lnTo>
                    <a:lnTo>
                      <a:pt x="87" y="38"/>
                    </a:lnTo>
                    <a:lnTo>
                      <a:pt x="86" y="34"/>
                    </a:lnTo>
                    <a:lnTo>
                      <a:pt x="86" y="29"/>
                    </a:lnTo>
                    <a:lnTo>
                      <a:pt x="84" y="26"/>
                    </a:lnTo>
                    <a:lnTo>
                      <a:pt x="83" y="22"/>
                    </a:lnTo>
                    <a:lnTo>
                      <a:pt x="79" y="16"/>
                    </a:lnTo>
                    <a:lnTo>
                      <a:pt x="73" y="10"/>
                    </a:lnTo>
                    <a:lnTo>
                      <a:pt x="70" y="8"/>
                    </a:lnTo>
                    <a:lnTo>
                      <a:pt x="67" y="6"/>
                    </a:lnTo>
                    <a:lnTo>
                      <a:pt x="63" y="5"/>
                    </a:lnTo>
                    <a:lnTo>
                      <a:pt x="60" y="2"/>
                    </a:lnTo>
                    <a:lnTo>
                      <a:pt x="55" y="2"/>
                    </a:lnTo>
                    <a:lnTo>
                      <a:pt x="51" y="0"/>
                    </a:lnTo>
                    <a:lnTo>
                      <a:pt x="47" y="0"/>
                    </a:lnTo>
                    <a:lnTo>
                      <a:pt x="44" y="0"/>
                    </a:lnTo>
                    <a:lnTo>
                      <a:pt x="39" y="0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6" y="2"/>
                    </a:lnTo>
                    <a:lnTo>
                      <a:pt x="19" y="6"/>
                    </a:lnTo>
                    <a:lnTo>
                      <a:pt x="13" y="10"/>
                    </a:lnTo>
                    <a:lnTo>
                      <a:pt x="8" y="16"/>
                    </a:lnTo>
                    <a:lnTo>
                      <a:pt x="3" y="22"/>
                    </a:lnTo>
                    <a:lnTo>
                      <a:pt x="2" y="26"/>
                    </a:lnTo>
                    <a:lnTo>
                      <a:pt x="0" y="29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45"/>
                    </a:lnTo>
                    <a:lnTo>
                      <a:pt x="3" y="51"/>
                    </a:lnTo>
                    <a:lnTo>
                      <a:pt x="8" y="57"/>
                    </a:lnTo>
                    <a:lnTo>
                      <a:pt x="13" y="64"/>
                    </a:lnTo>
                    <a:lnTo>
                      <a:pt x="19" y="68"/>
                    </a:lnTo>
                    <a:lnTo>
                      <a:pt x="26" y="71"/>
                    </a:lnTo>
                    <a:lnTo>
                      <a:pt x="29" y="73"/>
                    </a:lnTo>
                    <a:lnTo>
                      <a:pt x="34" y="74"/>
                    </a:lnTo>
                    <a:lnTo>
                      <a:pt x="39" y="74"/>
                    </a:lnTo>
                    <a:lnTo>
                      <a:pt x="44" y="75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3" name="Freeform 1370"/>
              <p:cNvSpPr>
                <a:spLocks/>
              </p:cNvSpPr>
              <p:nvPr/>
            </p:nvSpPr>
            <p:spPr bwMode="auto">
              <a:xfrm>
                <a:off x="6045" y="3064"/>
                <a:ext cx="343" cy="133"/>
              </a:xfrm>
              <a:custGeom>
                <a:avLst/>
                <a:gdLst>
                  <a:gd name="T0" fmla="*/ 344 w 343"/>
                  <a:gd name="T1" fmla="*/ 0 h 153"/>
                  <a:gd name="T2" fmla="*/ 0 w 343"/>
                  <a:gd name="T3" fmla="*/ 39 h 153"/>
                  <a:gd name="T4" fmla="*/ 10 w 343"/>
                  <a:gd name="T5" fmla="*/ 60 h 153"/>
                  <a:gd name="T6" fmla="*/ 350 w 343"/>
                  <a:gd name="T7" fmla="*/ 5 h 153"/>
                  <a:gd name="T8" fmla="*/ 344 w 343"/>
                  <a:gd name="T9" fmla="*/ 0 h 153"/>
                  <a:gd name="T10" fmla="*/ 344 w 343"/>
                  <a:gd name="T11" fmla="*/ 0 h 1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3"/>
                  <a:gd name="T19" fmla="*/ 0 h 153"/>
                  <a:gd name="T20" fmla="*/ 343 w 343"/>
                  <a:gd name="T21" fmla="*/ 153 h 1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3" h="153">
                    <a:moveTo>
                      <a:pt x="337" y="0"/>
                    </a:moveTo>
                    <a:lnTo>
                      <a:pt x="0" y="98"/>
                    </a:lnTo>
                    <a:lnTo>
                      <a:pt x="10" y="153"/>
                    </a:lnTo>
                    <a:lnTo>
                      <a:pt x="343" y="13"/>
                    </a:lnTo>
                    <a:lnTo>
                      <a:pt x="33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4" name="Freeform 1371"/>
              <p:cNvSpPr>
                <a:spLocks/>
              </p:cNvSpPr>
              <p:nvPr/>
            </p:nvSpPr>
            <p:spPr bwMode="auto">
              <a:xfrm>
                <a:off x="5848" y="3486"/>
                <a:ext cx="491" cy="458"/>
              </a:xfrm>
              <a:custGeom>
                <a:avLst/>
                <a:gdLst>
                  <a:gd name="T0" fmla="*/ 0 w 491"/>
                  <a:gd name="T1" fmla="*/ 21 h 524"/>
                  <a:gd name="T2" fmla="*/ 359 w 491"/>
                  <a:gd name="T3" fmla="*/ 214 h 524"/>
                  <a:gd name="T4" fmla="*/ 484 w 491"/>
                  <a:gd name="T5" fmla="*/ 156 h 524"/>
                  <a:gd name="T6" fmla="*/ 66 w 491"/>
                  <a:gd name="T7" fmla="*/ 0 h 524"/>
                  <a:gd name="T8" fmla="*/ 0 w 491"/>
                  <a:gd name="T9" fmla="*/ 21 h 524"/>
                  <a:gd name="T10" fmla="*/ 0 w 491"/>
                  <a:gd name="T11" fmla="*/ 21 h 5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1"/>
                  <a:gd name="T19" fmla="*/ 0 h 524"/>
                  <a:gd name="T20" fmla="*/ 491 w 491"/>
                  <a:gd name="T21" fmla="*/ 524 h 5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1" h="524">
                    <a:moveTo>
                      <a:pt x="0" y="52"/>
                    </a:moveTo>
                    <a:lnTo>
                      <a:pt x="366" y="524"/>
                    </a:lnTo>
                    <a:lnTo>
                      <a:pt x="491" y="383"/>
                    </a:lnTo>
                    <a:lnTo>
                      <a:pt x="66" y="0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5" name="Freeform 1372"/>
              <p:cNvSpPr>
                <a:spLocks/>
              </p:cNvSpPr>
              <p:nvPr/>
            </p:nvSpPr>
            <p:spPr bwMode="auto">
              <a:xfrm>
                <a:off x="6188" y="3800"/>
                <a:ext cx="484" cy="426"/>
              </a:xfrm>
              <a:custGeom>
                <a:avLst/>
                <a:gdLst>
                  <a:gd name="T0" fmla="*/ 242 w 484"/>
                  <a:gd name="T1" fmla="*/ 192 h 484"/>
                  <a:gd name="T2" fmla="*/ 271 w 484"/>
                  <a:gd name="T3" fmla="*/ 189 h 484"/>
                  <a:gd name="T4" fmla="*/ 302 w 484"/>
                  <a:gd name="T5" fmla="*/ 187 h 484"/>
                  <a:gd name="T6" fmla="*/ 329 w 484"/>
                  <a:gd name="T7" fmla="*/ 183 h 484"/>
                  <a:gd name="T8" fmla="*/ 355 w 484"/>
                  <a:gd name="T9" fmla="*/ 179 h 484"/>
                  <a:gd name="T10" fmla="*/ 378 w 484"/>
                  <a:gd name="T11" fmla="*/ 173 h 484"/>
                  <a:gd name="T12" fmla="*/ 401 w 484"/>
                  <a:gd name="T13" fmla="*/ 165 h 484"/>
                  <a:gd name="T14" fmla="*/ 420 w 484"/>
                  <a:gd name="T15" fmla="*/ 157 h 484"/>
                  <a:gd name="T16" fmla="*/ 438 w 484"/>
                  <a:gd name="T17" fmla="*/ 148 h 484"/>
                  <a:gd name="T18" fmla="*/ 453 w 484"/>
                  <a:gd name="T19" fmla="*/ 138 h 484"/>
                  <a:gd name="T20" fmla="*/ 464 w 484"/>
                  <a:gd name="T21" fmla="*/ 126 h 484"/>
                  <a:gd name="T22" fmla="*/ 471 w 484"/>
                  <a:gd name="T23" fmla="*/ 115 h 484"/>
                  <a:gd name="T24" fmla="*/ 477 w 484"/>
                  <a:gd name="T25" fmla="*/ 102 h 484"/>
                  <a:gd name="T26" fmla="*/ 477 w 484"/>
                  <a:gd name="T27" fmla="*/ 90 h 484"/>
                  <a:gd name="T28" fmla="*/ 474 w 484"/>
                  <a:gd name="T29" fmla="*/ 78 h 484"/>
                  <a:gd name="T30" fmla="*/ 466 w 484"/>
                  <a:gd name="T31" fmla="*/ 67 h 484"/>
                  <a:gd name="T32" fmla="*/ 458 w 484"/>
                  <a:gd name="T33" fmla="*/ 57 h 484"/>
                  <a:gd name="T34" fmla="*/ 443 w 484"/>
                  <a:gd name="T35" fmla="*/ 46 h 484"/>
                  <a:gd name="T36" fmla="*/ 427 w 484"/>
                  <a:gd name="T37" fmla="*/ 37 h 484"/>
                  <a:gd name="T38" fmla="*/ 407 w 484"/>
                  <a:gd name="T39" fmla="*/ 28 h 484"/>
                  <a:gd name="T40" fmla="*/ 387 w 484"/>
                  <a:gd name="T41" fmla="*/ 21 h 484"/>
                  <a:gd name="T42" fmla="*/ 362 w 484"/>
                  <a:gd name="T43" fmla="*/ 14 h 484"/>
                  <a:gd name="T44" fmla="*/ 336 w 484"/>
                  <a:gd name="T45" fmla="*/ 9 h 484"/>
                  <a:gd name="T46" fmla="*/ 307 w 484"/>
                  <a:gd name="T47" fmla="*/ 4 h 484"/>
                  <a:gd name="T48" fmla="*/ 280 w 484"/>
                  <a:gd name="T49" fmla="*/ 4 h 484"/>
                  <a:gd name="T50" fmla="*/ 249 w 484"/>
                  <a:gd name="T51" fmla="*/ 1 h 484"/>
                  <a:gd name="T52" fmla="*/ 225 w 484"/>
                  <a:gd name="T53" fmla="*/ 0 h 484"/>
                  <a:gd name="T54" fmla="*/ 194 w 484"/>
                  <a:gd name="T55" fmla="*/ 4 h 484"/>
                  <a:gd name="T56" fmla="*/ 167 w 484"/>
                  <a:gd name="T57" fmla="*/ 5 h 484"/>
                  <a:gd name="T58" fmla="*/ 139 w 484"/>
                  <a:gd name="T59" fmla="*/ 10 h 484"/>
                  <a:gd name="T60" fmla="*/ 113 w 484"/>
                  <a:gd name="T61" fmla="*/ 15 h 484"/>
                  <a:gd name="T62" fmla="*/ 90 w 484"/>
                  <a:gd name="T63" fmla="*/ 22 h 484"/>
                  <a:gd name="T64" fmla="*/ 68 w 484"/>
                  <a:gd name="T65" fmla="*/ 30 h 484"/>
                  <a:gd name="T66" fmla="*/ 50 w 484"/>
                  <a:gd name="T67" fmla="*/ 39 h 484"/>
                  <a:gd name="T68" fmla="*/ 34 w 484"/>
                  <a:gd name="T69" fmla="*/ 47 h 484"/>
                  <a:gd name="T70" fmla="*/ 19 w 484"/>
                  <a:gd name="T71" fmla="*/ 59 h 484"/>
                  <a:gd name="T72" fmla="*/ 11 w 484"/>
                  <a:gd name="T73" fmla="*/ 69 h 484"/>
                  <a:gd name="T74" fmla="*/ 3 w 484"/>
                  <a:gd name="T75" fmla="*/ 81 h 484"/>
                  <a:gd name="T76" fmla="*/ 0 w 484"/>
                  <a:gd name="T77" fmla="*/ 94 h 484"/>
                  <a:gd name="T78" fmla="*/ 0 w 484"/>
                  <a:gd name="T79" fmla="*/ 106 h 484"/>
                  <a:gd name="T80" fmla="*/ 6 w 484"/>
                  <a:gd name="T81" fmla="*/ 117 h 484"/>
                  <a:gd name="T82" fmla="*/ 15 w 484"/>
                  <a:gd name="T83" fmla="*/ 127 h 484"/>
                  <a:gd name="T84" fmla="*/ 26 w 484"/>
                  <a:gd name="T85" fmla="*/ 139 h 484"/>
                  <a:gd name="T86" fmla="*/ 41 w 484"/>
                  <a:gd name="T87" fmla="*/ 149 h 484"/>
                  <a:gd name="T88" fmla="*/ 60 w 484"/>
                  <a:gd name="T89" fmla="*/ 159 h 484"/>
                  <a:gd name="T90" fmla="*/ 79 w 484"/>
                  <a:gd name="T91" fmla="*/ 166 h 484"/>
                  <a:gd name="T92" fmla="*/ 100 w 484"/>
                  <a:gd name="T93" fmla="*/ 173 h 484"/>
                  <a:gd name="T94" fmla="*/ 126 w 484"/>
                  <a:gd name="T95" fmla="*/ 180 h 484"/>
                  <a:gd name="T96" fmla="*/ 152 w 484"/>
                  <a:gd name="T97" fmla="*/ 185 h 484"/>
                  <a:gd name="T98" fmla="*/ 181 w 484"/>
                  <a:gd name="T99" fmla="*/ 187 h 484"/>
                  <a:gd name="T100" fmla="*/ 212 w 484"/>
                  <a:gd name="T101" fmla="*/ 190 h 48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84"/>
                  <a:gd name="T154" fmla="*/ 0 h 484"/>
                  <a:gd name="T155" fmla="*/ 484 w 484"/>
                  <a:gd name="T156" fmla="*/ 484 h 48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84" h="484">
                    <a:moveTo>
                      <a:pt x="225" y="484"/>
                    </a:moveTo>
                    <a:lnTo>
                      <a:pt x="230" y="484"/>
                    </a:lnTo>
                    <a:lnTo>
                      <a:pt x="236" y="484"/>
                    </a:lnTo>
                    <a:lnTo>
                      <a:pt x="242" y="484"/>
                    </a:lnTo>
                    <a:lnTo>
                      <a:pt x="248" y="484"/>
                    </a:lnTo>
                    <a:lnTo>
                      <a:pt x="254" y="482"/>
                    </a:lnTo>
                    <a:lnTo>
                      <a:pt x="261" y="482"/>
                    </a:lnTo>
                    <a:lnTo>
                      <a:pt x="267" y="481"/>
                    </a:lnTo>
                    <a:lnTo>
                      <a:pt x="272" y="481"/>
                    </a:lnTo>
                    <a:lnTo>
                      <a:pt x="278" y="480"/>
                    </a:lnTo>
                    <a:lnTo>
                      <a:pt x="284" y="480"/>
                    </a:lnTo>
                    <a:lnTo>
                      <a:pt x="290" y="478"/>
                    </a:lnTo>
                    <a:lnTo>
                      <a:pt x="296" y="478"/>
                    </a:lnTo>
                    <a:lnTo>
                      <a:pt x="301" y="475"/>
                    </a:lnTo>
                    <a:lnTo>
                      <a:pt x="309" y="474"/>
                    </a:lnTo>
                    <a:lnTo>
                      <a:pt x="314" y="472"/>
                    </a:lnTo>
                    <a:lnTo>
                      <a:pt x="320" y="471"/>
                    </a:lnTo>
                    <a:lnTo>
                      <a:pt x="324" y="468"/>
                    </a:lnTo>
                    <a:lnTo>
                      <a:pt x="330" y="467"/>
                    </a:lnTo>
                    <a:lnTo>
                      <a:pt x="336" y="464"/>
                    </a:lnTo>
                    <a:lnTo>
                      <a:pt x="340" y="462"/>
                    </a:lnTo>
                    <a:lnTo>
                      <a:pt x="346" y="459"/>
                    </a:lnTo>
                    <a:lnTo>
                      <a:pt x="352" y="456"/>
                    </a:lnTo>
                    <a:lnTo>
                      <a:pt x="356" y="454"/>
                    </a:lnTo>
                    <a:lnTo>
                      <a:pt x="362" y="452"/>
                    </a:lnTo>
                    <a:lnTo>
                      <a:pt x="366" y="448"/>
                    </a:lnTo>
                    <a:lnTo>
                      <a:pt x="372" y="445"/>
                    </a:lnTo>
                    <a:lnTo>
                      <a:pt x="377" y="442"/>
                    </a:lnTo>
                    <a:lnTo>
                      <a:pt x="381" y="439"/>
                    </a:lnTo>
                    <a:lnTo>
                      <a:pt x="385" y="435"/>
                    </a:lnTo>
                    <a:lnTo>
                      <a:pt x="391" y="432"/>
                    </a:lnTo>
                    <a:lnTo>
                      <a:pt x="395" y="429"/>
                    </a:lnTo>
                    <a:lnTo>
                      <a:pt x="401" y="426"/>
                    </a:lnTo>
                    <a:lnTo>
                      <a:pt x="404" y="422"/>
                    </a:lnTo>
                    <a:lnTo>
                      <a:pt x="408" y="417"/>
                    </a:lnTo>
                    <a:lnTo>
                      <a:pt x="413" y="413"/>
                    </a:lnTo>
                    <a:lnTo>
                      <a:pt x="417" y="409"/>
                    </a:lnTo>
                    <a:lnTo>
                      <a:pt x="420" y="404"/>
                    </a:lnTo>
                    <a:lnTo>
                      <a:pt x="424" y="400"/>
                    </a:lnTo>
                    <a:lnTo>
                      <a:pt x="427" y="396"/>
                    </a:lnTo>
                    <a:lnTo>
                      <a:pt x="431" y="391"/>
                    </a:lnTo>
                    <a:lnTo>
                      <a:pt x="434" y="387"/>
                    </a:lnTo>
                    <a:lnTo>
                      <a:pt x="439" y="381"/>
                    </a:lnTo>
                    <a:lnTo>
                      <a:pt x="442" y="377"/>
                    </a:lnTo>
                    <a:lnTo>
                      <a:pt x="445" y="373"/>
                    </a:lnTo>
                    <a:lnTo>
                      <a:pt x="447" y="367"/>
                    </a:lnTo>
                    <a:lnTo>
                      <a:pt x="452" y="362"/>
                    </a:lnTo>
                    <a:lnTo>
                      <a:pt x="455" y="357"/>
                    </a:lnTo>
                    <a:lnTo>
                      <a:pt x="458" y="352"/>
                    </a:lnTo>
                    <a:lnTo>
                      <a:pt x="460" y="347"/>
                    </a:lnTo>
                    <a:lnTo>
                      <a:pt x="462" y="341"/>
                    </a:lnTo>
                    <a:lnTo>
                      <a:pt x="465" y="335"/>
                    </a:lnTo>
                    <a:lnTo>
                      <a:pt x="466" y="331"/>
                    </a:lnTo>
                    <a:lnTo>
                      <a:pt x="468" y="323"/>
                    </a:lnTo>
                    <a:lnTo>
                      <a:pt x="471" y="319"/>
                    </a:lnTo>
                    <a:lnTo>
                      <a:pt x="472" y="313"/>
                    </a:lnTo>
                    <a:lnTo>
                      <a:pt x="475" y="308"/>
                    </a:lnTo>
                    <a:lnTo>
                      <a:pt x="475" y="302"/>
                    </a:lnTo>
                    <a:lnTo>
                      <a:pt x="478" y="296"/>
                    </a:lnTo>
                    <a:lnTo>
                      <a:pt x="478" y="290"/>
                    </a:lnTo>
                    <a:lnTo>
                      <a:pt x="481" y="284"/>
                    </a:lnTo>
                    <a:lnTo>
                      <a:pt x="481" y="277"/>
                    </a:lnTo>
                    <a:lnTo>
                      <a:pt x="482" y="273"/>
                    </a:lnTo>
                    <a:lnTo>
                      <a:pt x="482" y="266"/>
                    </a:lnTo>
                    <a:lnTo>
                      <a:pt x="484" y="260"/>
                    </a:lnTo>
                    <a:lnTo>
                      <a:pt x="484" y="254"/>
                    </a:lnTo>
                    <a:lnTo>
                      <a:pt x="484" y="248"/>
                    </a:lnTo>
                    <a:lnTo>
                      <a:pt x="484" y="241"/>
                    </a:lnTo>
                    <a:lnTo>
                      <a:pt x="484" y="235"/>
                    </a:lnTo>
                    <a:lnTo>
                      <a:pt x="484" y="229"/>
                    </a:lnTo>
                    <a:lnTo>
                      <a:pt x="484" y="222"/>
                    </a:lnTo>
                    <a:lnTo>
                      <a:pt x="482" y="216"/>
                    </a:lnTo>
                    <a:lnTo>
                      <a:pt x="482" y="211"/>
                    </a:lnTo>
                    <a:lnTo>
                      <a:pt x="481" y="205"/>
                    </a:lnTo>
                    <a:lnTo>
                      <a:pt x="481" y="199"/>
                    </a:lnTo>
                    <a:lnTo>
                      <a:pt x="479" y="193"/>
                    </a:lnTo>
                    <a:lnTo>
                      <a:pt x="478" y="188"/>
                    </a:lnTo>
                    <a:lnTo>
                      <a:pt x="476" y="182"/>
                    </a:lnTo>
                    <a:lnTo>
                      <a:pt x="475" y="176"/>
                    </a:lnTo>
                    <a:lnTo>
                      <a:pt x="473" y="170"/>
                    </a:lnTo>
                    <a:lnTo>
                      <a:pt x="472" y="166"/>
                    </a:lnTo>
                    <a:lnTo>
                      <a:pt x="471" y="159"/>
                    </a:lnTo>
                    <a:lnTo>
                      <a:pt x="468" y="153"/>
                    </a:lnTo>
                    <a:lnTo>
                      <a:pt x="466" y="147"/>
                    </a:lnTo>
                    <a:lnTo>
                      <a:pt x="465" y="143"/>
                    </a:lnTo>
                    <a:lnTo>
                      <a:pt x="462" y="137"/>
                    </a:lnTo>
                    <a:lnTo>
                      <a:pt x="459" y="133"/>
                    </a:lnTo>
                    <a:lnTo>
                      <a:pt x="456" y="127"/>
                    </a:lnTo>
                    <a:lnTo>
                      <a:pt x="453" y="121"/>
                    </a:lnTo>
                    <a:lnTo>
                      <a:pt x="450" y="117"/>
                    </a:lnTo>
                    <a:lnTo>
                      <a:pt x="447" y="111"/>
                    </a:lnTo>
                    <a:lnTo>
                      <a:pt x="443" y="107"/>
                    </a:lnTo>
                    <a:lnTo>
                      <a:pt x="442" y="102"/>
                    </a:lnTo>
                    <a:lnTo>
                      <a:pt x="437" y="98"/>
                    </a:lnTo>
                    <a:lnTo>
                      <a:pt x="434" y="94"/>
                    </a:lnTo>
                    <a:lnTo>
                      <a:pt x="430" y="89"/>
                    </a:lnTo>
                    <a:lnTo>
                      <a:pt x="427" y="85"/>
                    </a:lnTo>
                    <a:lnTo>
                      <a:pt x="423" y="79"/>
                    </a:lnTo>
                    <a:lnTo>
                      <a:pt x="418" y="75"/>
                    </a:lnTo>
                    <a:lnTo>
                      <a:pt x="414" y="72"/>
                    </a:lnTo>
                    <a:lnTo>
                      <a:pt x="410" y="68"/>
                    </a:lnTo>
                    <a:lnTo>
                      <a:pt x="405" y="63"/>
                    </a:lnTo>
                    <a:lnTo>
                      <a:pt x="401" y="59"/>
                    </a:lnTo>
                    <a:lnTo>
                      <a:pt x="398" y="55"/>
                    </a:lnTo>
                    <a:lnTo>
                      <a:pt x="394" y="52"/>
                    </a:lnTo>
                    <a:lnTo>
                      <a:pt x="388" y="47"/>
                    </a:lnTo>
                    <a:lnTo>
                      <a:pt x="384" y="44"/>
                    </a:lnTo>
                    <a:lnTo>
                      <a:pt x="379" y="41"/>
                    </a:lnTo>
                    <a:lnTo>
                      <a:pt x="374" y="39"/>
                    </a:lnTo>
                    <a:lnTo>
                      <a:pt x="369" y="34"/>
                    </a:lnTo>
                    <a:lnTo>
                      <a:pt x="364" y="31"/>
                    </a:lnTo>
                    <a:lnTo>
                      <a:pt x="359" y="28"/>
                    </a:lnTo>
                    <a:lnTo>
                      <a:pt x="355" y="27"/>
                    </a:lnTo>
                    <a:lnTo>
                      <a:pt x="349" y="24"/>
                    </a:lnTo>
                    <a:lnTo>
                      <a:pt x="343" y="21"/>
                    </a:lnTo>
                    <a:lnTo>
                      <a:pt x="337" y="18"/>
                    </a:lnTo>
                    <a:lnTo>
                      <a:pt x="333" y="17"/>
                    </a:lnTo>
                    <a:lnTo>
                      <a:pt x="326" y="14"/>
                    </a:lnTo>
                    <a:lnTo>
                      <a:pt x="322" y="13"/>
                    </a:lnTo>
                    <a:lnTo>
                      <a:pt x="314" y="10"/>
                    </a:lnTo>
                    <a:lnTo>
                      <a:pt x="310" y="8"/>
                    </a:lnTo>
                    <a:lnTo>
                      <a:pt x="304" y="7"/>
                    </a:lnTo>
                    <a:lnTo>
                      <a:pt x="298" y="5"/>
                    </a:lnTo>
                    <a:lnTo>
                      <a:pt x="293" y="4"/>
                    </a:lnTo>
                    <a:lnTo>
                      <a:pt x="287" y="4"/>
                    </a:lnTo>
                    <a:lnTo>
                      <a:pt x="280" y="2"/>
                    </a:lnTo>
                    <a:lnTo>
                      <a:pt x="274" y="1"/>
                    </a:lnTo>
                    <a:lnTo>
                      <a:pt x="268" y="1"/>
                    </a:lnTo>
                    <a:lnTo>
                      <a:pt x="262" y="1"/>
                    </a:lnTo>
                    <a:lnTo>
                      <a:pt x="256" y="1"/>
                    </a:lnTo>
                    <a:lnTo>
                      <a:pt x="251" y="0"/>
                    </a:lnTo>
                    <a:lnTo>
                      <a:pt x="243" y="0"/>
                    </a:lnTo>
                    <a:lnTo>
                      <a:pt x="238" y="0"/>
                    </a:lnTo>
                    <a:lnTo>
                      <a:pt x="230" y="0"/>
                    </a:lnTo>
                    <a:lnTo>
                      <a:pt x="225" y="0"/>
                    </a:lnTo>
                    <a:lnTo>
                      <a:pt x="219" y="1"/>
                    </a:lnTo>
                    <a:lnTo>
                      <a:pt x="213" y="2"/>
                    </a:lnTo>
                    <a:lnTo>
                      <a:pt x="207" y="2"/>
                    </a:lnTo>
                    <a:lnTo>
                      <a:pt x="200" y="4"/>
                    </a:lnTo>
                    <a:lnTo>
                      <a:pt x="194" y="4"/>
                    </a:lnTo>
                    <a:lnTo>
                      <a:pt x="188" y="7"/>
                    </a:lnTo>
                    <a:lnTo>
                      <a:pt x="183" y="7"/>
                    </a:lnTo>
                    <a:lnTo>
                      <a:pt x="177" y="8"/>
                    </a:lnTo>
                    <a:lnTo>
                      <a:pt x="171" y="11"/>
                    </a:lnTo>
                    <a:lnTo>
                      <a:pt x="167" y="13"/>
                    </a:lnTo>
                    <a:lnTo>
                      <a:pt x="161" y="14"/>
                    </a:lnTo>
                    <a:lnTo>
                      <a:pt x="155" y="17"/>
                    </a:lnTo>
                    <a:lnTo>
                      <a:pt x="149" y="18"/>
                    </a:lnTo>
                    <a:lnTo>
                      <a:pt x="144" y="21"/>
                    </a:lnTo>
                    <a:lnTo>
                      <a:pt x="139" y="24"/>
                    </a:lnTo>
                    <a:lnTo>
                      <a:pt x="134" y="26"/>
                    </a:lnTo>
                    <a:lnTo>
                      <a:pt x="128" y="28"/>
                    </a:lnTo>
                    <a:lnTo>
                      <a:pt x="123" y="31"/>
                    </a:lnTo>
                    <a:lnTo>
                      <a:pt x="119" y="34"/>
                    </a:lnTo>
                    <a:lnTo>
                      <a:pt x="113" y="37"/>
                    </a:lnTo>
                    <a:lnTo>
                      <a:pt x="109" y="40"/>
                    </a:lnTo>
                    <a:lnTo>
                      <a:pt x="105" y="44"/>
                    </a:lnTo>
                    <a:lnTo>
                      <a:pt x="99" y="47"/>
                    </a:lnTo>
                    <a:lnTo>
                      <a:pt x="94" y="52"/>
                    </a:lnTo>
                    <a:lnTo>
                      <a:pt x="90" y="55"/>
                    </a:lnTo>
                    <a:lnTo>
                      <a:pt x="86" y="59"/>
                    </a:lnTo>
                    <a:lnTo>
                      <a:pt x="81" y="63"/>
                    </a:lnTo>
                    <a:lnTo>
                      <a:pt x="77" y="66"/>
                    </a:lnTo>
                    <a:lnTo>
                      <a:pt x="73" y="70"/>
                    </a:lnTo>
                    <a:lnTo>
                      <a:pt x="68" y="75"/>
                    </a:lnTo>
                    <a:lnTo>
                      <a:pt x="64" y="78"/>
                    </a:lnTo>
                    <a:lnTo>
                      <a:pt x="60" y="82"/>
                    </a:lnTo>
                    <a:lnTo>
                      <a:pt x="57" y="88"/>
                    </a:lnTo>
                    <a:lnTo>
                      <a:pt x="54" y="92"/>
                    </a:lnTo>
                    <a:lnTo>
                      <a:pt x="50" y="96"/>
                    </a:lnTo>
                    <a:lnTo>
                      <a:pt x="45" y="101"/>
                    </a:lnTo>
                    <a:lnTo>
                      <a:pt x="42" y="105"/>
                    </a:lnTo>
                    <a:lnTo>
                      <a:pt x="39" y="111"/>
                    </a:lnTo>
                    <a:lnTo>
                      <a:pt x="37" y="115"/>
                    </a:lnTo>
                    <a:lnTo>
                      <a:pt x="34" y="121"/>
                    </a:lnTo>
                    <a:lnTo>
                      <a:pt x="31" y="125"/>
                    </a:lnTo>
                    <a:lnTo>
                      <a:pt x="28" y="131"/>
                    </a:lnTo>
                    <a:lnTo>
                      <a:pt x="25" y="137"/>
                    </a:lnTo>
                    <a:lnTo>
                      <a:pt x="22" y="141"/>
                    </a:lnTo>
                    <a:lnTo>
                      <a:pt x="19" y="147"/>
                    </a:lnTo>
                    <a:lnTo>
                      <a:pt x="18" y="153"/>
                    </a:lnTo>
                    <a:lnTo>
                      <a:pt x="15" y="159"/>
                    </a:lnTo>
                    <a:lnTo>
                      <a:pt x="13" y="164"/>
                    </a:lnTo>
                    <a:lnTo>
                      <a:pt x="12" y="169"/>
                    </a:lnTo>
                    <a:lnTo>
                      <a:pt x="11" y="176"/>
                    </a:lnTo>
                    <a:lnTo>
                      <a:pt x="8" y="182"/>
                    </a:lnTo>
                    <a:lnTo>
                      <a:pt x="6" y="186"/>
                    </a:lnTo>
                    <a:lnTo>
                      <a:pt x="5" y="193"/>
                    </a:lnTo>
                    <a:lnTo>
                      <a:pt x="5" y="199"/>
                    </a:lnTo>
                    <a:lnTo>
                      <a:pt x="3" y="206"/>
                    </a:lnTo>
                    <a:lnTo>
                      <a:pt x="2" y="212"/>
                    </a:lnTo>
                    <a:lnTo>
                      <a:pt x="2" y="218"/>
                    </a:lnTo>
                    <a:lnTo>
                      <a:pt x="2" y="225"/>
                    </a:lnTo>
                    <a:lnTo>
                      <a:pt x="0" y="231"/>
                    </a:lnTo>
                    <a:lnTo>
                      <a:pt x="0" y="237"/>
                    </a:lnTo>
                    <a:lnTo>
                      <a:pt x="0" y="242"/>
                    </a:lnTo>
                    <a:lnTo>
                      <a:pt x="0" y="248"/>
                    </a:lnTo>
                    <a:lnTo>
                      <a:pt x="0" y="254"/>
                    </a:lnTo>
                    <a:lnTo>
                      <a:pt x="0" y="260"/>
                    </a:lnTo>
                    <a:lnTo>
                      <a:pt x="0" y="267"/>
                    </a:lnTo>
                    <a:lnTo>
                      <a:pt x="2" y="273"/>
                    </a:lnTo>
                    <a:lnTo>
                      <a:pt x="2" y="279"/>
                    </a:lnTo>
                    <a:lnTo>
                      <a:pt x="3" y="284"/>
                    </a:lnTo>
                    <a:lnTo>
                      <a:pt x="5" y="290"/>
                    </a:lnTo>
                    <a:lnTo>
                      <a:pt x="6" y="296"/>
                    </a:lnTo>
                    <a:lnTo>
                      <a:pt x="8" y="302"/>
                    </a:lnTo>
                    <a:lnTo>
                      <a:pt x="9" y="308"/>
                    </a:lnTo>
                    <a:lnTo>
                      <a:pt x="12" y="313"/>
                    </a:lnTo>
                    <a:lnTo>
                      <a:pt x="13" y="319"/>
                    </a:lnTo>
                    <a:lnTo>
                      <a:pt x="15" y="323"/>
                    </a:lnTo>
                    <a:lnTo>
                      <a:pt x="16" y="329"/>
                    </a:lnTo>
                    <a:lnTo>
                      <a:pt x="19" y="335"/>
                    </a:lnTo>
                    <a:lnTo>
                      <a:pt x="22" y="341"/>
                    </a:lnTo>
                    <a:lnTo>
                      <a:pt x="24" y="345"/>
                    </a:lnTo>
                    <a:lnTo>
                      <a:pt x="26" y="351"/>
                    </a:lnTo>
                    <a:lnTo>
                      <a:pt x="29" y="355"/>
                    </a:lnTo>
                    <a:lnTo>
                      <a:pt x="32" y="361"/>
                    </a:lnTo>
                    <a:lnTo>
                      <a:pt x="34" y="365"/>
                    </a:lnTo>
                    <a:lnTo>
                      <a:pt x="38" y="371"/>
                    </a:lnTo>
                    <a:lnTo>
                      <a:pt x="41" y="375"/>
                    </a:lnTo>
                    <a:lnTo>
                      <a:pt x="45" y="381"/>
                    </a:lnTo>
                    <a:lnTo>
                      <a:pt x="48" y="386"/>
                    </a:lnTo>
                    <a:lnTo>
                      <a:pt x="51" y="390"/>
                    </a:lnTo>
                    <a:lnTo>
                      <a:pt x="55" y="394"/>
                    </a:lnTo>
                    <a:lnTo>
                      <a:pt x="60" y="400"/>
                    </a:lnTo>
                    <a:lnTo>
                      <a:pt x="63" y="403"/>
                    </a:lnTo>
                    <a:lnTo>
                      <a:pt x="67" y="407"/>
                    </a:lnTo>
                    <a:lnTo>
                      <a:pt x="71" y="412"/>
                    </a:lnTo>
                    <a:lnTo>
                      <a:pt x="76" y="416"/>
                    </a:lnTo>
                    <a:lnTo>
                      <a:pt x="79" y="419"/>
                    </a:lnTo>
                    <a:lnTo>
                      <a:pt x="83" y="423"/>
                    </a:lnTo>
                    <a:lnTo>
                      <a:pt x="87" y="428"/>
                    </a:lnTo>
                    <a:lnTo>
                      <a:pt x="93" y="432"/>
                    </a:lnTo>
                    <a:lnTo>
                      <a:pt x="97" y="433"/>
                    </a:lnTo>
                    <a:lnTo>
                      <a:pt x="100" y="438"/>
                    </a:lnTo>
                    <a:lnTo>
                      <a:pt x="106" y="441"/>
                    </a:lnTo>
                    <a:lnTo>
                      <a:pt x="110" y="445"/>
                    </a:lnTo>
                    <a:lnTo>
                      <a:pt x="116" y="448"/>
                    </a:lnTo>
                    <a:lnTo>
                      <a:pt x="122" y="451"/>
                    </a:lnTo>
                    <a:lnTo>
                      <a:pt x="126" y="454"/>
                    </a:lnTo>
                    <a:lnTo>
                      <a:pt x="132" y="456"/>
                    </a:lnTo>
                    <a:lnTo>
                      <a:pt x="136" y="459"/>
                    </a:lnTo>
                    <a:lnTo>
                      <a:pt x="142" y="462"/>
                    </a:lnTo>
                    <a:lnTo>
                      <a:pt x="147" y="464"/>
                    </a:lnTo>
                    <a:lnTo>
                      <a:pt x="152" y="467"/>
                    </a:lnTo>
                    <a:lnTo>
                      <a:pt x="158" y="468"/>
                    </a:lnTo>
                    <a:lnTo>
                      <a:pt x="164" y="471"/>
                    </a:lnTo>
                    <a:lnTo>
                      <a:pt x="170" y="472"/>
                    </a:lnTo>
                    <a:lnTo>
                      <a:pt x="175" y="475"/>
                    </a:lnTo>
                    <a:lnTo>
                      <a:pt x="181" y="475"/>
                    </a:lnTo>
                    <a:lnTo>
                      <a:pt x="187" y="478"/>
                    </a:lnTo>
                    <a:lnTo>
                      <a:pt x="193" y="478"/>
                    </a:lnTo>
                    <a:lnTo>
                      <a:pt x="200" y="480"/>
                    </a:lnTo>
                    <a:lnTo>
                      <a:pt x="206" y="481"/>
                    </a:lnTo>
                    <a:lnTo>
                      <a:pt x="212" y="481"/>
                    </a:lnTo>
                    <a:lnTo>
                      <a:pt x="219" y="482"/>
                    </a:lnTo>
                    <a:lnTo>
                      <a:pt x="225" y="484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6" name="Freeform 1373"/>
              <p:cNvSpPr>
                <a:spLocks/>
              </p:cNvSpPr>
              <p:nvPr/>
            </p:nvSpPr>
            <p:spPr bwMode="auto">
              <a:xfrm>
                <a:off x="6202" y="3804"/>
                <a:ext cx="456" cy="411"/>
              </a:xfrm>
              <a:custGeom>
                <a:avLst/>
                <a:gdLst>
                  <a:gd name="T0" fmla="*/ 855 w 366"/>
                  <a:gd name="T1" fmla="*/ 826 h 366"/>
                  <a:gd name="T2" fmla="*/ 944 w 366"/>
                  <a:gd name="T3" fmla="*/ 819 h 366"/>
                  <a:gd name="T4" fmla="*/ 1024 w 366"/>
                  <a:gd name="T5" fmla="*/ 813 h 366"/>
                  <a:gd name="T6" fmla="*/ 1099 w 366"/>
                  <a:gd name="T7" fmla="*/ 803 h 366"/>
                  <a:gd name="T8" fmla="*/ 1176 w 366"/>
                  <a:gd name="T9" fmla="*/ 788 h 366"/>
                  <a:gd name="T10" fmla="*/ 1252 w 366"/>
                  <a:gd name="T11" fmla="*/ 770 h 366"/>
                  <a:gd name="T12" fmla="*/ 1369 w 366"/>
                  <a:gd name="T13" fmla="*/ 736 h 366"/>
                  <a:gd name="T14" fmla="*/ 1491 w 366"/>
                  <a:gd name="T15" fmla="*/ 681 h 366"/>
                  <a:gd name="T16" fmla="*/ 1586 w 366"/>
                  <a:gd name="T17" fmla="*/ 615 h 366"/>
                  <a:gd name="T18" fmla="*/ 1630 w 366"/>
                  <a:gd name="T19" fmla="*/ 572 h 366"/>
                  <a:gd name="T20" fmla="*/ 1662 w 366"/>
                  <a:gd name="T21" fmla="*/ 533 h 366"/>
                  <a:gd name="T22" fmla="*/ 1686 w 366"/>
                  <a:gd name="T23" fmla="*/ 492 h 366"/>
                  <a:gd name="T24" fmla="*/ 1702 w 366"/>
                  <a:gd name="T25" fmla="*/ 453 h 366"/>
                  <a:gd name="T26" fmla="*/ 1706 w 366"/>
                  <a:gd name="T27" fmla="*/ 410 h 366"/>
                  <a:gd name="T28" fmla="*/ 1702 w 366"/>
                  <a:gd name="T29" fmla="*/ 367 h 366"/>
                  <a:gd name="T30" fmla="*/ 1686 w 366"/>
                  <a:gd name="T31" fmla="*/ 329 h 366"/>
                  <a:gd name="T32" fmla="*/ 1662 w 366"/>
                  <a:gd name="T33" fmla="*/ 289 h 366"/>
                  <a:gd name="T34" fmla="*/ 1643 w 366"/>
                  <a:gd name="T35" fmla="*/ 249 h 366"/>
                  <a:gd name="T36" fmla="*/ 1603 w 366"/>
                  <a:gd name="T37" fmla="*/ 216 h 366"/>
                  <a:gd name="T38" fmla="*/ 1522 w 366"/>
                  <a:gd name="T39" fmla="*/ 161 h 366"/>
                  <a:gd name="T40" fmla="*/ 1418 w 366"/>
                  <a:gd name="T41" fmla="*/ 102 h 366"/>
                  <a:gd name="T42" fmla="*/ 1282 w 366"/>
                  <a:gd name="T43" fmla="*/ 54 h 366"/>
                  <a:gd name="T44" fmla="*/ 1187 w 366"/>
                  <a:gd name="T45" fmla="*/ 31 h 366"/>
                  <a:gd name="T46" fmla="*/ 1115 w 366"/>
                  <a:gd name="T47" fmla="*/ 17 h 366"/>
                  <a:gd name="T48" fmla="*/ 1024 w 366"/>
                  <a:gd name="T49" fmla="*/ 3 h 366"/>
                  <a:gd name="T50" fmla="*/ 944 w 366"/>
                  <a:gd name="T51" fmla="*/ 1 h 366"/>
                  <a:gd name="T52" fmla="*/ 855 w 366"/>
                  <a:gd name="T53" fmla="*/ 0 h 366"/>
                  <a:gd name="T54" fmla="*/ 771 w 366"/>
                  <a:gd name="T55" fmla="*/ 0 h 366"/>
                  <a:gd name="T56" fmla="*/ 686 w 366"/>
                  <a:gd name="T57" fmla="*/ 3 h 366"/>
                  <a:gd name="T58" fmla="*/ 607 w 366"/>
                  <a:gd name="T59" fmla="*/ 15 h 366"/>
                  <a:gd name="T60" fmla="*/ 532 w 366"/>
                  <a:gd name="T61" fmla="*/ 30 h 366"/>
                  <a:gd name="T62" fmla="*/ 454 w 366"/>
                  <a:gd name="T63" fmla="*/ 44 h 366"/>
                  <a:gd name="T64" fmla="*/ 336 w 366"/>
                  <a:gd name="T65" fmla="*/ 84 h 366"/>
                  <a:gd name="T66" fmla="*/ 213 w 366"/>
                  <a:gd name="T67" fmla="*/ 141 h 366"/>
                  <a:gd name="T68" fmla="*/ 133 w 366"/>
                  <a:gd name="T69" fmla="*/ 194 h 366"/>
                  <a:gd name="T70" fmla="*/ 88 w 366"/>
                  <a:gd name="T71" fmla="*/ 231 h 366"/>
                  <a:gd name="T72" fmla="*/ 57 w 366"/>
                  <a:gd name="T73" fmla="*/ 266 h 366"/>
                  <a:gd name="T74" fmla="*/ 26 w 366"/>
                  <a:gd name="T75" fmla="*/ 308 h 366"/>
                  <a:gd name="T76" fmla="*/ 14 w 366"/>
                  <a:gd name="T77" fmla="*/ 346 h 366"/>
                  <a:gd name="T78" fmla="*/ 2 w 366"/>
                  <a:gd name="T79" fmla="*/ 389 h 366"/>
                  <a:gd name="T80" fmla="*/ 2 w 366"/>
                  <a:gd name="T81" fmla="*/ 429 h 366"/>
                  <a:gd name="T82" fmla="*/ 14 w 366"/>
                  <a:gd name="T83" fmla="*/ 471 h 366"/>
                  <a:gd name="T84" fmla="*/ 26 w 366"/>
                  <a:gd name="T85" fmla="*/ 510 h 366"/>
                  <a:gd name="T86" fmla="*/ 57 w 366"/>
                  <a:gd name="T87" fmla="*/ 548 h 366"/>
                  <a:gd name="T88" fmla="*/ 88 w 366"/>
                  <a:gd name="T89" fmla="*/ 585 h 366"/>
                  <a:gd name="T90" fmla="*/ 135 w 366"/>
                  <a:gd name="T91" fmla="*/ 625 h 366"/>
                  <a:gd name="T92" fmla="*/ 242 w 366"/>
                  <a:gd name="T93" fmla="*/ 695 h 366"/>
                  <a:gd name="T94" fmla="*/ 361 w 366"/>
                  <a:gd name="T95" fmla="*/ 739 h 366"/>
                  <a:gd name="T96" fmla="*/ 454 w 366"/>
                  <a:gd name="T97" fmla="*/ 770 h 366"/>
                  <a:gd name="T98" fmla="*/ 528 w 366"/>
                  <a:gd name="T99" fmla="*/ 787 h 366"/>
                  <a:gd name="T100" fmla="*/ 601 w 366"/>
                  <a:gd name="T101" fmla="*/ 800 h 366"/>
                  <a:gd name="T102" fmla="*/ 683 w 366"/>
                  <a:gd name="T103" fmla="*/ 813 h 366"/>
                  <a:gd name="T104" fmla="*/ 771 w 366"/>
                  <a:gd name="T105" fmla="*/ 819 h 36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66"/>
                  <a:gd name="T160" fmla="*/ 0 h 366"/>
                  <a:gd name="T161" fmla="*/ 366 w 366"/>
                  <a:gd name="T162" fmla="*/ 366 h 36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66" h="366">
                    <a:moveTo>
                      <a:pt x="171" y="366"/>
                    </a:moveTo>
                    <a:lnTo>
                      <a:pt x="175" y="366"/>
                    </a:lnTo>
                    <a:lnTo>
                      <a:pt x="179" y="366"/>
                    </a:lnTo>
                    <a:lnTo>
                      <a:pt x="184" y="366"/>
                    </a:lnTo>
                    <a:lnTo>
                      <a:pt x="188" y="366"/>
                    </a:lnTo>
                    <a:lnTo>
                      <a:pt x="192" y="366"/>
                    </a:lnTo>
                    <a:lnTo>
                      <a:pt x="197" y="364"/>
                    </a:lnTo>
                    <a:lnTo>
                      <a:pt x="203" y="364"/>
                    </a:lnTo>
                    <a:lnTo>
                      <a:pt x="207" y="364"/>
                    </a:lnTo>
                    <a:lnTo>
                      <a:pt x="211" y="363"/>
                    </a:lnTo>
                    <a:lnTo>
                      <a:pt x="216" y="361"/>
                    </a:lnTo>
                    <a:lnTo>
                      <a:pt x="220" y="361"/>
                    </a:lnTo>
                    <a:lnTo>
                      <a:pt x="224" y="360"/>
                    </a:lnTo>
                    <a:lnTo>
                      <a:pt x="229" y="358"/>
                    </a:lnTo>
                    <a:lnTo>
                      <a:pt x="232" y="358"/>
                    </a:lnTo>
                    <a:lnTo>
                      <a:pt x="236" y="357"/>
                    </a:lnTo>
                    <a:lnTo>
                      <a:pt x="242" y="355"/>
                    </a:lnTo>
                    <a:lnTo>
                      <a:pt x="245" y="354"/>
                    </a:lnTo>
                    <a:lnTo>
                      <a:pt x="249" y="352"/>
                    </a:lnTo>
                    <a:lnTo>
                      <a:pt x="253" y="351"/>
                    </a:lnTo>
                    <a:lnTo>
                      <a:pt x="258" y="350"/>
                    </a:lnTo>
                    <a:lnTo>
                      <a:pt x="260" y="347"/>
                    </a:lnTo>
                    <a:lnTo>
                      <a:pt x="265" y="345"/>
                    </a:lnTo>
                    <a:lnTo>
                      <a:pt x="269" y="342"/>
                    </a:lnTo>
                    <a:lnTo>
                      <a:pt x="273" y="341"/>
                    </a:lnTo>
                    <a:lnTo>
                      <a:pt x="281" y="337"/>
                    </a:lnTo>
                    <a:lnTo>
                      <a:pt x="288" y="331"/>
                    </a:lnTo>
                    <a:lnTo>
                      <a:pt x="294" y="326"/>
                    </a:lnTo>
                    <a:lnTo>
                      <a:pt x="302" y="322"/>
                    </a:lnTo>
                    <a:lnTo>
                      <a:pt x="308" y="315"/>
                    </a:lnTo>
                    <a:lnTo>
                      <a:pt x="314" y="309"/>
                    </a:lnTo>
                    <a:lnTo>
                      <a:pt x="320" y="302"/>
                    </a:lnTo>
                    <a:lnTo>
                      <a:pt x="326" y="296"/>
                    </a:lnTo>
                    <a:lnTo>
                      <a:pt x="331" y="287"/>
                    </a:lnTo>
                    <a:lnTo>
                      <a:pt x="336" y="282"/>
                    </a:lnTo>
                    <a:lnTo>
                      <a:pt x="340" y="273"/>
                    </a:lnTo>
                    <a:lnTo>
                      <a:pt x="346" y="266"/>
                    </a:lnTo>
                    <a:lnTo>
                      <a:pt x="347" y="263"/>
                    </a:lnTo>
                    <a:lnTo>
                      <a:pt x="349" y="259"/>
                    </a:lnTo>
                    <a:lnTo>
                      <a:pt x="350" y="254"/>
                    </a:lnTo>
                    <a:lnTo>
                      <a:pt x="353" y="250"/>
                    </a:lnTo>
                    <a:lnTo>
                      <a:pt x="354" y="245"/>
                    </a:lnTo>
                    <a:lnTo>
                      <a:pt x="356" y="241"/>
                    </a:lnTo>
                    <a:lnTo>
                      <a:pt x="357" y="237"/>
                    </a:lnTo>
                    <a:lnTo>
                      <a:pt x="359" y="232"/>
                    </a:lnTo>
                    <a:lnTo>
                      <a:pt x="359" y="228"/>
                    </a:lnTo>
                    <a:lnTo>
                      <a:pt x="360" y="224"/>
                    </a:lnTo>
                    <a:lnTo>
                      <a:pt x="362" y="218"/>
                    </a:lnTo>
                    <a:lnTo>
                      <a:pt x="363" y="215"/>
                    </a:lnTo>
                    <a:lnTo>
                      <a:pt x="363" y="209"/>
                    </a:lnTo>
                    <a:lnTo>
                      <a:pt x="365" y="205"/>
                    </a:lnTo>
                    <a:lnTo>
                      <a:pt x="365" y="201"/>
                    </a:lnTo>
                    <a:lnTo>
                      <a:pt x="366" y="196"/>
                    </a:lnTo>
                    <a:lnTo>
                      <a:pt x="366" y="192"/>
                    </a:lnTo>
                    <a:lnTo>
                      <a:pt x="366" y="186"/>
                    </a:lnTo>
                    <a:lnTo>
                      <a:pt x="366" y="182"/>
                    </a:lnTo>
                    <a:lnTo>
                      <a:pt x="366" y="178"/>
                    </a:lnTo>
                    <a:lnTo>
                      <a:pt x="365" y="172"/>
                    </a:lnTo>
                    <a:lnTo>
                      <a:pt x="365" y="167"/>
                    </a:lnTo>
                    <a:lnTo>
                      <a:pt x="365" y="163"/>
                    </a:lnTo>
                    <a:lnTo>
                      <a:pt x="365" y="159"/>
                    </a:lnTo>
                    <a:lnTo>
                      <a:pt x="363" y="154"/>
                    </a:lnTo>
                    <a:lnTo>
                      <a:pt x="362" y="150"/>
                    </a:lnTo>
                    <a:lnTo>
                      <a:pt x="362" y="146"/>
                    </a:lnTo>
                    <a:lnTo>
                      <a:pt x="360" y="141"/>
                    </a:lnTo>
                    <a:lnTo>
                      <a:pt x="359" y="137"/>
                    </a:lnTo>
                    <a:lnTo>
                      <a:pt x="359" y="133"/>
                    </a:lnTo>
                    <a:lnTo>
                      <a:pt x="357" y="128"/>
                    </a:lnTo>
                    <a:lnTo>
                      <a:pt x="357" y="124"/>
                    </a:lnTo>
                    <a:lnTo>
                      <a:pt x="354" y="120"/>
                    </a:lnTo>
                    <a:lnTo>
                      <a:pt x="353" y="115"/>
                    </a:lnTo>
                    <a:lnTo>
                      <a:pt x="352" y="111"/>
                    </a:lnTo>
                    <a:lnTo>
                      <a:pt x="350" y="108"/>
                    </a:lnTo>
                    <a:lnTo>
                      <a:pt x="349" y="104"/>
                    </a:lnTo>
                    <a:lnTo>
                      <a:pt x="346" y="99"/>
                    </a:lnTo>
                    <a:lnTo>
                      <a:pt x="344" y="95"/>
                    </a:lnTo>
                    <a:lnTo>
                      <a:pt x="343" y="92"/>
                    </a:lnTo>
                    <a:lnTo>
                      <a:pt x="337" y="84"/>
                    </a:lnTo>
                    <a:lnTo>
                      <a:pt x="333" y="78"/>
                    </a:lnTo>
                    <a:lnTo>
                      <a:pt x="327" y="71"/>
                    </a:lnTo>
                    <a:lnTo>
                      <a:pt x="323" y="63"/>
                    </a:lnTo>
                    <a:lnTo>
                      <a:pt x="315" y="58"/>
                    </a:lnTo>
                    <a:lnTo>
                      <a:pt x="310" y="50"/>
                    </a:lnTo>
                    <a:lnTo>
                      <a:pt x="304" y="45"/>
                    </a:lnTo>
                    <a:lnTo>
                      <a:pt x="297" y="39"/>
                    </a:lnTo>
                    <a:lnTo>
                      <a:pt x="289" y="34"/>
                    </a:lnTo>
                    <a:lnTo>
                      <a:pt x="282" y="29"/>
                    </a:lnTo>
                    <a:lnTo>
                      <a:pt x="275" y="24"/>
                    </a:lnTo>
                    <a:lnTo>
                      <a:pt x="268" y="20"/>
                    </a:lnTo>
                    <a:lnTo>
                      <a:pt x="263" y="19"/>
                    </a:lnTo>
                    <a:lnTo>
                      <a:pt x="259" y="17"/>
                    </a:lnTo>
                    <a:lnTo>
                      <a:pt x="255" y="14"/>
                    </a:lnTo>
                    <a:lnTo>
                      <a:pt x="250" y="13"/>
                    </a:lnTo>
                    <a:lnTo>
                      <a:pt x="247" y="11"/>
                    </a:lnTo>
                    <a:lnTo>
                      <a:pt x="243" y="10"/>
                    </a:lnTo>
                    <a:lnTo>
                      <a:pt x="239" y="8"/>
                    </a:lnTo>
                    <a:lnTo>
                      <a:pt x="234" y="7"/>
                    </a:lnTo>
                    <a:lnTo>
                      <a:pt x="229" y="5"/>
                    </a:lnTo>
                    <a:lnTo>
                      <a:pt x="226" y="4"/>
                    </a:lnTo>
                    <a:lnTo>
                      <a:pt x="220" y="3"/>
                    </a:lnTo>
                    <a:lnTo>
                      <a:pt x="216" y="3"/>
                    </a:lnTo>
                    <a:lnTo>
                      <a:pt x="211" y="1"/>
                    </a:lnTo>
                    <a:lnTo>
                      <a:pt x="207" y="1"/>
                    </a:lnTo>
                    <a:lnTo>
                      <a:pt x="203" y="1"/>
                    </a:lnTo>
                    <a:lnTo>
                      <a:pt x="198" y="1"/>
                    </a:lnTo>
                    <a:lnTo>
                      <a:pt x="194" y="0"/>
                    </a:lnTo>
                    <a:lnTo>
                      <a:pt x="188" y="0"/>
                    </a:lnTo>
                    <a:lnTo>
                      <a:pt x="184" y="0"/>
                    </a:lnTo>
                    <a:lnTo>
                      <a:pt x="179" y="0"/>
                    </a:lnTo>
                    <a:lnTo>
                      <a:pt x="175" y="0"/>
                    </a:lnTo>
                    <a:lnTo>
                      <a:pt x="169" y="0"/>
                    </a:lnTo>
                    <a:lnTo>
                      <a:pt x="165" y="0"/>
                    </a:lnTo>
                    <a:lnTo>
                      <a:pt x="162" y="1"/>
                    </a:lnTo>
                    <a:lnTo>
                      <a:pt x="156" y="1"/>
                    </a:lnTo>
                    <a:lnTo>
                      <a:pt x="152" y="1"/>
                    </a:lnTo>
                    <a:lnTo>
                      <a:pt x="148" y="3"/>
                    </a:lnTo>
                    <a:lnTo>
                      <a:pt x="143" y="4"/>
                    </a:lnTo>
                    <a:lnTo>
                      <a:pt x="139" y="4"/>
                    </a:lnTo>
                    <a:lnTo>
                      <a:pt x="135" y="5"/>
                    </a:lnTo>
                    <a:lnTo>
                      <a:pt x="130" y="7"/>
                    </a:lnTo>
                    <a:lnTo>
                      <a:pt x="126" y="10"/>
                    </a:lnTo>
                    <a:lnTo>
                      <a:pt x="122" y="10"/>
                    </a:lnTo>
                    <a:lnTo>
                      <a:pt x="119" y="11"/>
                    </a:lnTo>
                    <a:lnTo>
                      <a:pt x="114" y="13"/>
                    </a:lnTo>
                    <a:lnTo>
                      <a:pt x="110" y="16"/>
                    </a:lnTo>
                    <a:lnTo>
                      <a:pt x="106" y="17"/>
                    </a:lnTo>
                    <a:lnTo>
                      <a:pt x="101" y="19"/>
                    </a:lnTo>
                    <a:lnTo>
                      <a:pt x="97" y="20"/>
                    </a:lnTo>
                    <a:lnTo>
                      <a:pt x="94" y="23"/>
                    </a:lnTo>
                    <a:lnTo>
                      <a:pt x="85" y="27"/>
                    </a:lnTo>
                    <a:lnTo>
                      <a:pt x="80" y="33"/>
                    </a:lnTo>
                    <a:lnTo>
                      <a:pt x="72" y="37"/>
                    </a:lnTo>
                    <a:lnTo>
                      <a:pt x="65" y="43"/>
                    </a:lnTo>
                    <a:lnTo>
                      <a:pt x="58" y="49"/>
                    </a:lnTo>
                    <a:lnTo>
                      <a:pt x="52" y="56"/>
                    </a:lnTo>
                    <a:lnTo>
                      <a:pt x="46" y="62"/>
                    </a:lnTo>
                    <a:lnTo>
                      <a:pt x="41" y="69"/>
                    </a:lnTo>
                    <a:lnTo>
                      <a:pt x="35" y="75"/>
                    </a:lnTo>
                    <a:lnTo>
                      <a:pt x="30" y="84"/>
                    </a:lnTo>
                    <a:lnTo>
                      <a:pt x="28" y="86"/>
                    </a:lnTo>
                    <a:lnTo>
                      <a:pt x="26" y="89"/>
                    </a:lnTo>
                    <a:lnTo>
                      <a:pt x="23" y="94"/>
                    </a:lnTo>
                    <a:lnTo>
                      <a:pt x="22" y="98"/>
                    </a:lnTo>
                    <a:lnTo>
                      <a:pt x="19" y="102"/>
                    </a:lnTo>
                    <a:lnTo>
                      <a:pt x="17" y="105"/>
                    </a:lnTo>
                    <a:lnTo>
                      <a:pt x="15" y="110"/>
                    </a:lnTo>
                    <a:lnTo>
                      <a:pt x="13" y="114"/>
                    </a:lnTo>
                    <a:lnTo>
                      <a:pt x="12" y="118"/>
                    </a:lnTo>
                    <a:lnTo>
                      <a:pt x="10" y="123"/>
                    </a:lnTo>
                    <a:lnTo>
                      <a:pt x="9" y="127"/>
                    </a:lnTo>
                    <a:lnTo>
                      <a:pt x="7" y="131"/>
                    </a:lnTo>
                    <a:lnTo>
                      <a:pt x="6" y="136"/>
                    </a:lnTo>
                    <a:lnTo>
                      <a:pt x="6" y="140"/>
                    </a:lnTo>
                    <a:lnTo>
                      <a:pt x="4" y="144"/>
                    </a:lnTo>
                    <a:lnTo>
                      <a:pt x="3" y="150"/>
                    </a:lnTo>
                    <a:lnTo>
                      <a:pt x="3" y="153"/>
                    </a:lnTo>
                    <a:lnTo>
                      <a:pt x="2" y="159"/>
                    </a:lnTo>
                    <a:lnTo>
                      <a:pt x="2" y="163"/>
                    </a:lnTo>
                    <a:lnTo>
                      <a:pt x="2" y="169"/>
                    </a:lnTo>
                    <a:lnTo>
                      <a:pt x="2" y="172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6"/>
                    </a:lnTo>
                    <a:lnTo>
                      <a:pt x="2" y="191"/>
                    </a:lnTo>
                    <a:lnTo>
                      <a:pt x="2" y="195"/>
                    </a:lnTo>
                    <a:lnTo>
                      <a:pt x="2" y="199"/>
                    </a:lnTo>
                    <a:lnTo>
                      <a:pt x="3" y="205"/>
                    </a:lnTo>
                    <a:lnTo>
                      <a:pt x="3" y="209"/>
                    </a:lnTo>
                    <a:lnTo>
                      <a:pt x="3" y="214"/>
                    </a:lnTo>
                    <a:lnTo>
                      <a:pt x="4" y="218"/>
                    </a:lnTo>
                    <a:lnTo>
                      <a:pt x="6" y="222"/>
                    </a:lnTo>
                    <a:lnTo>
                      <a:pt x="6" y="227"/>
                    </a:lnTo>
                    <a:lnTo>
                      <a:pt x="7" y="231"/>
                    </a:lnTo>
                    <a:lnTo>
                      <a:pt x="9" y="235"/>
                    </a:lnTo>
                    <a:lnTo>
                      <a:pt x="12" y="240"/>
                    </a:lnTo>
                    <a:lnTo>
                      <a:pt x="12" y="243"/>
                    </a:lnTo>
                    <a:lnTo>
                      <a:pt x="13" y="247"/>
                    </a:lnTo>
                    <a:lnTo>
                      <a:pt x="15" y="251"/>
                    </a:lnTo>
                    <a:lnTo>
                      <a:pt x="16" y="256"/>
                    </a:lnTo>
                    <a:lnTo>
                      <a:pt x="19" y="260"/>
                    </a:lnTo>
                    <a:lnTo>
                      <a:pt x="20" y="263"/>
                    </a:lnTo>
                    <a:lnTo>
                      <a:pt x="23" y="267"/>
                    </a:lnTo>
                    <a:lnTo>
                      <a:pt x="25" y="272"/>
                    </a:lnTo>
                    <a:lnTo>
                      <a:pt x="29" y="279"/>
                    </a:lnTo>
                    <a:lnTo>
                      <a:pt x="35" y="286"/>
                    </a:lnTo>
                    <a:lnTo>
                      <a:pt x="39" y="293"/>
                    </a:lnTo>
                    <a:lnTo>
                      <a:pt x="46" y="302"/>
                    </a:lnTo>
                    <a:lnTo>
                      <a:pt x="51" y="308"/>
                    </a:lnTo>
                    <a:lnTo>
                      <a:pt x="58" y="313"/>
                    </a:lnTo>
                    <a:lnTo>
                      <a:pt x="64" y="319"/>
                    </a:lnTo>
                    <a:lnTo>
                      <a:pt x="71" y="325"/>
                    </a:lnTo>
                    <a:lnTo>
                      <a:pt x="77" y="329"/>
                    </a:lnTo>
                    <a:lnTo>
                      <a:pt x="84" y="335"/>
                    </a:lnTo>
                    <a:lnTo>
                      <a:pt x="88" y="338"/>
                    </a:lnTo>
                    <a:lnTo>
                      <a:pt x="93" y="339"/>
                    </a:lnTo>
                    <a:lnTo>
                      <a:pt x="97" y="342"/>
                    </a:lnTo>
                    <a:lnTo>
                      <a:pt x="101" y="345"/>
                    </a:lnTo>
                    <a:lnTo>
                      <a:pt x="104" y="347"/>
                    </a:lnTo>
                    <a:lnTo>
                      <a:pt x="109" y="348"/>
                    </a:lnTo>
                    <a:lnTo>
                      <a:pt x="113" y="350"/>
                    </a:lnTo>
                    <a:lnTo>
                      <a:pt x="117" y="351"/>
                    </a:lnTo>
                    <a:lnTo>
                      <a:pt x="122" y="352"/>
                    </a:lnTo>
                    <a:lnTo>
                      <a:pt x="124" y="354"/>
                    </a:lnTo>
                    <a:lnTo>
                      <a:pt x="129" y="355"/>
                    </a:lnTo>
                    <a:lnTo>
                      <a:pt x="133" y="358"/>
                    </a:lnTo>
                    <a:lnTo>
                      <a:pt x="137" y="358"/>
                    </a:lnTo>
                    <a:lnTo>
                      <a:pt x="142" y="360"/>
                    </a:lnTo>
                    <a:lnTo>
                      <a:pt x="146" y="361"/>
                    </a:lnTo>
                    <a:lnTo>
                      <a:pt x="152" y="363"/>
                    </a:lnTo>
                    <a:lnTo>
                      <a:pt x="156" y="363"/>
                    </a:lnTo>
                    <a:lnTo>
                      <a:pt x="161" y="364"/>
                    </a:lnTo>
                    <a:lnTo>
                      <a:pt x="165" y="364"/>
                    </a:lnTo>
                    <a:lnTo>
                      <a:pt x="171" y="366"/>
                    </a:lnTo>
                    <a:close/>
                  </a:path>
                </a:pathLst>
              </a:custGeom>
              <a:solidFill>
                <a:srgbClr val="CC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7" name="Freeform 1374"/>
              <p:cNvSpPr>
                <a:spLocks/>
              </p:cNvSpPr>
              <p:nvPr/>
            </p:nvSpPr>
            <p:spPr bwMode="auto">
              <a:xfrm>
                <a:off x="6350" y="3854"/>
                <a:ext cx="147" cy="126"/>
              </a:xfrm>
              <a:custGeom>
                <a:avLst/>
                <a:gdLst>
                  <a:gd name="T0" fmla="*/ 74 w 145"/>
                  <a:gd name="T1" fmla="*/ 58 h 143"/>
                  <a:gd name="T2" fmla="*/ 89 w 145"/>
                  <a:gd name="T3" fmla="*/ 57 h 143"/>
                  <a:gd name="T4" fmla="*/ 102 w 145"/>
                  <a:gd name="T5" fmla="*/ 56 h 143"/>
                  <a:gd name="T6" fmla="*/ 113 w 145"/>
                  <a:gd name="T7" fmla="*/ 54 h 143"/>
                  <a:gd name="T8" fmla="*/ 123 w 145"/>
                  <a:gd name="T9" fmla="*/ 49 h 143"/>
                  <a:gd name="T10" fmla="*/ 132 w 145"/>
                  <a:gd name="T11" fmla="*/ 45 h 143"/>
                  <a:gd name="T12" fmla="*/ 138 w 145"/>
                  <a:gd name="T13" fmla="*/ 41 h 143"/>
                  <a:gd name="T14" fmla="*/ 142 w 145"/>
                  <a:gd name="T15" fmla="*/ 34 h 143"/>
                  <a:gd name="T16" fmla="*/ 144 w 145"/>
                  <a:gd name="T17" fmla="*/ 29 h 143"/>
                  <a:gd name="T18" fmla="*/ 144 w 145"/>
                  <a:gd name="T19" fmla="*/ 26 h 143"/>
                  <a:gd name="T20" fmla="*/ 142 w 145"/>
                  <a:gd name="T21" fmla="*/ 23 h 143"/>
                  <a:gd name="T22" fmla="*/ 138 w 145"/>
                  <a:gd name="T23" fmla="*/ 18 h 143"/>
                  <a:gd name="T24" fmla="*/ 131 w 145"/>
                  <a:gd name="T25" fmla="*/ 12 h 143"/>
                  <a:gd name="T26" fmla="*/ 122 w 145"/>
                  <a:gd name="T27" fmla="*/ 8 h 143"/>
                  <a:gd name="T28" fmla="*/ 112 w 145"/>
                  <a:gd name="T29" fmla="*/ 4 h 143"/>
                  <a:gd name="T30" fmla="*/ 99 w 145"/>
                  <a:gd name="T31" fmla="*/ 4 h 143"/>
                  <a:gd name="T32" fmla="*/ 86 w 145"/>
                  <a:gd name="T33" fmla="*/ 0 h 143"/>
                  <a:gd name="T34" fmla="*/ 71 w 145"/>
                  <a:gd name="T35" fmla="*/ 0 h 143"/>
                  <a:gd name="T36" fmla="*/ 57 w 145"/>
                  <a:gd name="T37" fmla="*/ 1 h 143"/>
                  <a:gd name="T38" fmla="*/ 42 w 145"/>
                  <a:gd name="T39" fmla="*/ 4 h 143"/>
                  <a:gd name="T40" fmla="*/ 31 w 145"/>
                  <a:gd name="T41" fmla="*/ 4 h 143"/>
                  <a:gd name="T42" fmla="*/ 21 w 145"/>
                  <a:gd name="T43" fmla="*/ 9 h 143"/>
                  <a:gd name="T44" fmla="*/ 12 w 145"/>
                  <a:gd name="T45" fmla="*/ 13 h 143"/>
                  <a:gd name="T46" fmla="*/ 6 w 145"/>
                  <a:gd name="T47" fmla="*/ 18 h 143"/>
                  <a:gd name="T48" fmla="*/ 2 w 145"/>
                  <a:gd name="T49" fmla="*/ 24 h 143"/>
                  <a:gd name="T50" fmla="*/ 0 w 145"/>
                  <a:gd name="T51" fmla="*/ 29 h 143"/>
                  <a:gd name="T52" fmla="*/ 3 w 145"/>
                  <a:gd name="T53" fmla="*/ 36 h 143"/>
                  <a:gd name="T54" fmla="*/ 8 w 145"/>
                  <a:gd name="T55" fmla="*/ 41 h 143"/>
                  <a:gd name="T56" fmla="*/ 15 w 145"/>
                  <a:gd name="T57" fmla="*/ 46 h 143"/>
                  <a:gd name="T58" fmla="*/ 24 w 145"/>
                  <a:gd name="T59" fmla="*/ 49 h 143"/>
                  <a:gd name="T60" fmla="*/ 35 w 145"/>
                  <a:gd name="T61" fmla="*/ 54 h 143"/>
                  <a:gd name="T62" fmla="*/ 47 w 145"/>
                  <a:gd name="T63" fmla="*/ 56 h 143"/>
                  <a:gd name="T64" fmla="*/ 60 w 145"/>
                  <a:gd name="T65" fmla="*/ 58 h 143"/>
                  <a:gd name="T66" fmla="*/ 67 w 145"/>
                  <a:gd name="T67" fmla="*/ 59 h 14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5"/>
                  <a:gd name="T103" fmla="*/ 0 h 143"/>
                  <a:gd name="T104" fmla="*/ 145 w 145"/>
                  <a:gd name="T105" fmla="*/ 143 h 14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5" h="143">
                    <a:moveTo>
                      <a:pt x="67" y="143"/>
                    </a:moveTo>
                    <a:lnTo>
                      <a:pt x="74" y="141"/>
                    </a:lnTo>
                    <a:lnTo>
                      <a:pt x="81" y="141"/>
                    </a:lnTo>
                    <a:lnTo>
                      <a:pt x="89" y="140"/>
                    </a:lnTo>
                    <a:lnTo>
                      <a:pt x="96" y="139"/>
                    </a:lnTo>
                    <a:lnTo>
                      <a:pt x="102" y="136"/>
                    </a:lnTo>
                    <a:lnTo>
                      <a:pt x="107" y="133"/>
                    </a:lnTo>
                    <a:lnTo>
                      <a:pt x="113" y="128"/>
                    </a:lnTo>
                    <a:lnTo>
                      <a:pt x="119" y="126"/>
                    </a:lnTo>
                    <a:lnTo>
                      <a:pt x="123" y="120"/>
                    </a:lnTo>
                    <a:lnTo>
                      <a:pt x="129" y="115"/>
                    </a:lnTo>
                    <a:lnTo>
                      <a:pt x="132" y="110"/>
                    </a:lnTo>
                    <a:lnTo>
                      <a:pt x="136" y="104"/>
                    </a:lnTo>
                    <a:lnTo>
                      <a:pt x="138" y="98"/>
                    </a:lnTo>
                    <a:lnTo>
                      <a:pt x="141" y="91"/>
                    </a:lnTo>
                    <a:lnTo>
                      <a:pt x="142" y="84"/>
                    </a:lnTo>
                    <a:lnTo>
                      <a:pt x="145" y="78"/>
                    </a:lnTo>
                    <a:lnTo>
                      <a:pt x="144" y="73"/>
                    </a:lnTo>
                    <a:lnTo>
                      <a:pt x="144" y="69"/>
                    </a:lnTo>
                    <a:lnTo>
                      <a:pt x="144" y="65"/>
                    </a:lnTo>
                    <a:lnTo>
                      <a:pt x="144" y="62"/>
                    </a:lnTo>
                    <a:lnTo>
                      <a:pt x="142" y="55"/>
                    </a:lnTo>
                    <a:lnTo>
                      <a:pt x="141" y="49"/>
                    </a:lnTo>
                    <a:lnTo>
                      <a:pt x="138" y="42"/>
                    </a:lnTo>
                    <a:lnTo>
                      <a:pt x="135" y="36"/>
                    </a:lnTo>
                    <a:lnTo>
                      <a:pt x="131" y="30"/>
                    </a:lnTo>
                    <a:lnTo>
                      <a:pt x="128" y="24"/>
                    </a:lnTo>
                    <a:lnTo>
                      <a:pt x="122" y="19"/>
                    </a:lnTo>
                    <a:lnTo>
                      <a:pt x="118" y="14"/>
                    </a:lnTo>
                    <a:lnTo>
                      <a:pt x="112" y="10"/>
                    </a:lnTo>
                    <a:lnTo>
                      <a:pt x="106" y="7"/>
                    </a:lnTo>
                    <a:lnTo>
                      <a:pt x="99" y="4"/>
                    </a:lnTo>
                    <a:lnTo>
                      <a:pt x="93" y="3"/>
                    </a:lnTo>
                    <a:lnTo>
                      <a:pt x="86" y="0"/>
                    </a:lnTo>
                    <a:lnTo>
                      <a:pt x="79" y="0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1"/>
                    </a:lnTo>
                    <a:lnTo>
                      <a:pt x="50" y="3"/>
                    </a:lnTo>
                    <a:lnTo>
                      <a:pt x="42" y="6"/>
                    </a:lnTo>
                    <a:lnTo>
                      <a:pt x="37" y="8"/>
                    </a:lnTo>
                    <a:lnTo>
                      <a:pt x="31" y="11"/>
                    </a:lnTo>
                    <a:lnTo>
                      <a:pt x="26" y="16"/>
                    </a:lnTo>
                    <a:lnTo>
                      <a:pt x="21" y="20"/>
                    </a:lnTo>
                    <a:lnTo>
                      <a:pt x="16" y="26"/>
                    </a:lnTo>
                    <a:lnTo>
                      <a:pt x="12" y="32"/>
                    </a:lnTo>
                    <a:lnTo>
                      <a:pt x="9" y="37"/>
                    </a:lnTo>
                    <a:lnTo>
                      <a:pt x="6" y="43"/>
                    </a:lnTo>
                    <a:lnTo>
                      <a:pt x="3" y="50"/>
                    </a:lnTo>
                    <a:lnTo>
                      <a:pt x="2" y="58"/>
                    </a:lnTo>
                    <a:lnTo>
                      <a:pt x="2" y="65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3" y="86"/>
                    </a:lnTo>
                    <a:lnTo>
                      <a:pt x="6" y="94"/>
                    </a:lnTo>
                    <a:lnTo>
                      <a:pt x="8" y="99"/>
                    </a:lnTo>
                    <a:lnTo>
                      <a:pt x="12" y="105"/>
                    </a:lnTo>
                    <a:lnTo>
                      <a:pt x="15" y="111"/>
                    </a:lnTo>
                    <a:lnTo>
                      <a:pt x="21" y="117"/>
                    </a:lnTo>
                    <a:lnTo>
                      <a:pt x="24" y="121"/>
                    </a:lnTo>
                    <a:lnTo>
                      <a:pt x="29" y="126"/>
                    </a:lnTo>
                    <a:lnTo>
                      <a:pt x="35" y="130"/>
                    </a:lnTo>
                    <a:lnTo>
                      <a:pt x="41" y="134"/>
                    </a:lnTo>
                    <a:lnTo>
                      <a:pt x="47" y="137"/>
                    </a:lnTo>
                    <a:lnTo>
                      <a:pt x="53" y="140"/>
                    </a:lnTo>
                    <a:lnTo>
                      <a:pt x="60" y="141"/>
                    </a:lnTo>
                    <a:lnTo>
                      <a:pt x="67" y="1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8" name="Freeform 1375"/>
              <p:cNvSpPr>
                <a:spLocks/>
              </p:cNvSpPr>
              <p:nvPr/>
            </p:nvSpPr>
            <p:spPr bwMode="auto">
              <a:xfrm>
                <a:off x="5876" y="3493"/>
                <a:ext cx="414" cy="375"/>
              </a:xfrm>
              <a:custGeom>
                <a:avLst/>
                <a:gdLst>
                  <a:gd name="T0" fmla="*/ 0 w 416"/>
                  <a:gd name="T1" fmla="*/ 8 h 428"/>
                  <a:gd name="T2" fmla="*/ 384 w 416"/>
                  <a:gd name="T3" fmla="*/ 170 h 428"/>
                  <a:gd name="T4" fmla="*/ 416 w 416"/>
                  <a:gd name="T5" fmla="*/ 155 h 428"/>
                  <a:gd name="T6" fmla="*/ 21 w 416"/>
                  <a:gd name="T7" fmla="*/ 0 h 428"/>
                  <a:gd name="T8" fmla="*/ 0 w 416"/>
                  <a:gd name="T9" fmla="*/ 8 h 428"/>
                  <a:gd name="T10" fmla="*/ 0 w 416"/>
                  <a:gd name="T11" fmla="*/ 8 h 4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6"/>
                  <a:gd name="T19" fmla="*/ 0 h 428"/>
                  <a:gd name="T20" fmla="*/ 416 w 416"/>
                  <a:gd name="T21" fmla="*/ 428 h 4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6" h="428">
                    <a:moveTo>
                      <a:pt x="0" y="19"/>
                    </a:moveTo>
                    <a:lnTo>
                      <a:pt x="384" y="428"/>
                    </a:lnTo>
                    <a:lnTo>
                      <a:pt x="416" y="392"/>
                    </a:lnTo>
                    <a:lnTo>
                      <a:pt x="2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49" name="Freeform 1376"/>
              <p:cNvSpPr>
                <a:spLocks/>
              </p:cNvSpPr>
              <p:nvPr/>
            </p:nvSpPr>
            <p:spPr bwMode="auto">
              <a:xfrm rot="-1041452">
                <a:off x="5035" y="3566"/>
                <a:ext cx="725" cy="537"/>
              </a:xfrm>
              <a:custGeom>
                <a:avLst/>
                <a:gdLst>
                  <a:gd name="T0" fmla="*/ 650 w 723"/>
                  <a:gd name="T1" fmla="*/ 0 h 613"/>
                  <a:gd name="T2" fmla="*/ 0 w 723"/>
                  <a:gd name="T3" fmla="*/ 183 h 613"/>
                  <a:gd name="T4" fmla="*/ 109 w 723"/>
                  <a:gd name="T5" fmla="*/ 240 h 613"/>
                  <a:gd name="T6" fmla="*/ 723 w 723"/>
                  <a:gd name="T7" fmla="*/ 34 h 613"/>
                  <a:gd name="T8" fmla="*/ 650 w 723"/>
                  <a:gd name="T9" fmla="*/ 0 h 613"/>
                  <a:gd name="T10" fmla="*/ 650 w 723"/>
                  <a:gd name="T11" fmla="*/ 0 h 6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3"/>
                  <a:gd name="T19" fmla="*/ 0 h 613"/>
                  <a:gd name="T20" fmla="*/ 723 w 723"/>
                  <a:gd name="T21" fmla="*/ 613 h 6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3" h="613">
                    <a:moveTo>
                      <a:pt x="650" y="0"/>
                    </a:moveTo>
                    <a:lnTo>
                      <a:pt x="0" y="467"/>
                    </a:lnTo>
                    <a:lnTo>
                      <a:pt x="109" y="613"/>
                    </a:lnTo>
                    <a:lnTo>
                      <a:pt x="723" y="87"/>
                    </a:lnTo>
                    <a:lnTo>
                      <a:pt x="650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50" name="Freeform 1377"/>
              <p:cNvSpPr>
                <a:spLocks/>
              </p:cNvSpPr>
              <p:nvPr/>
            </p:nvSpPr>
            <p:spPr bwMode="auto">
              <a:xfrm rot="-1050634">
                <a:off x="5154" y="3594"/>
                <a:ext cx="557" cy="418"/>
              </a:xfrm>
              <a:custGeom>
                <a:avLst/>
                <a:gdLst>
                  <a:gd name="T0" fmla="*/ 538 w 560"/>
                  <a:gd name="T1" fmla="*/ 0 h 477"/>
                  <a:gd name="T2" fmla="*/ 0 w 560"/>
                  <a:gd name="T3" fmla="*/ 170 h 477"/>
                  <a:gd name="T4" fmla="*/ 29 w 560"/>
                  <a:gd name="T5" fmla="*/ 189 h 477"/>
                  <a:gd name="T6" fmla="*/ 553 w 560"/>
                  <a:gd name="T7" fmla="*/ 6 h 477"/>
                  <a:gd name="T8" fmla="*/ 538 w 560"/>
                  <a:gd name="T9" fmla="*/ 0 h 477"/>
                  <a:gd name="T10" fmla="*/ 538 w 560"/>
                  <a:gd name="T11" fmla="*/ 0 h 4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0"/>
                  <a:gd name="T19" fmla="*/ 0 h 477"/>
                  <a:gd name="T20" fmla="*/ 560 w 560"/>
                  <a:gd name="T21" fmla="*/ 477 h 4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0" h="477">
                    <a:moveTo>
                      <a:pt x="545" y="0"/>
                    </a:moveTo>
                    <a:lnTo>
                      <a:pt x="0" y="428"/>
                    </a:lnTo>
                    <a:lnTo>
                      <a:pt x="29" y="477"/>
                    </a:lnTo>
                    <a:lnTo>
                      <a:pt x="560" y="14"/>
                    </a:lnTo>
                    <a:lnTo>
                      <a:pt x="54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51" name="Freeform 1378"/>
              <p:cNvSpPr>
                <a:spLocks/>
              </p:cNvSpPr>
              <p:nvPr/>
            </p:nvSpPr>
            <p:spPr bwMode="auto">
              <a:xfrm>
                <a:off x="4976" y="3887"/>
                <a:ext cx="543" cy="490"/>
              </a:xfrm>
              <a:custGeom>
                <a:avLst/>
                <a:gdLst>
                  <a:gd name="T0" fmla="*/ 1905 w 428"/>
                  <a:gd name="T1" fmla="*/ 931 h 430"/>
                  <a:gd name="T2" fmla="*/ 2009 w 428"/>
                  <a:gd name="T3" fmla="*/ 886 h 430"/>
                  <a:gd name="T4" fmla="*/ 2106 w 428"/>
                  <a:gd name="T5" fmla="*/ 837 h 430"/>
                  <a:gd name="T6" fmla="*/ 2181 w 428"/>
                  <a:gd name="T7" fmla="*/ 784 h 430"/>
                  <a:gd name="T8" fmla="*/ 2241 w 428"/>
                  <a:gd name="T9" fmla="*/ 724 h 430"/>
                  <a:gd name="T10" fmla="*/ 2288 w 428"/>
                  <a:gd name="T11" fmla="*/ 666 h 430"/>
                  <a:gd name="T12" fmla="*/ 2306 w 428"/>
                  <a:gd name="T13" fmla="*/ 606 h 430"/>
                  <a:gd name="T14" fmla="*/ 2325 w 428"/>
                  <a:gd name="T15" fmla="*/ 539 h 430"/>
                  <a:gd name="T16" fmla="*/ 2319 w 428"/>
                  <a:gd name="T17" fmla="*/ 475 h 430"/>
                  <a:gd name="T18" fmla="*/ 2302 w 428"/>
                  <a:gd name="T19" fmla="*/ 414 h 430"/>
                  <a:gd name="T20" fmla="*/ 2260 w 428"/>
                  <a:gd name="T21" fmla="*/ 351 h 430"/>
                  <a:gd name="T22" fmla="*/ 2200 w 428"/>
                  <a:gd name="T23" fmla="*/ 292 h 430"/>
                  <a:gd name="T24" fmla="*/ 2132 w 428"/>
                  <a:gd name="T25" fmla="*/ 235 h 430"/>
                  <a:gd name="T26" fmla="*/ 2030 w 428"/>
                  <a:gd name="T27" fmla="*/ 180 h 430"/>
                  <a:gd name="T28" fmla="*/ 1933 w 428"/>
                  <a:gd name="T29" fmla="*/ 131 h 430"/>
                  <a:gd name="T30" fmla="*/ 1821 w 428"/>
                  <a:gd name="T31" fmla="*/ 94 h 430"/>
                  <a:gd name="T32" fmla="*/ 1692 w 428"/>
                  <a:gd name="T33" fmla="*/ 57 h 430"/>
                  <a:gd name="T34" fmla="*/ 1570 w 428"/>
                  <a:gd name="T35" fmla="*/ 32 h 430"/>
                  <a:gd name="T36" fmla="*/ 1435 w 428"/>
                  <a:gd name="T37" fmla="*/ 15 h 430"/>
                  <a:gd name="T38" fmla="*/ 1298 w 428"/>
                  <a:gd name="T39" fmla="*/ 0 h 430"/>
                  <a:gd name="T40" fmla="*/ 1164 w 428"/>
                  <a:gd name="T41" fmla="*/ 0 h 430"/>
                  <a:gd name="T42" fmla="*/ 1012 w 428"/>
                  <a:gd name="T43" fmla="*/ 0 h 430"/>
                  <a:gd name="T44" fmla="*/ 877 w 428"/>
                  <a:gd name="T45" fmla="*/ 15 h 430"/>
                  <a:gd name="T46" fmla="*/ 737 w 428"/>
                  <a:gd name="T47" fmla="*/ 36 h 430"/>
                  <a:gd name="T48" fmla="*/ 612 w 428"/>
                  <a:gd name="T49" fmla="*/ 65 h 430"/>
                  <a:gd name="T50" fmla="*/ 490 w 428"/>
                  <a:gd name="T51" fmla="*/ 100 h 430"/>
                  <a:gd name="T52" fmla="*/ 372 w 428"/>
                  <a:gd name="T53" fmla="*/ 141 h 430"/>
                  <a:gd name="T54" fmla="*/ 266 w 428"/>
                  <a:gd name="T55" fmla="*/ 191 h 430"/>
                  <a:gd name="T56" fmla="*/ 191 w 428"/>
                  <a:gd name="T57" fmla="*/ 246 h 430"/>
                  <a:gd name="T58" fmla="*/ 107 w 428"/>
                  <a:gd name="T59" fmla="*/ 293 h 430"/>
                  <a:gd name="T60" fmla="*/ 59 w 428"/>
                  <a:gd name="T61" fmla="*/ 351 h 430"/>
                  <a:gd name="T62" fmla="*/ 22 w 428"/>
                  <a:gd name="T63" fmla="*/ 414 h 430"/>
                  <a:gd name="T64" fmla="*/ 0 w 428"/>
                  <a:gd name="T65" fmla="*/ 475 h 430"/>
                  <a:gd name="T66" fmla="*/ 0 w 428"/>
                  <a:gd name="T67" fmla="*/ 538 h 430"/>
                  <a:gd name="T68" fmla="*/ 1 w 428"/>
                  <a:gd name="T69" fmla="*/ 602 h 430"/>
                  <a:gd name="T70" fmla="*/ 37 w 428"/>
                  <a:gd name="T71" fmla="*/ 666 h 430"/>
                  <a:gd name="T72" fmla="*/ 84 w 428"/>
                  <a:gd name="T73" fmla="*/ 731 h 430"/>
                  <a:gd name="T74" fmla="*/ 144 w 428"/>
                  <a:gd name="T75" fmla="*/ 789 h 430"/>
                  <a:gd name="T76" fmla="*/ 233 w 428"/>
                  <a:gd name="T77" fmla="*/ 846 h 430"/>
                  <a:gd name="T78" fmla="*/ 320 w 428"/>
                  <a:gd name="T79" fmla="*/ 898 h 430"/>
                  <a:gd name="T80" fmla="*/ 432 w 428"/>
                  <a:gd name="T81" fmla="*/ 940 h 430"/>
                  <a:gd name="T82" fmla="*/ 550 w 428"/>
                  <a:gd name="T83" fmla="*/ 979 h 430"/>
                  <a:gd name="T84" fmla="*/ 671 w 428"/>
                  <a:gd name="T85" fmla="*/ 1008 h 430"/>
                  <a:gd name="T86" fmla="*/ 797 w 428"/>
                  <a:gd name="T87" fmla="*/ 1027 h 430"/>
                  <a:gd name="T88" fmla="*/ 938 w 428"/>
                  <a:gd name="T89" fmla="*/ 1044 h 430"/>
                  <a:gd name="T90" fmla="*/ 1075 w 428"/>
                  <a:gd name="T91" fmla="*/ 1053 h 430"/>
                  <a:gd name="T92" fmla="*/ 1215 w 428"/>
                  <a:gd name="T93" fmla="*/ 1053 h 430"/>
                  <a:gd name="T94" fmla="*/ 1357 w 428"/>
                  <a:gd name="T95" fmla="*/ 1044 h 430"/>
                  <a:gd name="T96" fmla="*/ 1494 w 428"/>
                  <a:gd name="T97" fmla="*/ 1037 h 430"/>
                  <a:gd name="T98" fmla="*/ 1625 w 428"/>
                  <a:gd name="T99" fmla="*/ 1010 h 430"/>
                  <a:gd name="T100" fmla="*/ 1761 w 428"/>
                  <a:gd name="T101" fmla="*/ 983 h 43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28"/>
                  <a:gd name="T154" fmla="*/ 0 h 430"/>
                  <a:gd name="T155" fmla="*/ 428 w 428"/>
                  <a:gd name="T156" fmla="*/ 430 h 43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28" h="430">
                    <a:moveTo>
                      <a:pt x="334" y="394"/>
                    </a:moveTo>
                    <a:lnTo>
                      <a:pt x="338" y="389"/>
                    </a:lnTo>
                    <a:lnTo>
                      <a:pt x="343" y="386"/>
                    </a:lnTo>
                    <a:lnTo>
                      <a:pt x="347" y="382"/>
                    </a:lnTo>
                    <a:lnTo>
                      <a:pt x="351" y="379"/>
                    </a:lnTo>
                    <a:lnTo>
                      <a:pt x="354" y="376"/>
                    </a:lnTo>
                    <a:lnTo>
                      <a:pt x="359" y="372"/>
                    </a:lnTo>
                    <a:lnTo>
                      <a:pt x="363" y="369"/>
                    </a:lnTo>
                    <a:lnTo>
                      <a:pt x="367" y="365"/>
                    </a:lnTo>
                    <a:lnTo>
                      <a:pt x="370" y="360"/>
                    </a:lnTo>
                    <a:lnTo>
                      <a:pt x="374" y="356"/>
                    </a:lnTo>
                    <a:lnTo>
                      <a:pt x="376" y="353"/>
                    </a:lnTo>
                    <a:lnTo>
                      <a:pt x="380" y="349"/>
                    </a:lnTo>
                    <a:lnTo>
                      <a:pt x="383" y="344"/>
                    </a:lnTo>
                    <a:lnTo>
                      <a:pt x="388" y="340"/>
                    </a:lnTo>
                    <a:lnTo>
                      <a:pt x="390" y="336"/>
                    </a:lnTo>
                    <a:lnTo>
                      <a:pt x="393" y="333"/>
                    </a:lnTo>
                    <a:lnTo>
                      <a:pt x="396" y="327"/>
                    </a:lnTo>
                    <a:lnTo>
                      <a:pt x="398" y="323"/>
                    </a:lnTo>
                    <a:lnTo>
                      <a:pt x="401" y="318"/>
                    </a:lnTo>
                    <a:lnTo>
                      <a:pt x="403" y="314"/>
                    </a:lnTo>
                    <a:lnTo>
                      <a:pt x="406" y="310"/>
                    </a:lnTo>
                    <a:lnTo>
                      <a:pt x="408" y="304"/>
                    </a:lnTo>
                    <a:lnTo>
                      <a:pt x="411" y="300"/>
                    </a:lnTo>
                    <a:lnTo>
                      <a:pt x="412" y="295"/>
                    </a:lnTo>
                    <a:lnTo>
                      <a:pt x="414" y="289"/>
                    </a:lnTo>
                    <a:lnTo>
                      <a:pt x="416" y="285"/>
                    </a:lnTo>
                    <a:lnTo>
                      <a:pt x="418" y="281"/>
                    </a:lnTo>
                    <a:lnTo>
                      <a:pt x="419" y="275"/>
                    </a:lnTo>
                    <a:lnTo>
                      <a:pt x="421" y="271"/>
                    </a:lnTo>
                    <a:lnTo>
                      <a:pt x="422" y="266"/>
                    </a:lnTo>
                    <a:lnTo>
                      <a:pt x="424" y="261"/>
                    </a:lnTo>
                    <a:lnTo>
                      <a:pt x="425" y="256"/>
                    </a:lnTo>
                    <a:lnTo>
                      <a:pt x="425" y="250"/>
                    </a:lnTo>
                    <a:lnTo>
                      <a:pt x="425" y="246"/>
                    </a:lnTo>
                    <a:lnTo>
                      <a:pt x="427" y="240"/>
                    </a:lnTo>
                    <a:lnTo>
                      <a:pt x="427" y="236"/>
                    </a:lnTo>
                    <a:lnTo>
                      <a:pt x="427" y="230"/>
                    </a:lnTo>
                    <a:lnTo>
                      <a:pt x="428" y="224"/>
                    </a:lnTo>
                    <a:lnTo>
                      <a:pt x="428" y="220"/>
                    </a:lnTo>
                    <a:lnTo>
                      <a:pt x="428" y="216"/>
                    </a:lnTo>
                    <a:lnTo>
                      <a:pt x="428" y="210"/>
                    </a:lnTo>
                    <a:lnTo>
                      <a:pt x="428" y="204"/>
                    </a:lnTo>
                    <a:lnTo>
                      <a:pt x="427" y="200"/>
                    </a:lnTo>
                    <a:lnTo>
                      <a:pt x="427" y="194"/>
                    </a:lnTo>
                    <a:lnTo>
                      <a:pt x="427" y="188"/>
                    </a:lnTo>
                    <a:lnTo>
                      <a:pt x="425" y="184"/>
                    </a:lnTo>
                    <a:lnTo>
                      <a:pt x="425" y="178"/>
                    </a:lnTo>
                    <a:lnTo>
                      <a:pt x="425" y="174"/>
                    </a:lnTo>
                    <a:lnTo>
                      <a:pt x="424" y="168"/>
                    </a:lnTo>
                    <a:lnTo>
                      <a:pt x="422" y="164"/>
                    </a:lnTo>
                    <a:lnTo>
                      <a:pt x="421" y="158"/>
                    </a:lnTo>
                    <a:lnTo>
                      <a:pt x="419" y="154"/>
                    </a:lnTo>
                    <a:lnTo>
                      <a:pt x="418" y="148"/>
                    </a:lnTo>
                    <a:lnTo>
                      <a:pt x="416" y="143"/>
                    </a:lnTo>
                    <a:lnTo>
                      <a:pt x="414" y="138"/>
                    </a:lnTo>
                    <a:lnTo>
                      <a:pt x="412" y="133"/>
                    </a:lnTo>
                    <a:lnTo>
                      <a:pt x="409" y="129"/>
                    </a:lnTo>
                    <a:lnTo>
                      <a:pt x="408" y="123"/>
                    </a:lnTo>
                    <a:lnTo>
                      <a:pt x="405" y="119"/>
                    </a:lnTo>
                    <a:lnTo>
                      <a:pt x="403" y="115"/>
                    </a:lnTo>
                    <a:lnTo>
                      <a:pt x="401" y="109"/>
                    </a:lnTo>
                    <a:lnTo>
                      <a:pt x="398" y="104"/>
                    </a:lnTo>
                    <a:lnTo>
                      <a:pt x="395" y="100"/>
                    </a:lnTo>
                    <a:lnTo>
                      <a:pt x="393" y="96"/>
                    </a:lnTo>
                    <a:lnTo>
                      <a:pt x="389" y="91"/>
                    </a:lnTo>
                    <a:lnTo>
                      <a:pt x="386" y="87"/>
                    </a:lnTo>
                    <a:lnTo>
                      <a:pt x="382" y="83"/>
                    </a:lnTo>
                    <a:lnTo>
                      <a:pt x="379" y="78"/>
                    </a:lnTo>
                    <a:lnTo>
                      <a:pt x="374" y="73"/>
                    </a:lnTo>
                    <a:lnTo>
                      <a:pt x="372" y="68"/>
                    </a:lnTo>
                    <a:lnTo>
                      <a:pt x="367" y="65"/>
                    </a:lnTo>
                    <a:lnTo>
                      <a:pt x="364" y="62"/>
                    </a:lnTo>
                    <a:lnTo>
                      <a:pt x="360" y="58"/>
                    </a:lnTo>
                    <a:lnTo>
                      <a:pt x="356" y="54"/>
                    </a:lnTo>
                    <a:lnTo>
                      <a:pt x="351" y="49"/>
                    </a:lnTo>
                    <a:lnTo>
                      <a:pt x="348" y="47"/>
                    </a:lnTo>
                    <a:lnTo>
                      <a:pt x="344" y="44"/>
                    </a:lnTo>
                    <a:lnTo>
                      <a:pt x="340" y="41"/>
                    </a:lnTo>
                    <a:lnTo>
                      <a:pt x="335" y="38"/>
                    </a:lnTo>
                    <a:lnTo>
                      <a:pt x="331" y="35"/>
                    </a:lnTo>
                    <a:lnTo>
                      <a:pt x="327" y="32"/>
                    </a:lnTo>
                    <a:lnTo>
                      <a:pt x="321" y="29"/>
                    </a:lnTo>
                    <a:lnTo>
                      <a:pt x="317" y="26"/>
                    </a:lnTo>
                    <a:lnTo>
                      <a:pt x="312" y="23"/>
                    </a:lnTo>
                    <a:lnTo>
                      <a:pt x="308" y="21"/>
                    </a:lnTo>
                    <a:lnTo>
                      <a:pt x="304" y="19"/>
                    </a:lnTo>
                    <a:lnTo>
                      <a:pt x="298" y="18"/>
                    </a:lnTo>
                    <a:lnTo>
                      <a:pt x="293" y="16"/>
                    </a:lnTo>
                    <a:lnTo>
                      <a:pt x="289" y="13"/>
                    </a:lnTo>
                    <a:lnTo>
                      <a:pt x="283" y="12"/>
                    </a:lnTo>
                    <a:lnTo>
                      <a:pt x="279" y="10"/>
                    </a:lnTo>
                    <a:lnTo>
                      <a:pt x="275" y="9"/>
                    </a:lnTo>
                    <a:lnTo>
                      <a:pt x="269" y="6"/>
                    </a:lnTo>
                    <a:lnTo>
                      <a:pt x="265" y="6"/>
                    </a:lnTo>
                    <a:lnTo>
                      <a:pt x="259" y="5"/>
                    </a:lnTo>
                    <a:lnTo>
                      <a:pt x="254" y="5"/>
                    </a:lnTo>
                    <a:lnTo>
                      <a:pt x="249" y="3"/>
                    </a:lnTo>
                    <a:lnTo>
                      <a:pt x="244" y="2"/>
                    </a:lnTo>
                    <a:lnTo>
                      <a:pt x="239" y="0"/>
                    </a:lnTo>
                    <a:lnTo>
                      <a:pt x="234" y="0"/>
                    </a:lnTo>
                    <a:lnTo>
                      <a:pt x="228" y="0"/>
                    </a:lnTo>
                    <a:lnTo>
                      <a:pt x="224" y="0"/>
                    </a:lnTo>
                    <a:lnTo>
                      <a:pt x="218" y="0"/>
                    </a:lnTo>
                    <a:lnTo>
                      <a:pt x="214" y="0"/>
                    </a:lnTo>
                    <a:lnTo>
                      <a:pt x="208" y="0"/>
                    </a:lnTo>
                    <a:lnTo>
                      <a:pt x="204" y="0"/>
                    </a:lnTo>
                    <a:lnTo>
                      <a:pt x="198" y="0"/>
                    </a:lnTo>
                    <a:lnTo>
                      <a:pt x="192" y="0"/>
                    </a:lnTo>
                    <a:lnTo>
                      <a:pt x="186" y="0"/>
                    </a:lnTo>
                    <a:lnTo>
                      <a:pt x="182" y="2"/>
                    </a:lnTo>
                    <a:lnTo>
                      <a:pt x="176" y="3"/>
                    </a:lnTo>
                    <a:lnTo>
                      <a:pt x="172" y="5"/>
                    </a:lnTo>
                    <a:lnTo>
                      <a:pt x="166" y="5"/>
                    </a:lnTo>
                    <a:lnTo>
                      <a:pt x="162" y="6"/>
                    </a:lnTo>
                    <a:lnTo>
                      <a:pt x="158" y="8"/>
                    </a:lnTo>
                    <a:lnTo>
                      <a:pt x="152" y="9"/>
                    </a:lnTo>
                    <a:lnTo>
                      <a:pt x="146" y="10"/>
                    </a:lnTo>
                    <a:lnTo>
                      <a:pt x="142" y="13"/>
                    </a:lnTo>
                    <a:lnTo>
                      <a:pt x="136" y="15"/>
                    </a:lnTo>
                    <a:lnTo>
                      <a:pt x="133" y="18"/>
                    </a:lnTo>
                    <a:lnTo>
                      <a:pt x="127" y="19"/>
                    </a:lnTo>
                    <a:lnTo>
                      <a:pt x="121" y="21"/>
                    </a:lnTo>
                    <a:lnTo>
                      <a:pt x="117" y="23"/>
                    </a:lnTo>
                    <a:lnTo>
                      <a:pt x="113" y="26"/>
                    </a:lnTo>
                    <a:lnTo>
                      <a:pt x="108" y="28"/>
                    </a:lnTo>
                    <a:lnTo>
                      <a:pt x="103" y="32"/>
                    </a:lnTo>
                    <a:lnTo>
                      <a:pt x="98" y="35"/>
                    </a:lnTo>
                    <a:lnTo>
                      <a:pt x="94" y="38"/>
                    </a:lnTo>
                    <a:lnTo>
                      <a:pt x="90" y="41"/>
                    </a:lnTo>
                    <a:lnTo>
                      <a:pt x="85" y="44"/>
                    </a:lnTo>
                    <a:lnTo>
                      <a:pt x="81" y="47"/>
                    </a:lnTo>
                    <a:lnTo>
                      <a:pt x="76" y="51"/>
                    </a:lnTo>
                    <a:lnTo>
                      <a:pt x="72" y="54"/>
                    </a:lnTo>
                    <a:lnTo>
                      <a:pt x="68" y="57"/>
                    </a:lnTo>
                    <a:lnTo>
                      <a:pt x="63" y="61"/>
                    </a:lnTo>
                    <a:lnTo>
                      <a:pt x="61" y="65"/>
                    </a:lnTo>
                    <a:lnTo>
                      <a:pt x="56" y="68"/>
                    </a:lnTo>
                    <a:lnTo>
                      <a:pt x="53" y="73"/>
                    </a:lnTo>
                    <a:lnTo>
                      <a:pt x="49" y="77"/>
                    </a:lnTo>
                    <a:lnTo>
                      <a:pt x="46" y="81"/>
                    </a:lnTo>
                    <a:lnTo>
                      <a:pt x="42" y="86"/>
                    </a:lnTo>
                    <a:lnTo>
                      <a:pt x="39" y="89"/>
                    </a:lnTo>
                    <a:lnTo>
                      <a:pt x="36" y="93"/>
                    </a:lnTo>
                    <a:lnTo>
                      <a:pt x="35" y="99"/>
                    </a:lnTo>
                    <a:lnTo>
                      <a:pt x="30" y="103"/>
                    </a:lnTo>
                    <a:lnTo>
                      <a:pt x="29" y="107"/>
                    </a:lnTo>
                    <a:lnTo>
                      <a:pt x="26" y="110"/>
                    </a:lnTo>
                    <a:lnTo>
                      <a:pt x="23" y="116"/>
                    </a:lnTo>
                    <a:lnTo>
                      <a:pt x="20" y="120"/>
                    </a:lnTo>
                    <a:lnTo>
                      <a:pt x="19" y="125"/>
                    </a:lnTo>
                    <a:lnTo>
                      <a:pt x="16" y="130"/>
                    </a:lnTo>
                    <a:lnTo>
                      <a:pt x="14" y="135"/>
                    </a:lnTo>
                    <a:lnTo>
                      <a:pt x="13" y="139"/>
                    </a:lnTo>
                    <a:lnTo>
                      <a:pt x="10" y="143"/>
                    </a:lnTo>
                    <a:lnTo>
                      <a:pt x="9" y="149"/>
                    </a:lnTo>
                    <a:lnTo>
                      <a:pt x="7" y="154"/>
                    </a:lnTo>
                    <a:lnTo>
                      <a:pt x="6" y="158"/>
                    </a:lnTo>
                    <a:lnTo>
                      <a:pt x="6" y="164"/>
                    </a:lnTo>
                    <a:lnTo>
                      <a:pt x="4" y="168"/>
                    </a:lnTo>
                    <a:lnTo>
                      <a:pt x="4" y="174"/>
                    </a:lnTo>
                    <a:lnTo>
                      <a:pt x="3" y="178"/>
                    </a:lnTo>
                    <a:lnTo>
                      <a:pt x="1" y="184"/>
                    </a:lnTo>
                    <a:lnTo>
                      <a:pt x="0" y="188"/>
                    </a:lnTo>
                    <a:lnTo>
                      <a:pt x="0" y="194"/>
                    </a:lnTo>
                    <a:lnTo>
                      <a:pt x="0" y="198"/>
                    </a:lnTo>
                    <a:lnTo>
                      <a:pt x="0" y="204"/>
                    </a:lnTo>
                    <a:lnTo>
                      <a:pt x="0" y="209"/>
                    </a:lnTo>
                    <a:lnTo>
                      <a:pt x="0" y="214"/>
                    </a:lnTo>
                    <a:lnTo>
                      <a:pt x="0" y="219"/>
                    </a:lnTo>
                    <a:lnTo>
                      <a:pt x="0" y="224"/>
                    </a:lnTo>
                    <a:lnTo>
                      <a:pt x="0" y="229"/>
                    </a:lnTo>
                    <a:lnTo>
                      <a:pt x="0" y="235"/>
                    </a:lnTo>
                    <a:lnTo>
                      <a:pt x="0" y="240"/>
                    </a:lnTo>
                    <a:lnTo>
                      <a:pt x="1" y="245"/>
                    </a:lnTo>
                    <a:lnTo>
                      <a:pt x="3" y="250"/>
                    </a:lnTo>
                    <a:lnTo>
                      <a:pt x="4" y="256"/>
                    </a:lnTo>
                    <a:lnTo>
                      <a:pt x="4" y="261"/>
                    </a:lnTo>
                    <a:lnTo>
                      <a:pt x="6" y="266"/>
                    </a:lnTo>
                    <a:lnTo>
                      <a:pt x="7" y="271"/>
                    </a:lnTo>
                    <a:lnTo>
                      <a:pt x="9" y="276"/>
                    </a:lnTo>
                    <a:lnTo>
                      <a:pt x="10" y="281"/>
                    </a:lnTo>
                    <a:lnTo>
                      <a:pt x="11" y="287"/>
                    </a:lnTo>
                    <a:lnTo>
                      <a:pt x="14" y="291"/>
                    </a:lnTo>
                    <a:lnTo>
                      <a:pt x="16" y="297"/>
                    </a:lnTo>
                    <a:lnTo>
                      <a:pt x="19" y="301"/>
                    </a:lnTo>
                    <a:lnTo>
                      <a:pt x="20" y="307"/>
                    </a:lnTo>
                    <a:lnTo>
                      <a:pt x="23" y="311"/>
                    </a:lnTo>
                    <a:lnTo>
                      <a:pt x="26" y="315"/>
                    </a:lnTo>
                    <a:lnTo>
                      <a:pt x="27" y="320"/>
                    </a:lnTo>
                    <a:lnTo>
                      <a:pt x="30" y="326"/>
                    </a:lnTo>
                    <a:lnTo>
                      <a:pt x="33" y="330"/>
                    </a:lnTo>
                    <a:lnTo>
                      <a:pt x="37" y="336"/>
                    </a:lnTo>
                    <a:lnTo>
                      <a:pt x="39" y="340"/>
                    </a:lnTo>
                    <a:lnTo>
                      <a:pt x="43" y="344"/>
                    </a:lnTo>
                    <a:lnTo>
                      <a:pt x="46" y="349"/>
                    </a:lnTo>
                    <a:lnTo>
                      <a:pt x="49" y="353"/>
                    </a:lnTo>
                    <a:lnTo>
                      <a:pt x="53" y="356"/>
                    </a:lnTo>
                    <a:lnTo>
                      <a:pt x="56" y="360"/>
                    </a:lnTo>
                    <a:lnTo>
                      <a:pt x="59" y="365"/>
                    </a:lnTo>
                    <a:lnTo>
                      <a:pt x="63" y="369"/>
                    </a:lnTo>
                    <a:lnTo>
                      <a:pt x="68" y="372"/>
                    </a:lnTo>
                    <a:lnTo>
                      <a:pt x="72" y="376"/>
                    </a:lnTo>
                    <a:lnTo>
                      <a:pt x="75" y="379"/>
                    </a:lnTo>
                    <a:lnTo>
                      <a:pt x="79" y="382"/>
                    </a:lnTo>
                    <a:lnTo>
                      <a:pt x="84" y="385"/>
                    </a:lnTo>
                    <a:lnTo>
                      <a:pt x="88" y="389"/>
                    </a:lnTo>
                    <a:lnTo>
                      <a:pt x="92" y="392"/>
                    </a:lnTo>
                    <a:lnTo>
                      <a:pt x="97" y="395"/>
                    </a:lnTo>
                    <a:lnTo>
                      <a:pt x="101" y="398"/>
                    </a:lnTo>
                    <a:lnTo>
                      <a:pt x="105" y="399"/>
                    </a:lnTo>
                    <a:lnTo>
                      <a:pt x="110" y="402"/>
                    </a:lnTo>
                    <a:lnTo>
                      <a:pt x="114" y="405"/>
                    </a:lnTo>
                    <a:lnTo>
                      <a:pt x="118" y="407"/>
                    </a:lnTo>
                    <a:lnTo>
                      <a:pt x="123" y="409"/>
                    </a:lnTo>
                    <a:lnTo>
                      <a:pt x="129" y="411"/>
                    </a:lnTo>
                    <a:lnTo>
                      <a:pt x="134" y="414"/>
                    </a:lnTo>
                    <a:lnTo>
                      <a:pt x="139" y="415"/>
                    </a:lnTo>
                    <a:lnTo>
                      <a:pt x="143" y="417"/>
                    </a:lnTo>
                    <a:lnTo>
                      <a:pt x="147" y="418"/>
                    </a:lnTo>
                    <a:lnTo>
                      <a:pt x="153" y="421"/>
                    </a:lnTo>
                    <a:lnTo>
                      <a:pt x="158" y="421"/>
                    </a:lnTo>
                    <a:lnTo>
                      <a:pt x="163" y="422"/>
                    </a:lnTo>
                    <a:lnTo>
                      <a:pt x="168" y="424"/>
                    </a:lnTo>
                    <a:lnTo>
                      <a:pt x="173" y="425"/>
                    </a:lnTo>
                    <a:lnTo>
                      <a:pt x="178" y="425"/>
                    </a:lnTo>
                    <a:lnTo>
                      <a:pt x="184" y="427"/>
                    </a:lnTo>
                    <a:lnTo>
                      <a:pt x="188" y="427"/>
                    </a:lnTo>
                    <a:lnTo>
                      <a:pt x="194" y="428"/>
                    </a:lnTo>
                    <a:lnTo>
                      <a:pt x="198" y="428"/>
                    </a:lnTo>
                    <a:lnTo>
                      <a:pt x="204" y="428"/>
                    </a:lnTo>
                    <a:lnTo>
                      <a:pt x="208" y="428"/>
                    </a:lnTo>
                    <a:lnTo>
                      <a:pt x="214" y="430"/>
                    </a:lnTo>
                    <a:lnTo>
                      <a:pt x="218" y="428"/>
                    </a:lnTo>
                    <a:lnTo>
                      <a:pt x="224" y="428"/>
                    </a:lnTo>
                    <a:lnTo>
                      <a:pt x="228" y="428"/>
                    </a:lnTo>
                    <a:lnTo>
                      <a:pt x="234" y="428"/>
                    </a:lnTo>
                    <a:lnTo>
                      <a:pt x="240" y="427"/>
                    </a:lnTo>
                    <a:lnTo>
                      <a:pt x="246" y="427"/>
                    </a:lnTo>
                    <a:lnTo>
                      <a:pt x="250" y="425"/>
                    </a:lnTo>
                    <a:lnTo>
                      <a:pt x="256" y="425"/>
                    </a:lnTo>
                    <a:lnTo>
                      <a:pt x="260" y="424"/>
                    </a:lnTo>
                    <a:lnTo>
                      <a:pt x="265" y="422"/>
                    </a:lnTo>
                    <a:lnTo>
                      <a:pt x="269" y="421"/>
                    </a:lnTo>
                    <a:lnTo>
                      <a:pt x="275" y="421"/>
                    </a:lnTo>
                    <a:lnTo>
                      <a:pt x="280" y="418"/>
                    </a:lnTo>
                    <a:lnTo>
                      <a:pt x="285" y="417"/>
                    </a:lnTo>
                    <a:lnTo>
                      <a:pt x="289" y="415"/>
                    </a:lnTo>
                    <a:lnTo>
                      <a:pt x="295" y="414"/>
                    </a:lnTo>
                    <a:lnTo>
                      <a:pt x="299" y="411"/>
                    </a:lnTo>
                    <a:lnTo>
                      <a:pt x="305" y="408"/>
                    </a:lnTo>
                    <a:lnTo>
                      <a:pt x="309" y="407"/>
                    </a:lnTo>
                    <a:lnTo>
                      <a:pt x="314" y="404"/>
                    </a:lnTo>
                    <a:lnTo>
                      <a:pt x="320" y="401"/>
                    </a:lnTo>
                    <a:lnTo>
                      <a:pt x="324" y="399"/>
                    </a:lnTo>
                    <a:lnTo>
                      <a:pt x="330" y="396"/>
                    </a:lnTo>
                    <a:lnTo>
                      <a:pt x="334" y="394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52" name="Freeform 1379"/>
              <p:cNvSpPr>
                <a:spLocks/>
              </p:cNvSpPr>
              <p:nvPr/>
            </p:nvSpPr>
            <p:spPr bwMode="auto">
              <a:xfrm>
                <a:off x="4983" y="3901"/>
                <a:ext cx="515" cy="458"/>
              </a:xfrm>
              <a:custGeom>
                <a:avLst/>
                <a:gdLst>
                  <a:gd name="T0" fmla="*/ 10118 w 304"/>
                  <a:gd name="T1" fmla="*/ 4705 h 304"/>
                  <a:gd name="T2" fmla="*/ 10763 w 304"/>
                  <a:gd name="T3" fmla="*/ 4414 h 304"/>
                  <a:gd name="T4" fmla="*/ 11340 w 304"/>
                  <a:gd name="T5" fmla="*/ 4131 h 304"/>
                  <a:gd name="T6" fmla="*/ 11737 w 304"/>
                  <a:gd name="T7" fmla="*/ 3765 h 304"/>
                  <a:gd name="T8" fmla="*/ 12104 w 304"/>
                  <a:gd name="T9" fmla="*/ 3415 h 304"/>
                  <a:gd name="T10" fmla="*/ 12270 w 304"/>
                  <a:gd name="T11" fmla="*/ 3030 h 304"/>
                  <a:gd name="T12" fmla="*/ 12343 w 304"/>
                  <a:gd name="T13" fmla="*/ 2638 h 304"/>
                  <a:gd name="T14" fmla="*/ 12221 w 304"/>
                  <a:gd name="T15" fmla="*/ 2267 h 304"/>
                  <a:gd name="T16" fmla="*/ 12046 w 304"/>
                  <a:gd name="T17" fmla="*/ 1883 h 304"/>
                  <a:gd name="T18" fmla="*/ 11737 w 304"/>
                  <a:gd name="T19" fmla="*/ 1498 h 304"/>
                  <a:gd name="T20" fmla="*/ 11287 w 304"/>
                  <a:gd name="T21" fmla="*/ 1153 h 304"/>
                  <a:gd name="T22" fmla="*/ 10639 w 304"/>
                  <a:gd name="T23" fmla="*/ 842 h 304"/>
                  <a:gd name="T24" fmla="*/ 9986 w 304"/>
                  <a:gd name="T25" fmla="*/ 559 h 304"/>
                  <a:gd name="T26" fmla="*/ 9296 w 304"/>
                  <a:gd name="T27" fmla="*/ 350 h 304"/>
                  <a:gd name="T28" fmla="*/ 8441 w 304"/>
                  <a:gd name="T29" fmla="*/ 182 h 304"/>
                  <a:gd name="T30" fmla="*/ 7618 w 304"/>
                  <a:gd name="T31" fmla="*/ 62 h 304"/>
                  <a:gd name="T32" fmla="*/ 6747 w 304"/>
                  <a:gd name="T33" fmla="*/ 0 h 304"/>
                  <a:gd name="T34" fmla="*/ 5883 w 304"/>
                  <a:gd name="T35" fmla="*/ 0 h 304"/>
                  <a:gd name="T36" fmla="*/ 5007 w 304"/>
                  <a:gd name="T37" fmla="*/ 62 h 304"/>
                  <a:gd name="T38" fmla="*/ 4082 w 304"/>
                  <a:gd name="T39" fmla="*/ 134 h 304"/>
                  <a:gd name="T40" fmla="*/ 3276 w 304"/>
                  <a:gd name="T41" fmla="*/ 304 h 304"/>
                  <a:gd name="T42" fmla="*/ 2490 w 304"/>
                  <a:gd name="T43" fmla="*/ 508 h 304"/>
                  <a:gd name="T44" fmla="*/ 1740 w 304"/>
                  <a:gd name="T45" fmla="*/ 794 h 304"/>
                  <a:gd name="T46" fmla="*/ 1169 w 304"/>
                  <a:gd name="T47" fmla="*/ 1088 h 304"/>
                  <a:gd name="T48" fmla="*/ 689 w 304"/>
                  <a:gd name="T49" fmla="*/ 1425 h 304"/>
                  <a:gd name="T50" fmla="*/ 282 w 304"/>
                  <a:gd name="T51" fmla="*/ 1778 h 304"/>
                  <a:gd name="T52" fmla="*/ 119 w 304"/>
                  <a:gd name="T53" fmla="*/ 2165 h 304"/>
                  <a:gd name="T54" fmla="*/ 0 w 304"/>
                  <a:gd name="T55" fmla="*/ 2513 h 304"/>
                  <a:gd name="T56" fmla="*/ 0 w 304"/>
                  <a:gd name="T57" fmla="*/ 2927 h 304"/>
                  <a:gd name="T58" fmla="*/ 166 w 304"/>
                  <a:gd name="T59" fmla="*/ 3307 h 304"/>
                  <a:gd name="T60" fmla="*/ 479 w 304"/>
                  <a:gd name="T61" fmla="*/ 3693 h 304"/>
                  <a:gd name="T62" fmla="*/ 889 w 304"/>
                  <a:gd name="T63" fmla="*/ 4059 h 304"/>
                  <a:gd name="T64" fmla="*/ 1467 w 304"/>
                  <a:gd name="T65" fmla="*/ 4383 h 304"/>
                  <a:gd name="T66" fmla="*/ 2083 w 304"/>
                  <a:gd name="T67" fmla="*/ 4658 h 304"/>
                  <a:gd name="T68" fmla="*/ 2748 w 304"/>
                  <a:gd name="T69" fmla="*/ 4874 h 304"/>
                  <a:gd name="T70" fmla="*/ 3536 w 304"/>
                  <a:gd name="T71" fmla="*/ 5076 h 304"/>
                  <a:gd name="T72" fmla="*/ 4425 w 304"/>
                  <a:gd name="T73" fmla="*/ 5216 h 304"/>
                  <a:gd name="T74" fmla="*/ 5238 w 304"/>
                  <a:gd name="T75" fmla="*/ 5291 h 304"/>
                  <a:gd name="T76" fmla="*/ 6165 w 304"/>
                  <a:gd name="T77" fmla="*/ 5359 h 304"/>
                  <a:gd name="T78" fmla="*/ 7056 w 304"/>
                  <a:gd name="T79" fmla="*/ 5291 h 304"/>
                  <a:gd name="T80" fmla="*/ 7917 w 304"/>
                  <a:gd name="T81" fmla="*/ 5216 h 304"/>
                  <a:gd name="T82" fmla="*/ 8772 w 304"/>
                  <a:gd name="T83" fmla="*/ 5085 h 304"/>
                  <a:gd name="T84" fmla="*/ 9614 w 304"/>
                  <a:gd name="T85" fmla="*/ 4874 h 30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04"/>
                  <a:gd name="T130" fmla="*/ 0 h 304"/>
                  <a:gd name="T131" fmla="*/ 304 w 304"/>
                  <a:gd name="T132" fmla="*/ 304 h 30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04" h="304">
                    <a:moveTo>
                      <a:pt x="237" y="277"/>
                    </a:moveTo>
                    <a:lnTo>
                      <a:pt x="243" y="273"/>
                    </a:lnTo>
                    <a:lnTo>
                      <a:pt x="249" y="267"/>
                    </a:lnTo>
                    <a:lnTo>
                      <a:pt x="255" y="263"/>
                    </a:lnTo>
                    <a:lnTo>
                      <a:pt x="260" y="257"/>
                    </a:lnTo>
                    <a:lnTo>
                      <a:pt x="265" y="251"/>
                    </a:lnTo>
                    <a:lnTo>
                      <a:pt x="271" y="246"/>
                    </a:lnTo>
                    <a:lnTo>
                      <a:pt x="275" y="240"/>
                    </a:lnTo>
                    <a:lnTo>
                      <a:pt x="279" y="234"/>
                    </a:lnTo>
                    <a:lnTo>
                      <a:pt x="282" y="227"/>
                    </a:lnTo>
                    <a:lnTo>
                      <a:pt x="287" y="221"/>
                    </a:lnTo>
                    <a:lnTo>
                      <a:pt x="289" y="214"/>
                    </a:lnTo>
                    <a:lnTo>
                      <a:pt x="292" y="208"/>
                    </a:lnTo>
                    <a:lnTo>
                      <a:pt x="295" y="201"/>
                    </a:lnTo>
                    <a:lnTo>
                      <a:pt x="298" y="194"/>
                    </a:lnTo>
                    <a:lnTo>
                      <a:pt x="300" y="186"/>
                    </a:lnTo>
                    <a:lnTo>
                      <a:pt x="301" y="181"/>
                    </a:lnTo>
                    <a:lnTo>
                      <a:pt x="302" y="172"/>
                    </a:lnTo>
                    <a:lnTo>
                      <a:pt x="302" y="165"/>
                    </a:lnTo>
                    <a:lnTo>
                      <a:pt x="302" y="157"/>
                    </a:lnTo>
                    <a:lnTo>
                      <a:pt x="304" y="150"/>
                    </a:lnTo>
                    <a:lnTo>
                      <a:pt x="302" y="143"/>
                    </a:lnTo>
                    <a:lnTo>
                      <a:pt x="302" y="136"/>
                    </a:lnTo>
                    <a:lnTo>
                      <a:pt x="301" y="129"/>
                    </a:lnTo>
                    <a:lnTo>
                      <a:pt x="301" y="121"/>
                    </a:lnTo>
                    <a:lnTo>
                      <a:pt x="300" y="114"/>
                    </a:lnTo>
                    <a:lnTo>
                      <a:pt x="297" y="107"/>
                    </a:lnTo>
                    <a:lnTo>
                      <a:pt x="295" y="100"/>
                    </a:lnTo>
                    <a:lnTo>
                      <a:pt x="292" y="92"/>
                    </a:lnTo>
                    <a:lnTo>
                      <a:pt x="289" y="85"/>
                    </a:lnTo>
                    <a:lnTo>
                      <a:pt x="285" y="78"/>
                    </a:lnTo>
                    <a:lnTo>
                      <a:pt x="281" y="72"/>
                    </a:lnTo>
                    <a:lnTo>
                      <a:pt x="278" y="66"/>
                    </a:lnTo>
                    <a:lnTo>
                      <a:pt x="273" y="59"/>
                    </a:lnTo>
                    <a:lnTo>
                      <a:pt x="268" y="52"/>
                    </a:lnTo>
                    <a:lnTo>
                      <a:pt x="262" y="48"/>
                    </a:lnTo>
                    <a:lnTo>
                      <a:pt x="258" y="42"/>
                    </a:lnTo>
                    <a:lnTo>
                      <a:pt x="252" y="36"/>
                    </a:lnTo>
                    <a:lnTo>
                      <a:pt x="246" y="32"/>
                    </a:lnTo>
                    <a:lnTo>
                      <a:pt x="240" y="27"/>
                    </a:lnTo>
                    <a:lnTo>
                      <a:pt x="234" y="24"/>
                    </a:lnTo>
                    <a:lnTo>
                      <a:pt x="229" y="20"/>
                    </a:lnTo>
                    <a:lnTo>
                      <a:pt x="221" y="16"/>
                    </a:lnTo>
                    <a:lnTo>
                      <a:pt x="214" y="13"/>
                    </a:lnTo>
                    <a:lnTo>
                      <a:pt x="208" y="10"/>
                    </a:lnTo>
                    <a:lnTo>
                      <a:pt x="201" y="7"/>
                    </a:lnTo>
                    <a:lnTo>
                      <a:pt x="194" y="4"/>
                    </a:lnTo>
                    <a:lnTo>
                      <a:pt x="188" y="3"/>
                    </a:lnTo>
                    <a:lnTo>
                      <a:pt x="181" y="3"/>
                    </a:lnTo>
                    <a:lnTo>
                      <a:pt x="174" y="0"/>
                    </a:lnTo>
                    <a:lnTo>
                      <a:pt x="166" y="0"/>
                    </a:lnTo>
                    <a:lnTo>
                      <a:pt x="159" y="0"/>
                    </a:lnTo>
                    <a:lnTo>
                      <a:pt x="152" y="0"/>
                    </a:lnTo>
                    <a:lnTo>
                      <a:pt x="145" y="0"/>
                    </a:lnTo>
                    <a:lnTo>
                      <a:pt x="138" y="0"/>
                    </a:lnTo>
                    <a:lnTo>
                      <a:pt x="129" y="0"/>
                    </a:lnTo>
                    <a:lnTo>
                      <a:pt x="123" y="3"/>
                    </a:lnTo>
                    <a:lnTo>
                      <a:pt x="116" y="3"/>
                    </a:lnTo>
                    <a:lnTo>
                      <a:pt x="109" y="4"/>
                    </a:lnTo>
                    <a:lnTo>
                      <a:pt x="101" y="7"/>
                    </a:lnTo>
                    <a:lnTo>
                      <a:pt x="94" y="10"/>
                    </a:lnTo>
                    <a:lnTo>
                      <a:pt x="87" y="13"/>
                    </a:lnTo>
                    <a:lnTo>
                      <a:pt x="81" y="17"/>
                    </a:lnTo>
                    <a:lnTo>
                      <a:pt x="74" y="20"/>
                    </a:lnTo>
                    <a:lnTo>
                      <a:pt x="68" y="24"/>
                    </a:lnTo>
                    <a:lnTo>
                      <a:pt x="61" y="29"/>
                    </a:lnTo>
                    <a:lnTo>
                      <a:pt x="55" y="35"/>
                    </a:lnTo>
                    <a:lnTo>
                      <a:pt x="48" y="39"/>
                    </a:lnTo>
                    <a:lnTo>
                      <a:pt x="43" y="45"/>
                    </a:lnTo>
                    <a:lnTo>
                      <a:pt x="38" y="49"/>
                    </a:lnTo>
                    <a:lnTo>
                      <a:pt x="33" y="56"/>
                    </a:lnTo>
                    <a:lnTo>
                      <a:pt x="29" y="62"/>
                    </a:lnTo>
                    <a:lnTo>
                      <a:pt x="25" y="69"/>
                    </a:lnTo>
                    <a:lnTo>
                      <a:pt x="20" y="74"/>
                    </a:lnTo>
                    <a:lnTo>
                      <a:pt x="17" y="81"/>
                    </a:lnTo>
                    <a:lnTo>
                      <a:pt x="13" y="88"/>
                    </a:lnTo>
                    <a:lnTo>
                      <a:pt x="10" y="94"/>
                    </a:lnTo>
                    <a:lnTo>
                      <a:pt x="7" y="101"/>
                    </a:lnTo>
                    <a:lnTo>
                      <a:pt x="6" y="108"/>
                    </a:lnTo>
                    <a:lnTo>
                      <a:pt x="3" y="116"/>
                    </a:lnTo>
                    <a:lnTo>
                      <a:pt x="3" y="123"/>
                    </a:lnTo>
                    <a:lnTo>
                      <a:pt x="0" y="129"/>
                    </a:lnTo>
                    <a:lnTo>
                      <a:pt x="0" y="137"/>
                    </a:lnTo>
                    <a:lnTo>
                      <a:pt x="0" y="143"/>
                    </a:lnTo>
                    <a:lnTo>
                      <a:pt x="0" y="152"/>
                    </a:lnTo>
                    <a:lnTo>
                      <a:pt x="0" y="159"/>
                    </a:lnTo>
                    <a:lnTo>
                      <a:pt x="0" y="166"/>
                    </a:lnTo>
                    <a:lnTo>
                      <a:pt x="2" y="173"/>
                    </a:lnTo>
                    <a:lnTo>
                      <a:pt x="3" y="181"/>
                    </a:lnTo>
                    <a:lnTo>
                      <a:pt x="4" y="188"/>
                    </a:lnTo>
                    <a:lnTo>
                      <a:pt x="6" y="195"/>
                    </a:lnTo>
                    <a:lnTo>
                      <a:pt x="9" y="202"/>
                    </a:lnTo>
                    <a:lnTo>
                      <a:pt x="12" y="210"/>
                    </a:lnTo>
                    <a:lnTo>
                      <a:pt x="15" y="215"/>
                    </a:lnTo>
                    <a:lnTo>
                      <a:pt x="17" y="223"/>
                    </a:lnTo>
                    <a:lnTo>
                      <a:pt x="22" y="230"/>
                    </a:lnTo>
                    <a:lnTo>
                      <a:pt x="28" y="237"/>
                    </a:lnTo>
                    <a:lnTo>
                      <a:pt x="32" y="243"/>
                    </a:lnTo>
                    <a:lnTo>
                      <a:pt x="36" y="249"/>
                    </a:lnTo>
                    <a:lnTo>
                      <a:pt x="41" y="253"/>
                    </a:lnTo>
                    <a:lnTo>
                      <a:pt x="45" y="259"/>
                    </a:lnTo>
                    <a:lnTo>
                      <a:pt x="51" y="264"/>
                    </a:lnTo>
                    <a:lnTo>
                      <a:pt x="57" y="269"/>
                    </a:lnTo>
                    <a:lnTo>
                      <a:pt x="62" y="273"/>
                    </a:lnTo>
                    <a:lnTo>
                      <a:pt x="68" y="277"/>
                    </a:lnTo>
                    <a:lnTo>
                      <a:pt x="75" y="282"/>
                    </a:lnTo>
                    <a:lnTo>
                      <a:pt x="81" y="285"/>
                    </a:lnTo>
                    <a:lnTo>
                      <a:pt x="87" y="288"/>
                    </a:lnTo>
                    <a:lnTo>
                      <a:pt x="94" y="292"/>
                    </a:lnTo>
                    <a:lnTo>
                      <a:pt x="101" y="293"/>
                    </a:lnTo>
                    <a:lnTo>
                      <a:pt x="109" y="296"/>
                    </a:lnTo>
                    <a:lnTo>
                      <a:pt x="116" y="298"/>
                    </a:lnTo>
                    <a:lnTo>
                      <a:pt x="123" y="301"/>
                    </a:lnTo>
                    <a:lnTo>
                      <a:pt x="129" y="301"/>
                    </a:lnTo>
                    <a:lnTo>
                      <a:pt x="138" y="302"/>
                    </a:lnTo>
                    <a:lnTo>
                      <a:pt x="145" y="302"/>
                    </a:lnTo>
                    <a:lnTo>
                      <a:pt x="152" y="304"/>
                    </a:lnTo>
                    <a:lnTo>
                      <a:pt x="159" y="302"/>
                    </a:lnTo>
                    <a:lnTo>
                      <a:pt x="166" y="302"/>
                    </a:lnTo>
                    <a:lnTo>
                      <a:pt x="174" y="301"/>
                    </a:lnTo>
                    <a:lnTo>
                      <a:pt x="181" y="301"/>
                    </a:lnTo>
                    <a:lnTo>
                      <a:pt x="188" y="298"/>
                    </a:lnTo>
                    <a:lnTo>
                      <a:pt x="195" y="296"/>
                    </a:lnTo>
                    <a:lnTo>
                      <a:pt x="201" y="295"/>
                    </a:lnTo>
                    <a:lnTo>
                      <a:pt x="210" y="292"/>
                    </a:lnTo>
                    <a:lnTo>
                      <a:pt x="216" y="289"/>
                    </a:lnTo>
                    <a:lnTo>
                      <a:pt x="223" y="286"/>
                    </a:lnTo>
                    <a:lnTo>
                      <a:pt x="230" y="282"/>
                    </a:lnTo>
                    <a:lnTo>
                      <a:pt x="237" y="277"/>
                    </a:lnTo>
                    <a:close/>
                  </a:path>
                </a:pathLst>
              </a:custGeom>
              <a:solidFill>
                <a:srgbClr val="B8CED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53" name="Freeform 1380"/>
              <p:cNvSpPr>
                <a:spLocks/>
              </p:cNvSpPr>
              <p:nvPr/>
            </p:nvSpPr>
            <p:spPr bwMode="auto">
              <a:xfrm>
                <a:off x="5095" y="3948"/>
                <a:ext cx="144" cy="126"/>
              </a:xfrm>
              <a:custGeom>
                <a:avLst/>
                <a:gdLst>
                  <a:gd name="T0" fmla="*/ 536 w 111"/>
                  <a:gd name="T1" fmla="*/ 213 h 112"/>
                  <a:gd name="T2" fmla="*/ 591 w 111"/>
                  <a:gd name="T3" fmla="*/ 194 h 112"/>
                  <a:gd name="T4" fmla="*/ 615 w 111"/>
                  <a:gd name="T5" fmla="*/ 174 h 112"/>
                  <a:gd name="T6" fmla="*/ 638 w 111"/>
                  <a:gd name="T7" fmla="*/ 152 h 112"/>
                  <a:gd name="T8" fmla="*/ 652 w 111"/>
                  <a:gd name="T9" fmla="*/ 132 h 112"/>
                  <a:gd name="T10" fmla="*/ 652 w 111"/>
                  <a:gd name="T11" fmla="*/ 106 h 112"/>
                  <a:gd name="T12" fmla="*/ 651 w 111"/>
                  <a:gd name="T13" fmla="*/ 85 h 112"/>
                  <a:gd name="T14" fmla="*/ 617 w 111"/>
                  <a:gd name="T15" fmla="*/ 63 h 112"/>
                  <a:gd name="T16" fmla="*/ 591 w 111"/>
                  <a:gd name="T17" fmla="*/ 40 h 112"/>
                  <a:gd name="T18" fmla="*/ 536 w 111"/>
                  <a:gd name="T19" fmla="*/ 26 h 112"/>
                  <a:gd name="T20" fmla="*/ 484 w 111"/>
                  <a:gd name="T21" fmla="*/ 13 h 112"/>
                  <a:gd name="T22" fmla="*/ 428 w 111"/>
                  <a:gd name="T23" fmla="*/ 2 h 112"/>
                  <a:gd name="T24" fmla="*/ 365 w 111"/>
                  <a:gd name="T25" fmla="*/ 0 h 112"/>
                  <a:gd name="T26" fmla="*/ 304 w 111"/>
                  <a:gd name="T27" fmla="*/ 0 h 112"/>
                  <a:gd name="T28" fmla="*/ 237 w 111"/>
                  <a:gd name="T29" fmla="*/ 2 h 112"/>
                  <a:gd name="T30" fmla="*/ 171 w 111"/>
                  <a:gd name="T31" fmla="*/ 13 h 112"/>
                  <a:gd name="T32" fmla="*/ 117 w 111"/>
                  <a:gd name="T33" fmla="*/ 29 h 112"/>
                  <a:gd name="T34" fmla="*/ 64 w 111"/>
                  <a:gd name="T35" fmla="*/ 45 h 112"/>
                  <a:gd name="T36" fmla="*/ 36 w 111"/>
                  <a:gd name="T37" fmla="*/ 63 h 112"/>
                  <a:gd name="T38" fmla="*/ 17 w 111"/>
                  <a:gd name="T39" fmla="*/ 88 h 112"/>
                  <a:gd name="T40" fmla="*/ 0 w 111"/>
                  <a:gd name="T41" fmla="*/ 109 h 112"/>
                  <a:gd name="T42" fmla="*/ 0 w 111"/>
                  <a:gd name="T43" fmla="*/ 133 h 112"/>
                  <a:gd name="T44" fmla="*/ 1 w 111"/>
                  <a:gd name="T45" fmla="*/ 156 h 112"/>
                  <a:gd name="T46" fmla="*/ 36 w 111"/>
                  <a:gd name="T47" fmla="*/ 180 h 112"/>
                  <a:gd name="T48" fmla="*/ 76 w 111"/>
                  <a:gd name="T49" fmla="*/ 196 h 112"/>
                  <a:gd name="T50" fmla="*/ 126 w 111"/>
                  <a:gd name="T51" fmla="*/ 213 h 112"/>
                  <a:gd name="T52" fmla="*/ 176 w 111"/>
                  <a:gd name="T53" fmla="*/ 224 h 112"/>
                  <a:gd name="T54" fmla="*/ 237 w 111"/>
                  <a:gd name="T55" fmla="*/ 237 h 112"/>
                  <a:gd name="T56" fmla="*/ 304 w 111"/>
                  <a:gd name="T57" fmla="*/ 238 h 112"/>
                  <a:gd name="T58" fmla="*/ 365 w 111"/>
                  <a:gd name="T59" fmla="*/ 238 h 112"/>
                  <a:gd name="T60" fmla="*/ 428 w 111"/>
                  <a:gd name="T61" fmla="*/ 238 h 112"/>
                  <a:gd name="T62" fmla="*/ 477 w 111"/>
                  <a:gd name="T63" fmla="*/ 228 h 112"/>
                  <a:gd name="T64" fmla="*/ 513 w 111"/>
                  <a:gd name="T65" fmla="*/ 223 h 1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1"/>
                  <a:gd name="T100" fmla="*/ 0 h 112"/>
                  <a:gd name="T101" fmla="*/ 111 w 111"/>
                  <a:gd name="T102" fmla="*/ 112 h 11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1" h="112">
                    <a:moveTo>
                      <a:pt x="87" y="103"/>
                    </a:moveTo>
                    <a:lnTo>
                      <a:pt x="91" y="99"/>
                    </a:lnTo>
                    <a:lnTo>
                      <a:pt x="95" y="94"/>
                    </a:lnTo>
                    <a:lnTo>
                      <a:pt x="100" y="90"/>
                    </a:lnTo>
                    <a:lnTo>
                      <a:pt x="103" y="86"/>
                    </a:lnTo>
                    <a:lnTo>
                      <a:pt x="104" y="81"/>
                    </a:lnTo>
                    <a:lnTo>
                      <a:pt x="107" y="77"/>
                    </a:lnTo>
                    <a:lnTo>
                      <a:pt x="108" y="71"/>
                    </a:lnTo>
                    <a:lnTo>
                      <a:pt x="111" y="67"/>
                    </a:lnTo>
                    <a:lnTo>
                      <a:pt x="111" y="61"/>
                    </a:lnTo>
                    <a:lnTo>
                      <a:pt x="111" y="55"/>
                    </a:lnTo>
                    <a:lnTo>
                      <a:pt x="111" y="49"/>
                    </a:lnTo>
                    <a:lnTo>
                      <a:pt x="111" y="45"/>
                    </a:lnTo>
                    <a:lnTo>
                      <a:pt x="110" y="39"/>
                    </a:lnTo>
                    <a:lnTo>
                      <a:pt x="108" y="35"/>
                    </a:lnTo>
                    <a:lnTo>
                      <a:pt x="105" y="29"/>
                    </a:lnTo>
                    <a:lnTo>
                      <a:pt x="104" y="25"/>
                    </a:lnTo>
                    <a:lnTo>
                      <a:pt x="100" y="19"/>
                    </a:lnTo>
                    <a:lnTo>
                      <a:pt x="95" y="16"/>
                    </a:lnTo>
                    <a:lnTo>
                      <a:pt x="91" y="12"/>
                    </a:lnTo>
                    <a:lnTo>
                      <a:pt x="87" y="9"/>
                    </a:lnTo>
                    <a:lnTo>
                      <a:pt x="82" y="6"/>
                    </a:lnTo>
                    <a:lnTo>
                      <a:pt x="78" y="5"/>
                    </a:lnTo>
                    <a:lnTo>
                      <a:pt x="72" y="2"/>
                    </a:lnTo>
                    <a:lnTo>
                      <a:pt x="68" y="2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5" y="2"/>
                    </a:lnTo>
                    <a:lnTo>
                      <a:pt x="40" y="2"/>
                    </a:lnTo>
                    <a:lnTo>
                      <a:pt x="35" y="5"/>
                    </a:lnTo>
                    <a:lnTo>
                      <a:pt x="29" y="6"/>
                    </a:lnTo>
                    <a:lnTo>
                      <a:pt x="24" y="10"/>
                    </a:lnTo>
                    <a:lnTo>
                      <a:pt x="20" y="13"/>
                    </a:lnTo>
                    <a:lnTo>
                      <a:pt x="16" y="18"/>
                    </a:lnTo>
                    <a:lnTo>
                      <a:pt x="11" y="21"/>
                    </a:lnTo>
                    <a:lnTo>
                      <a:pt x="10" y="25"/>
                    </a:lnTo>
                    <a:lnTo>
                      <a:pt x="6" y="29"/>
                    </a:lnTo>
                    <a:lnTo>
                      <a:pt x="4" y="35"/>
                    </a:lnTo>
                    <a:lnTo>
                      <a:pt x="3" y="41"/>
                    </a:lnTo>
                    <a:lnTo>
                      <a:pt x="1" y="45"/>
                    </a:lnTo>
                    <a:lnTo>
                      <a:pt x="0" y="51"/>
                    </a:lnTo>
                    <a:lnTo>
                      <a:pt x="0" y="57"/>
                    </a:lnTo>
                    <a:lnTo>
                      <a:pt x="0" y="62"/>
                    </a:lnTo>
                    <a:lnTo>
                      <a:pt x="1" y="67"/>
                    </a:lnTo>
                    <a:lnTo>
                      <a:pt x="1" y="73"/>
                    </a:lnTo>
                    <a:lnTo>
                      <a:pt x="4" y="78"/>
                    </a:lnTo>
                    <a:lnTo>
                      <a:pt x="6" y="83"/>
                    </a:lnTo>
                    <a:lnTo>
                      <a:pt x="10" y="88"/>
                    </a:lnTo>
                    <a:lnTo>
                      <a:pt x="13" y="91"/>
                    </a:lnTo>
                    <a:lnTo>
                      <a:pt x="17" y="96"/>
                    </a:lnTo>
                    <a:lnTo>
                      <a:pt x="22" y="99"/>
                    </a:lnTo>
                    <a:lnTo>
                      <a:pt x="26" y="103"/>
                    </a:lnTo>
                    <a:lnTo>
                      <a:pt x="30" y="104"/>
                    </a:lnTo>
                    <a:lnTo>
                      <a:pt x="36" y="107"/>
                    </a:lnTo>
                    <a:lnTo>
                      <a:pt x="40" y="109"/>
                    </a:lnTo>
                    <a:lnTo>
                      <a:pt x="46" y="110"/>
                    </a:lnTo>
                    <a:lnTo>
                      <a:pt x="51" y="110"/>
                    </a:lnTo>
                    <a:lnTo>
                      <a:pt x="56" y="112"/>
                    </a:lnTo>
                    <a:lnTo>
                      <a:pt x="62" y="110"/>
                    </a:lnTo>
                    <a:lnTo>
                      <a:pt x="66" y="110"/>
                    </a:lnTo>
                    <a:lnTo>
                      <a:pt x="72" y="110"/>
                    </a:lnTo>
                    <a:lnTo>
                      <a:pt x="77" y="107"/>
                    </a:lnTo>
                    <a:lnTo>
                      <a:pt x="81" y="106"/>
                    </a:lnTo>
                    <a:lnTo>
                      <a:pt x="87" y="10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54" name="Freeform 1381"/>
              <p:cNvSpPr>
                <a:spLocks/>
              </p:cNvSpPr>
              <p:nvPr/>
            </p:nvSpPr>
            <p:spPr bwMode="auto">
              <a:xfrm>
                <a:off x="5330" y="2927"/>
                <a:ext cx="718" cy="631"/>
              </a:xfrm>
              <a:custGeom>
                <a:avLst/>
                <a:gdLst>
                  <a:gd name="T0" fmla="*/ 396 w 719"/>
                  <a:gd name="T1" fmla="*/ 281 h 720"/>
                  <a:gd name="T2" fmla="*/ 440 w 719"/>
                  <a:gd name="T3" fmla="*/ 278 h 720"/>
                  <a:gd name="T4" fmla="*/ 482 w 719"/>
                  <a:gd name="T5" fmla="*/ 274 h 720"/>
                  <a:gd name="T6" fmla="*/ 521 w 719"/>
                  <a:gd name="T7" fmla="*/ 267 h 720"/>
                  <a:gd name="T8" fmla="*/ 560 w 719"/>
                  <a:gd name="T9" fmla="*/ 259 h 720"/>
                  <a:gd name="T10" fmla="*/ 593 w 719"/>
                  <a:gd name="T11" fmla="*/ 248 h 720"/>
                  <a:gd name="T12" fmla="*/ 624 w 719"/>
                  <a:gd name="T13" fmla="*/ 236 h 720"/>
                  <a:gd name="T14" fmla="*/ 651 w 719"/>
                  <a:gd name="T15" fmla="*/ 223 h 720"/>
                  <a:gd name="T16" fmla="*/ 676 w 719"/>
                  <a:gd name="T17" fmla="*/ 209 h 720"/>
                  <a:gd name="T18" fmla="*/ 693 w 719"/>
                  <a:gd name="T19" fmla="*/ 192 h 720"/>
                  <a:gd name="T20" fmla="*/ 707 w 719"/>
                  <a:gd name="T21" fmla="*/ 176 h 720"/>
                  <a:gd name="T22" fmla="*/ 716 w 719"/>
                  <a:gd name="T23" fmla="*/ 158 h 720"/>
                  <a:gd name="T24" fmla="*/ 719 w 719"/>
                  <a:gd name="T25" fmla="*/ 142 h 720"/>
                  <a:gd name="T26" fmla="*/ 716 w 719"/>
                  <a:gd name="T27" fmla="*/ 124 h 720"/>
                  <a:gd name="T28" fmla="*/ 707 w 719"/>
                  <a:gd name="T29" fmla="*/ 106 h 720"/>
                  <a:gd name="T30" fmla="*/ 693 w 719"/>
                  <a:gd name="T31" fmla="*/ 88 h 720"/>
                  <a:gd name="T32" fmla="*/ 676 w 719"/>
                  <a:gd name="T33" fmla="*/ 74 h 720"/>
                  <a:gd name="T34" fmla="*/ 651 w 719"/>
                  <a:gd name="T35" fmla="*/ 59 h 720"/>
                  <a:gd name="T36" fmla="*/ 624 w 719"/>
                  <a:gd name="T37" fmla="*/ 46 h 720"/>
                  <a:gd name="T38" fmla="*/ 593 w 719"/>
                  <a:gd name="T39" fmla="*/ 34 h 720"/>
                  <a:gd name="T40" fmla="*/ 560 w 719"/>
                  <a:gd name="T41" fmla="*/ 24 h 720"/>
                  <a:gd name="T42" fmla="*/ 521 w 719"/>
                  <a:gd name="T43" fmla="*/ 16 h 720"/>
                  <a:gd name="T44" fmla="*/ 482 w 719"/>
                  <a:gd name="T45" fmla="*/ 9 h 720"/>
                  <a:gd name="T46" fmla="*/ 440 w 719"/>
                  <a:gd name="T47" fmla="*/ 4 h 720"/>
                  <a:gd name="T48" fmla="*/ 396 w 719"/>
                  <a:gd name="T49" fmla="*/ 2 h 720"/>
                  <a:gd name="T50" fmla="*/ 350 w 719"/>
                  <a:gd name="T51" fmla="*/ 0 h 720"/>
                  <a:gd name="T52" fmla="*/ 304 w 719"/>
                  <a:gd name="T53" fmla="*/ 4 h 720"/>
                  <a:gd name="T54" fmla="*/ 260 w 719"/>
                  <a:gd name="T55" fmla="*/ 5 h 720"/>
                  <a:gd name="T56" fmla="*/ 220 w 719"/>
                  <a:gd name="T57" fmla="*/ 11 h 720"/>
                  <a:gd name="T58" fmla="*/ 179 w 719"/>
                  <a:gd name="T59" fmla="*/ 18 h 720"/>
                  <a:gd name="T60" fmla="*/ 143 w 719"/>
                  <a:gd name="T61" fmla="*/ 28 h 720"/>
                  <a:gd name="T62" fmla="*/ 110 w 719"/>
                  <a:gd name="T63" fmla="*/ 39 h 720"/>
                  <a:gd name="T64" fmla="*/ 81 w 719"/>
                  <a:gd name="T65" fmla="*/ 52 h 720"/>
                  <a:gd name="T66" fmla="*/ 55 w 719"/>
                  <a:gd name="T67" fmla="*/ 65 h 720"/>
                  <a:gd name="T68" fmla="*/ 33 w 719"/>
                  <a:gd name="T69" fmla="*/ 80 h 720"/>
                  <a:gd name="T70" fmla="*/ 17 w 719"/>
                  <a:gd name="T71" fmla="*/ 95 h 720"/>
                  <a:gd name="T72" fmla="*/ 6 w 719"/>
                  <a:gd name="T73" fmla="*/ 113 h 720"/>
                  <a:gd name="T74" fmla="*/ 0 w 719"/>
                  <a:gd name="T75" fmla="*/ 130 h 720"/>
                  <a:gd name="T76" fmla="*/ 0 w 719"/>
                  <a:gd name="T77" fmla="*/ 148 h 720"/>
                  <a:gd name="T78" fmla="*/ 4 w 719"/>
                  <a:gd name="T79" fmla="*/ 166 h 720"/>
                  <a:gd name="T80" fmla="*/ 15 w 719"/>
                  <a:gd name="T81" fmla="*/ 183 h 720"/>
                  <a:gd name="T82" fmla="*/ 30 w 719"/>
                  <a:gd name="T83" fmla="*/ 199 h 720"/>
                  <a:gd name="T84" fmla="*/ 51 w 719"/>
                  <a:gd name="T85" fmla="*/ 213 h 720"/>
                  <a:gd name="T86" fmla="*/ 75 w 719"/>
                  <a:gd name="T87" fmla="*/ 228 h 720"/>
                  <a:gd name="T88" fmla="*/ 106 w 719"/>
                  <a:gd name="T89" fmla="*/ 241 h 720"/>
                  <a:gd name="T90" fmla="*/ 136 w 719"/>
                  <a:gd name="T91" fmla="*/ 252 h 720"/>
                  <a:gd name="T92" fmla="*/ 172 w 719"/>
                  <a:gd name="T93" fmla="*/ 262 h 720"/>
                  <a:gd name="T94" fmla="*/ 211 w 719"/>
                  <a:gd name="T95" fmla="*/ 270 h 720"/>
                  <a:gd name="T96" fmla="*/ 253 w 719"/>
                  <a:gd name="T97" fmla="*/ 276 h 720"/>
                  <a:gd name="T98" fmla="*/ 297 w 719"/>
                  <a:gd name="T99" fmla="*/ 280 h 720"/>
                  <a:gd name="T100" fmla="*/ 341 w 719"/>
                  <a:gd name="T101" fmla="*/ 282 h 72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719"/>
                  <a:gd name="T154" fmla="*/ 0 h 720"/>
                  <a:gd name="T155" fmla="*/ 719 w 719"/>
                  <a:gd name="T156" fmla="*/ 720 h 72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719" h="720">
                    <a:moveTo>
                      <a:pt x="360" y="720"/>
                    </a:moveTo>
                    <a:lnTo>
                      <a:pt x="369" y="719"/>
                    </a:lnTo>
                    <a:lnTo>
                      <a:pt x="378" y="719"/>
                    </a:lnTo>
                    <a:lnTo>
                      <a:pt x="388" y="719"/>
                    </a:lnTo>
                    <a:lnTo>
                      <a:pt x="396" y="717"/>
                    </a:lnTo>
                    <a:lnTo>
                      <a:pt x="405" y="716"/>
                    </a:lnTo>
                    <a:lnTo>
                      <a:pt x="414" y="714"/>
                    </a:lnTo>
                    <a:lnTo>
                      <a:pt x="422" y="713"/>
                    </a:lnTo>
                    <a:lnTo>
                      <a:pt x="431" y="711"/>
                    </a:lnTo>
                    <a:lnTo>
                      <a:pt x="440" y="709"/>
                    </a:lnTo>
                    <a:lnTo>
                      <a:pt x="449" y="707"/>
                    </a:lnTo>
                    <a:lnTo>
                      <a:pt x="457" y="704"/>
                    </a:lnTo>
                    <a:lnTo>
                      <a:pt x="466" y="703"/>
                    </a:lnTo>
                    <a:lnTo>
                      <a:pt x="473" y="700"/>
                    </a:lnTo>
                    <a:lnTo>
                      <a:pt x="482" y="697"/>
                    </a:lnTo>
                    <a:lnTo>
                      <a:pt x="490" y="694"/>
                    </a:lnTo>
                    <a:lnTo>
                      <a:pt x="499" y="691"/>
                    </a:lnTo>
                    <a:lnTo>
                      <a:pt x="506" y="687"/>
                    </a:lnTo>
                    <a:lnTo>
                      <a:pt x="515" y="682"/>
                    </a:lnTo>
                    <a:lnTo>
                      <a:pt x="521" y="680"/>
                    </a:lnTo>
                    <a:lnTo>
                      <a:pt x="530" y="675"/>
                    </a:lnTo>
                    <a:lnTo>
                      <a:pt x="537" y="671"/>
                    </a:lnTo>
                    <a:lnTo>
                      <a:pt x="544" y="667"/>
                    </a:lnTo>
                    <a:lnTo>
                      <a:pt x="551" y="661"/>
                    </a:lnTo>
                    <a:lnTo>
                      <a:pt x="560" y="658"/>
                    </a:lnTo>
                    <a:lnTo>
                      <a:pt x="566" y="652"/>
                    </a:lnTo>
                    <a:lnTo>
                      <a:pt x="573" y="646"/>
                    </a:lnTo>
                    <a:lnTo>
                      <a:pt x="580" y="641"/>
                    </a:lnTo>
                    <a:lnTo>
                      <a:pt x="587" y="636"/>
                    </a:lnTo>
                    <a:lnTo>
                      <a:pt x="593" y="630"/>
                    </a:lnTo>
                    <a:lnTo>
                      <a:pt x="600" y="625"/>
                    </a:lnTo>
                    <a:lnTo>
                      <a:pt x="606" y="619"/>
                    </a:lnTo>
                    <a:lnTo>
                      <a:pt x="613" y="613"/>
                    </a:lnTo>
                    <a:lnTo>
                      <a:pt x="619" y="607"/>
                    </a:lnTo>
                    <a:lnTo>
                      <a:pt x="624" y="600"/>
                    </a:lnTo>
                    <a:lnTo>
                      <a:pt x="629" y="594"/>
                    </a:lnTo>
                    <a:lnTo>
                      <a:pt x="637" y="589"/>
                    </a:lnTo>
                    <a:lnTo>
                      <a:pt x="641" y="581"/>
                    </a:lnTo>
                    <a:lnTo>
                      <a:pt x="647" y="574"/>
                    </a:lnTo>
                    <a:lnTo>
                      <a:pt x="651" y="567"/>
                    </a:lnTo>
                    <a:lnTo>
                      <a:pt x="657" y="560"/>
                    </a:lnTo>
                    <a:lnTo>
                      <a:pt x="661" y="552"/>
                    </a:lnTo>
                    <a:lnTo>
                      <a:pt x="667" y="545"/>
                    </a:lnTo>
                    <a:lnTo>
                      <a:pt x="670" y="538"/>
                    </a:lnTo>
                    <a:lnTo>
                      <a:pt x="676" y="531"/>
                    </a:lnTo>
                    <a:lnTo>
                      <a:pt x="679" y="522"/>
                    </a:lnTo>
                    <a:lnTo>
                      <a:pt x="683" y="515"/>
                    </a:lnTo>
                    <a:lnTo>
                      <a:pt x="687" y="506"/>
                    </a:lnTo>
                    <a:lnTo>
                      <a:pt x="690" y="500"/>
                    </a:lnTo>
                    <a:lnTo>
                      <a:pt x="693" y="492"/>
                    </a:lnTo>
                    <a:lnTo>
                      <a:pt x="696" y="483"/>
                    </a:lnTo>
                    <a:lnTo>
                      <a:pt x="699" y="474"/>
                    </a:lnTo>
                    <a:lnTo>
                      <a:pt x="703" y="466"/>
                    </a:lnTo>
                    <a:lnTo>
                      <a:pt x="705" y="457"/>
                    </a:lnTo>
                    <a:lnTo>
                      <a:pt x="707" y="448"/>
                    </a:lnTo>
                    <a:lnTo>
                      <a:pt x="709" y="440"/>
                    </a:lnTo>
                    <a:lnTo>
                      <a:pt x="712" y="432"/>
                    </a:lnTo>
                    <a:lnTo>
                      <a:pt x="713" y="422"/>
                    </a:lnTo>
                    <a:lnTo>
                      <a:pt x="715" y="414"/>
                    </a:lnTo>
                    <a:lnTo>
                      <a:pt x="716" y="405"/>
                    </a:lnTo>
                    <a:lnTo>
                      <a:pt x="718" y="396"/>
                    </a:lnTo>
                    <a:lnTo>
                      <a:pt x="718" y="388"/>
                    </a:lnTo>
                    <a:lnTo>
                      <a:pt x="719" y="377"/>
                    </a:lnTo>
                    <a:lnTo>
                      <a:pt x="719" y="369"/>
                    </a:lnTo>
                    <a:lnTo>
                      <a:pt x="719" y="360"/>
                    </a:lnTo>
                    <a:lnTo>
                      <a:pt x="719" y="350"/>
                    </a:lnTo>
                    <a:lnTo>
                      <a:pt x="719" y="341"/>
                    </a:lnTo>
                    <a:lnTo>
                      <a:pt x="718" y="331"/>
                    </a:lnTo>
                    <a:lnTo>
                      <a:pt x="718" y="322"/>
                    </a:lnTo>
                    <a:lnTo>
                      <a:pt x="716" y="314"/>
                    </a:lnTo>
                    <a:lnTo>
                      <a:pt x="715" y="305"/>
                    </a:lnTo>
                    <a:lnTo>
                      <a:pt x="713" y="296"/>
                    </a:lnTo>
                    <a:lnTo>
                      <a:pt x="712" y="288"/>
                    </a:lnTo>
                    <a:lnTo>
                      <a:pt x="709" y="279"/>
                    </a:lnTo>
                    <a:lnTo>
                      <a:pt x="707" y="270"/>
                    </a:lnTo>
                    <a:lnTo>
                      <a:pt x="705" y="262"/>
                    </a:lnTo>
                    <a:lnTo>
                      <a:pt x="703" y="253"/>
                    </a:lnTo>
                    <a:lnTo>
                      <a:pt x="699" y="244"/>
                    </a:lnTo>
                    <a:lnTo>
                      <a:pt x="696" y="236"/>
                    </a:lnTo>
                    <a:lnTo>
                      <a:pt x="693" y="228"/>
                    </a:lnTo>
                    <a:lnTo>
                      <a:pt x="690" y="220"/>
                    </a:lnTo>
                    <a:lnTo>
                      <a:pt x="687" y="211"/>
                    </a:lnTo>
                    <a:lnTo>
                      <a:pt x="683" y="204"/>
                    </a:lnTo>
                    <a:lnTo>
                      <a:pt x="679" y="195"/>
                    </a:lnTo>
                    <a:lnTo>
                      <a:pt x="676" y="188"/>
                    </a:lnTo>
                    <a:lnTo>
                      <a:pt x="670" y="181"/>
                    </a:lnTo>
                    <a:lnTo>
                      <a:pt x="667" y="174"/>
                    </a:lnTo>
                    <a:lnTo>
                      <a:pt x="661" y="166"/>
                    </a:lnTo>
                    <a:lnTo>
                      <a:pt x="657" y="159"/>
                    </a:lnTo>
                    <a:lnTo>
                      <a:pt x="651" y="150"/>
                    </a:lnTo>
                    <a:lnTo>
                      <a:pt x="647" y="145"/>
                    </a:lnTo>
                    <a:lnTo>
                      <a:pt x="641" y="137"/>
                    </a:lnTo>
                    <a:lnTo>
                      <a:pt x="637" y="132"/>
                    </a:lnTo>
                    <a:lnTo>
                      <a:pt x="629" y="124"/>
                    </a:lnTo>
                    <a:lnTo>
                      <a:pt x="624" y="119"/>
                    </a:lnTo>
                    <a:lnTo>
                      <a:pt x="619" y="111"/>
                    </a:lnTo>
                    <a:lnTo>
                      <a:pt x="613" y="106"/>
                    </a:lnTo>
                    <a:lnTo>
                      <a:pt x="606" y="100"/>
                    </a:lnTo>
                    <a:lnTo>
                      <a:pt x="600" y="94"/>
                    </a:lnTo>
                    <a:lnTo>
                      <a:pt x="593" y="87"/>
                    </a:lnTo>
                    <a:lnTo>
                      <a:pt x="587" y="82"/>
                    </a:lnTo>
                    <a:lnTo>
                      <a:pt x="580" y="75"/>
                    </a:lnTo>
                    <a:lnTo>
                      <a:pt x="573" y="71"/>
                    </a:lnTo>
                    <a:lnTo>
                      <a:pt x="566" y="65"/>
                    </a:lnTo>
                    <a:lnTo>
                      <a:pt x="560" y="61"/>
                    </a:lnTo>
                    <a:lnTo>
                      <a:pt x="551" y="56"/>
                    </a:lnTo>
                    <a:lnTo>
                      <a:pt x="544" y="52"/>
                    </a:lnTo>
                    <a:lnTo>
                      <a:pt x="537" y="48"/>
                    </a:lnTo>
                    <a:lnTo>
                      <a:pt x="530" y="43"/>
                    </a:lnTo>
                    <a:lnTo>
                      <a:pt x="521" y="39"/>
                    </a:lnTo>
                    <a:lnTo>
                      <a:pt x="515" y="35"/>
                    </a:lnTo>
                    <a:lnTo>
                      <a:pt x="506" y="32"/>
                    </a:lnTo>
                    <a:lnTo>
                      <a:pt x="499" y="29"/>
                    </a:lnTo>
                    <a:lnTo>
                      <a:pt x="490" y="25"/>
                    </a:lnTo>
                    <a:lnTo>
                      <a:pt x="482" y="22"/>
                    </a:lnTo>
                    <a:lnTo>
                      <a:pt x="473" y="17"/>
                    </a:lnTo>
                    <a:lnTo>
                      <a:pt x="466" y="16"/>
                    </a:lnTo>
                    <a:lnTo>
                      <a:pt x="457" y="13"/>
                    </a:lnTo>
                    <a:lnTo>
                      <a:pt x="449" y="12"/>
                    </a:lnTo>
                    <a:lnTo>
                      <a:pt x="440" y="9"/>
                    </a:lnTo>
                    <a:lnTo>
                      <a:pt x="431" y="7"/>
                    </a:lnTo>
                    <a:lnTo>
                      <a:pt x="422" y="6"/>
                    </a:lnTo>
                    <a:lnTo>
                      <a:pt x="414" y="4"/>
                    </a:lnTo>
                    <a:lnTo>
                      <a:pt x="405" y="3"/>
                    </a:lnTo>
                    <a:lnTo>
                      <a:pt x="396" y="2"/>
                    </a:lnTo>
                    <a:lnTo>
                      <a:pt x="388" y="0"/>
                    </a:lnTo>
                    <a:lnTo>
                      <a:pt x="378" y="0"/>
                    </a:lnTo>
                    <a:lnTo>
                      <a:pt x="369" y="0"/>
                    </a:lnTo>
                    <a:lnTo>
                      <a:pt x="360" y="0"/>
                    </a:lnTo>
                    <a:lnTo>
                      <a:pt x="350" y="0"/>
                    </a:lnTo>
                    <a:lnTo>
                      <a:pt x="341" y="0"/>
                    </a:lnTo>
                    <a:lnTo>
                      <a:pt x="331" y="0"/>
                    </a:lnTo>
                    <a:lnTo>
                      <a:pt x="323" y="2"/>
                    </a:lnTo>
                    <a:lnTo>
                      <a:pt x="314" y="3"/>
                    </a:lnTo>
                    <a:lnTo>
                      <a:pt x="304" y="4"/>
                    </a:lnTo>
                    <a:lnTo>
                      <a:pt x="297" y="6"/>
                    </a:lnTo>
                    <a:lnTo>
                      <a:pt x="288" y="7"/>
                    </a:lnTo>
                    <a:lnTo>
                      <a:pt x="278" y="9"/>
                    </a:lnTo>
                    <a:lnTo>
                      <a:pt x="269" y="12"/>
                    </a:lnTo>
                    <a:lnTo>
                      <a:pt x="260" y="13"/>
                    </a:lnTo>
                    <a:lnTo>
                      <a:pt x="253" y="16"/>
                    </a:lnTo>
                    <a:lnTo>
                      <a:pt x="245" y="17"/>
                    </a:lnTo>
                    <a:lnTo>
                      <a:pt x="236" y="22"/>
                    </a:lnTo>
                    <a:lnTo>
                      <a:pt x="227" y="25"/>
                    </a:lnTo>
                    <a:lnTo>
                      <a:pt x="220" y="29"/>
                    </a:lnTo>
                    <a:lnTo>
                      <a:pt x="211" y="32"/>
                    </a:lnTo>
                    <a:lnTo>
                      <a:pt x="203" y="35"/>
                    </a:lnTo>
                    <a:lnTo>
                      <a:pt x="195" y="39"/>
                    </a:lnTo>
                    <a:lnTo>
                      <a:pt x="188" y="43"/>
                    </a:lnTo>
                    <a:lnTo>
                      <a:pt x="179" y="48"/>
                    </a:lnTo>
                    <a:lnTo>
                      <a:pt x="172" y="52"/>
                    </a:lnTo>
                    <a:lnTo>
                      <a:pt x="165" y="56"/>
                    </a:lnTo>
                    <a:lnTo>
                      <a:pt x="158" y="61"/>
                    </a:lnTo>
                    <a:lnTo>
                      <a:pt x="151" y="65"/>
                    </a:lnTo>
                    <a:lnTo>
                      <a:pt x="143" y="71"/>
                    </a:lnTo>
                    <a:lnTo>
                      <a:pt x="136" y="75"/>
                    </a:lnTo>
                    <a:lnTo>
                      <a:pt x="130" y="82"/>
                    </a:lnTo>
                    <a:lnTo>
                      <a:pt x="123" y="87"/>
                    </a:lnTo>
                    <a:lnTo>
                      <a:pt x="117" y="94"/>
                    </a:lnTo>
                    <a:lnTo>
                      <a:pt x="110" y="100"/>
                    </a:lnTo>
                    <a:lnTo>
                      <a:pt x="106" y="106"/>
                    </a:lnTo>
                    <a:lnTo>
                      <a:pt x="98" y="111"/>
                    </a:lnTo>
                    <a:lnTo>
                      <a:pt x="93" y="119"/>
                    </a:lnTo>
                    <a:lnTo>
                      <a:pt x="85" y="124"/>
                    </a:lnTo>
                    <a:lnTo>
                      <a:pt x="81" y="132"/>
                    </a:lnTo>
                    <a:lnTo>
                      <a:pt x="75" y="137"/>
                    </a:lnTo>
                    <a:lnTo>
                      <a:pt x="70" y="145"/>
                    </a:lnTo>
                    <a:lnTo>
                      <a:pt x="64" y="150"/>
                    </a:lnTo>
                    <a:lnTo>
                      <a:pt x="61" y="159"/>
                    </a:lnTo>
                    <a:lnTo>
                      <a:pt x="55" y="166"/>
                    </a:lnTo>
                    <a:lnTo>
                      <a:pt x="51" y="174"/>
                    </a:lnTo>
                    <a:lnTo>
                      <a:pt x="46" y="181"/>
                    </a:lnTo>
                    <a:lnTo>
                      <a:pt x="42" y="188"/>
                    </a:lnTo>
                    <a:lnTo>
                      <a:pt x="38" y="195"/>
                    </a:lnTo>
                    <a:lnTo>
                      <a:pt x="33" y="204"/>
                    </a:lnTo>
                    <a:lnTo>
                      <a:pt x="30" y="211"/>
                    </a:lnTo>
                    <a:lnTo>
                      <a:pt x="28" y="220"/>
                    </a:lnTo>
                    <a:lnTo>
                      <a:pt x="23" y="228"/>
                    </a:lnTo>
                    <a:lnTo>
                      <a:pt x="20" y="236"/>
                    </a:lnTo>
                    <a:lnTo>
                      <a:pt x="17" y="244"/>
                    </a:lnTo>
                    <a:lnTo>
                      <a:pt x="15" y="253"/>
                    </a:lnTo>
                    <a:lnTo>
                      <a:pt x="12" y="262"/>
                    </a:lnTo>
                    <a:lnTo>
                      <a:pt x="10" y="270"/>
                    </a:lnTo>
                    <a:lnTo>
                      <a:pt x="7" y="279"/>
                    </a:lnTo>
                    <a:lnTo>
                      <a:pt x="6" y="288"/>
                    </a:lnTo>
                    <a:lnTo>
                      <a:pt x="4" y="296"/>
                    </a:lnTo>
                    <a:lnTo>
                      <a:pt x="3" y="305"/>
                    </a:lnTo>
                    <a:lnTo>
                      <a:pt x="2" y="314"/>
                    </a:lnTo>
                    <a:lnTo>
                      <a:pt x="0" y="322"/>
                    </a:lnTo>
                    <a:lnTo>
                      <a:pt x="0" y="331"/>
                    </a:lnTo>
                    <a:lnTo>
                      <a:pt x="0" y="341"/>
                    </a:lnTo>
                    <a:lnTo>
                      <a:pt x="0" y="350"/>
                    </a:lnTo>
                    <a:lnTo>
                      <a:pt x="0" y="360"/>
                    </a:lnTo>
                    <a:lnTo>
                      <a:pt x="0" y="369"/>
                    </a:lnTo>
                    <a:lnTo>
                      <a:pt x="0" y="377"/>
                    </a:lnTo>
                    <a:lnTo>
                      <a:pt x="0" y="388"/>
                    </a:lnTo>
                    <a:lnTo>
                      <a:pt x="0" y="396"/>
                    </a:lnTo>
                    <a:lnTo>
                      <a:pt x="2" y="405"/>
                    </a:lnTo>
                    <a:lnTo>
                      <a:pt x="3" y="414"/>
                    </a:lnTo>
                    <a:lnTo>
                      <a:pt x="4" y="422"/>
                    </a:lnTo>
                    <a:lnTo>
                      <a:pt x="6" y="432"/>
                    </a:lnTo>
                    <a:lnTo>
                      <a:pt x="7" y="440"/>
                    </a:lnTo>
                    <a:lnTo>
                      <a:pt x="10" y="448"/>
                    </a:lnTo>
                    <a:lnTo>
                      <a:pt x="12" y="457"/>
                    </a:lnTo>
                    <a:lnTo>
                      <a:pt x="15" y="466"/>
                    </a:lnTo>
                    <a:lnTo>
                      <a:pt x="17" y="474"/>
                    </a:lnTo>
                    <a:lnTo>
                      <a:pt x="20" y="483"/>
                    </a:lnTo>
                    <a:lnTo>
                      <a:pt x="23" y="492"/>
                    </a:lnTo>
                    <a:lnTo>
                      <a:pt x="28" y="500"/>
                    </a:lnTo>
                    <a:lnTo>
                      <a:pt x="30" y="506"/>
                    </a:lnTo>
                    <a:lnTo>
                      <a:pt x="33" y="515"/>
                    </a:lnTo>
                    <a:lnTo>
                      <a:pt x="38" y="522"/>
                    </a:lnTo>
                    <a:lnTo>
                      <a:pt x="42" y="531"/>
                    </a:lnTo>
                    <a:lnTo>
                      <a:pt x="46" y="538"/>
                    </a:lnTo>
                    <a:lnTo>
                      <a:pt x="51" y="545"/>
                    </a:lnTo>
                    <a:lnTo>
                      <a:pt x="55" y="552"/>
                    </a:lnTo>
                    <a:lnTo>
                      <a:pt x="61" y="560"/>
                    </a:lnTo>
                    <a:lnTo>
                      <a:pt x="64" y="567"/>
                    </a:lnTo>
                    <a:lnTo>
                      <a:pt x="70" y="574"/>
                    </a:lnTo>
                    <a:lnTo>
                      <a:pt x="75" y="581"/>
                    </a:lnTo>
                    <a:lnTo>
                      <a:pt x="81" y="589"/>
                    </a:lnTo>
                    <a:lnTo>
                      <a:pt x="85" y="594"/>
                    </a:lnTo>
                    <a:lnTo>
                      <a:pt x="93" y="600"/>
                    </a:lnTo>
                    <a:lnTo>
                      <a:pt x="98" y="607"/>
                    </a:lnTo>
                    <a:lnTo>
                      <a:pt x="106" y="613"/>
                    </a:lnTo>
                    <a:lnTo>
                      <a:pt x="110" y="619"/>
                    </a:lnTo>
                    <a:lnTo>
                      <a:pt x="117" y="625"/>
                    </a:lnTo>
                    <a:lnTo>
                      <a:pt x="123" y="630"/>
                    </a:lnTo>
                    <a:lnTo>
                      <a:pt x="130" y="636"/>
                    </a:lnTo>
                    <a:lnTo>
                      <a:pt x="136" y="641"/>
                    </a:lnTo>
                    <a:lnTo>
                      <a:pt x="143" y="646"/>
                    </a:lnTo>
                    <a:lnTo>
                      <a:pt x="151" y="652"/>
                    </a:lnTo>
                    <a:lnTo>
                      <a:pt x="158" y="658"/>
                    </a:lnTo>
                    <a:lnTo>
                      <a:pt x="165" y="661"/>
                    </a:lnTo>
                    <a:lnTo>
                      <a:pt x="172" y="667"/>
                    </a:lnTo>
                    <a:lnTo>
                      <a:pt x="179" y="671"/>
                    </a:lnTo>
                    <a:lnTo>
                      <a:pt x="188" y="675"/>
                    </a:lnTo>
                    <a:lnTo>
                      <a:pt x="195" y="680"/>
                    </a:lnTo>
                    <a:lnTo>
                      <a:pt x="203" y="682"/>
                    </a:lnTo>
                    <a:lnTo>
                      <a:pt x="211" y="687"/>
                    </a:lnTo>
                    <a:lnTo>
                      <a:pt x="220" y="691"/>
                    </a:lnTo>
                    <a:lnTo>
                      <a:pt x="227" y="694"/>
                    </a:lnTo>
                    <a:lnTo>
                      <a:pt x="236" y="697"/>
                    </a:lnTo>
                    <a:lnTo>
                      <a:pt x="245" y="700"/>
                    </a:lnTo>
                    <a:lnTo>
                      <a:pt x="253" y="703"/>
                    </a:lnTo>
                    <a:lnTo>
                      <a:pt x="260" y="704"/>
                    </a:lnTo>
                    <a:lnTo>
                      <a:pt x="269" y="707"/>
                    </a:lnTo>
                    <a:lnTo>
                      <a:pt x="278" y="709"/>
                    </a:lnTo>
                    <a:lnTo>
                      <a:pt x="288" y="711"/>
                    </a:lnTo>
                    <a:lnTo>
                      <a:pt x="297" y="713"/>
                    </a:lnTo>
                    <a:lnTo>
                      <a:pt x="304" y="714"/>
                    </a:lnTo>
                    <a:lnTo>
                      <a:pt x="314" y="716"/>
                    </a:lnTo>
                    <a:lnTo>
                      <a:pt x="323" y="717"/>
                    </a:lnTo>
                    <a:lnTo>
                      <a:pt x="331" y="719"/>
                    </a:lnTo>
                    <a:lnTo>
                      <a:pt x="341" y="719"/>
                    </a:lnTo>
                    <a:lnTo>
                      <a:pt x="350" y="719"/>
                    </a:lnTo>
                    <a:lnTo>
                      <a:pt x="360" y="720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55" name="Freeform 1382"/>
              <p:cNvSpPr>
                <a:spLocks/>
              </p:cNvSpPr>
              <p:nvPr/>
            </p:nvSpPr>
            <p:spPr bwMode="auto">
              <a:xfrm>
                <a:off x="5347" y="2942"/>
                <a:ext cx="676" cy="581"/>
              </a:xfrm>
              <a:custGeom>
                <a:avLst/>
                <a:gdLst>
                  <a:gd name="T0" fmla="*/ 1148 w 560"/>
                  <a:gd name="T1" fmla="*/ 733 h 559"/>
                  <a:gd name="T2" fmla="*/ 1274 w 560"/>
                  <a:gd name="T3" fmla="*/ 721 h 559"/>
                  <a:gd name="T4" fmla="*/ 1401 w 560"/>
                  <a:gd name="T5" fmla="*/ 710 h 559"/>
                  <a:gd name="T6" fmla="*/ 1511 w 560"/>
                  <a:gd name="T7" fmla="*/ 693 h 559"/>
                  <a:gd name="T8" fmla="*/ 1624 w 560"/>
                  <a:gd name="T9" fmla="*/ 669 h 559"/>
                  <a:gd name="T10" fmla="*/ 1721 w 560"/>
                  <a:gd name="T11" fmla="*/ 642 h 559"/>
                  <a:gd name="T12" fmla="*/ 1817 w 560"/>
                  <a:gd name="T13" fmla="*/ 611 h 559"/>
                  <a:gd name="T14" fmla="*/ 1893 w 560"/>
                  <a:gd name="T15" fmla="*/ 577 h 559"/>
                  <a:gd name="T16" fmla="*/ 1960 w 560"/>
                  <a:gd name="T17" fmla="*/ 542 h 559"/>
                  <a:gd name="T18" fmla="*/ 2015 w 560"/>
                  <a:gd name="T19" fmla="*/ 500 h 559"/>
                  <a:gd name="T20" fmla="*/ 2056 w 560"/>
                  <a:gd name="T21" fmla="*/ 458 h 559"/>
                  <a:gd name="T22" fmla="*/ 2080 w 560"/>
                  <a:gd name="T23" fmla="*/ 412 h 559"/>
                  <a:gd name="T24" fmla="*/ 2091 w 560"/>
                  <a:gd name="T25" fmla="*/ 369 h 559"/>
                  <a:gd name="T26" fmla="*/ 2080 w 560"/>
                  <a:gd name="T27" fmla="*/ 320 h 559"/>
                  <a:gd name="T28" fmla="*/ 2056 w 560"/>
                  <a:gd name="T29" fmla="*/ 276 h 559"/>
                  <a:gd name="T30" fmla="*/ 2015 w 560"/>
                  <a:gd name="T31" fmla="*/ 232 h 559"/>
                  <a:gd name="T32" fmla="*/ 1960 w 560"/>
                  <a:gd name="T33" fmla="*/ 192 h 559"/>
                  <a:gd name="T34" fmla="*/ 1893 w 560"/>
                  <a:gd name="T35" fmla="*/ 155 h 559"/>
                  <a:gd name="T36" fmla="*/ 1817 w 560"/>
                  <a:gd name="T37" fmla="*/ 121 h 559"/>
                  <a:gd name="T38" fmla="*/ 1721 w 560"/>
                  <a:gd name="T39" fmla="*/ 89 h 559"/>
                  <a:gd name="T40" fmla="*/ 1624 w 560"/>
                  <a:gd name="T41" fmla="*/ 61 h 559"/>
                  <a:gd name="T42" fmla="*/ 1511 w 560"/>
                  <a:gd name="T43" fmla="*/ 37 h 559"/>
                  <a:gd name="T44" fmla="*/ 1401 w 560"/>
                  <a:gd name="T45" fmla="*/ 23 h 559"/>
                  <a:gd name="T46" fmla="*/ 1274 w 560"/>
                  <a:gd name="T47" fmla="*/ 7 h 559"/>
                  <a:gd name="T48" fmla="*/ 1148 w 560"/>
                  <a:gd name="T49" fmla="*/ 1 h 559"/>
                  <a:gd name="T50" fmla="*/ 1015 w 560"/>
                  <a:gd name="T51" fmla="*/ 0 h 559"/>
                  <a:gd name="T52" fmla="*/ 881 w 560"/>
                  <a:gd name="T53" fmla="*/ 3 h 559"/>
                  <a:gd name="T54" fmla="*/ 751 w 560"/>
                  <a:gd name="T55" fmla="*/ 10 h 559"/>
                  <a:gd name="T56" fmla="*/ 631 w 560"/>
                  <a:gd name="T57" fmla="*/ 28 h 559"/>
                  <a:gd name="T58" fmla="*/ 520 w 560"/>
                  <a:gd name="T59" fmla="*/ 49 h 559"/>
                  <a:gd name="T60" fmla="*/ 416 w 560"/>
                  <a:gd name="T61" fmla="*/ 73 h 559"/>
                  <a:gd name="T62" fmla="*/ 317 w 560"/>
                  <a:gd name="T63" fmla="*/ 102 h 559"/>
                  <a:gd name="T64" fmla="*/ 238 w 560"/>
                  <a:gd name="T65" fmla="*/ 133 h 559"/>
                  <a:gd name="T66" fmla="*/ 162 w 560"/>
                  <a:gd name="T67" fmla="*/ 167 h 559"/>
                  <a:gd name="T68" fmla="*/ 101 w 560"/>
                  <a:gd name="T69" fmla="*/ 208 h 559"/>
                  <a:gd name="T70" fmla="*/ 52 w 560"/>
                  <a:gd name="T71" fmla="*/ 248 h 559"/>
                  <a:gd name="T72" fmla="*/ 21 w 560"/>
                  <a:gd name="T73" fmla="*/ 294 h 559"/>
                  <a:gd name="T74" fmla="*/ 0 w 560"/>
                  <a:gd name="T75" fmla="*/ 338 h 559"/>
                  <a:gd name="T76" fmla="*/ 0 w 560"/>
                  <a:gd name="T77" fmla="*/ 388 h 559"/>
                  <a:gd name="T78" fmla="*/ 14 w 560"/>
                  <a:gd name="T79" fmla="*/ 431 h 559"/>
                  <a:gd name="T80" fmla="*/ 49 w 560"/>
                  <a:gd name="T81" fmla="*/ 475 h 559"/>
                  <a:gd name="T82" fmla="*/ 92 w 560"/>
                  <a:gd name="T83" fmla="*/ 517 h 559"/>
                  <a:gd name="T84" fmla="*/ 147 w 560"/>
                  <a:gd name="T85" fmla="*/ 557 h 559"/>
                  <a:gd name="T86" fmla="*/ 221 w 560"/>
                  <a:gd name="T87" fmla="*/ 592 h 559"/>
                  <a:gd name="T88" fmla="*/ 308 w 560"/>
                  <a:gd name="T89" fmla="*/ 627 h 559"/>
                  <a:gd name="T90" fmla="*/ 398 w 560"/>
                  <a:gd name="T91" fmla="*/ 653 h 559"/>
                  <a:gd name="T92" fmla="*/ 495 w 560"/>
                  <a:gd name="T93" fmla="*/ 680 h 559"/>
                  <a:gd name="T94" fmla="*/ 610 w 560"/>
                  <a:gd name="T95" fmla="*/ 701 h 559"/>
                  <a:gd name="T96" fmla="*/ 729 w 560"/>
                  <a:gd name="T97" fmla="*/ 714 h 559"/>
                  <a:gd name="T98" fmla="*/ 851 w 560"/>
                  <a:gd name="T99" fmla="*/ 724 h 559"/>
                  <a:gd name="T100" fmla="*/ 991 w 560"/>
                  <a:gd name="T101" fmla="*/ 734 h 55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60"/>
                  <a:gd name="T154" fmla="*/ 0 h 559"/>
                  <a:gd name="T155" fmla="*/ 560 w 560"/>
                  <a:gd name="T156" fmla="*/ 559 h 55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60" h="559">
                    <a:moveTo>
                      <a:pt x="279" y="559"/>
                    </a:moveTo>
                    <a:lnTo>
                      <a:pt x="285" y="559"/>
                    </a:lnTo>
                    <a:lnTo>
                      <a:pt x="294" y="559"/>
                    </a:lnTo>
                    <a:lnTo>
                      <a:pt x="299" y="558"/>
                    </a:lnTo>
                    <a:lnTo>
                      <a:pt x="307" y="558"/>
                    </a:lnTo>
                    <a:lnTo>
                      <a:pt x="314" y="556"/>
                    </a:lnTo>
                    <a:lnTo>
                      <a:pt x="321" y="555"/>
                    </a:lnTo>
                    <a:lnTo>
                      <a:pt x="327" y="553"/>
                    </a:lnTo>
                    <a:lnTo>
                      <a:pt x="336" y="553"/>
                    </a:lnTo>
                    <a:lnTo>
                      <a:pt x="341" y="551"/>
                    </a:lnTo>
                    <a:lnTo>
                      <a:pt x="349" y="551"/>
                    </a:lnTo>
                    <a:lnTo>
                      <a:pt x="354" y="548"/>
                    </a:lnTo>
                    <a:lnTo>
                      <a:pt x="362" y="546"/>
                    </a:lnTo>
                    <a:lnTo>
                      <a:pt x="367" y="543"/>
                    </a:lnTo>
                    <a:lnTo>
                      <a:pt x="375" y="542"/>
                    </a:lnTo>
                    <a:lnTo>
                      <a:pt x="380" y="539"/>
                    </a:lnTo>
                    <a:lnTo>
                      <a:pt x="388" y="537"/>
                    </a:lnTo>
                    <a:lnTo>
                      <a:pt x="393" y="533"/>
                    </a:lnTo>
                    <a:lnTo>
                      <a:pt x="399" y="530"/>
                    </a:lnTo>
                    <a:lnTo>
                      <a:pt x="405" y="529"/>
                    </a:lnTo>
                    <a:lnTo>
                      <a:pt x="411" y="526"/>
                    </a:lnTo>
                    <a:lnTo>
                      <a:pt x="417" y="522"/>
                    </a:lnTo>
                    <a:lnTo>
                      <a:pt x="424" y="519"/>
                    </a:lnTo>
                    <a:lnTo>
                      <a:pt x="428" y="514"/>
                    </a:lnTo>
                    <a:lnTo>
                      <a:pt x="435" y="511"/>
                    </a:lnTo>
                    <a:lnTo>
                      <a:pt x="440" y="507"/>
                    </a:lnTo>
                    <a:lnTo>
                      <a:pt x="445" y="503"/>
                    </a:lnTo>
                    <a:lnTo>
                      <a:pt x="450" y="498"/>
                    </a:lnTo>
                    <a:lnTo>
                      <a:pt x="456" y="496"/>
                    </a:lnTo>
                    <a:lnTo>
                      <a:pt x="461" y="490"/>
                    </a:lnTo>
                    <a:lnTo>
                      <a:pt x="467" y="487"/>
                    </a:lnTo>
                    <a:lnTo>
                      <a:pt x="472" y="483"/>
                    </a:lnTo>
                    <a:lnTo>
                      <a:pt x="477" y="478"/>
                    </a:lnTo>
                    <a:lnTo>
                      <a:pt x="482" y="472"/>
                    </a:lnTo>
                    <a:lnTo>
                      <a:pt x="486" y="467"/>
                    </a:lnTo>
                    <a:lnTo>
                      <a:pt x="490" y="462"/>
                    </a:lnTo>
                    <a:lnTo>
                      <a:pt x="495" y="458"/>
                    </a:lnTo>
                    <a:lnTo>
                      <a:pt x="498" y="452"/>
                    </a:lnTo>
                    <a:lnTo>
                      <a:pt x="502" y="446"/>
                    </a:lnTo>
                    <a:lnTo>
                      <a:pt x="506" y="441"/>
                    </a:lnTo>
                    <a:lnTo>
                      <a:pt x="511" y="436"/>
                    </a:lnTo>
                    <a:lnTo>
                      <a:pt x="515" y="431"/>
                    </a:lnTo>
                    <a:lnTo>
                      <a:pt x="518" y="425"/>
                    </a:lnTo>
                    <a:lnTo>
                      <a:pt x="521" y="417"/>
                    </a:lnTo>
                    <a:lnTo>
                      <a:pt x="525" y="413"/>
                    </a:lnTo>
                    <a:lnTo>
                      <a:pt x="528" y="406"/>
                    </a:lnTo>
                    <a:lnTo>
                      <a:pt x="531" y="400"/>
                    </a:lnTo>
                    <a:lnTo>
                      <a:pt x="534" y="394"/>
                    </a:lnTo>
                    <a:lnTo>
                      <a:pt x="537" y="389"/>
                    </a:lnTo>
                    <a:lnTo>
                      <a:pt x="539" y="381"/>
                    </a:lnTo>
                    <a:lnTo>
                      <a:pt x="541" y="376"/>
                    </a:lnTo>
                    <a:lnTo>
                      <a:pt x="544" y="370"/>
                    </a:lnTo>
                    <a:lnTo>
                      <a:pt x="547" y="363"/>
                    </a:lnTo>
                    <a:lnTo>
                      <a:pt x="548" y="355"/>
                    </a:lnTo>
                    <a:lnTo>
                      <a:pt x="550" y="350"/>
                    </a:lnTo>
                    <a:lnTo>
                      <a:pt x="551" y="344"/>
                    </a:lnTo>
                    <a:lnTo>
                      <a:pt x="554" y="337"/>
                    </a:lnTo>
                    <a:lnTo>
                      <a:pt x="554" y="329"/>
                    </a:lnTo>
                    <a:lnTo>
                      <a:pt x="555" y="324"/>
                    </a:lnTo>
                    <a:lnTo>
                      <a:pt x="557" y="315"/>
                    </a:lnTo>
                    <a:lnTo>
                      <a:pt x="557" y="309"/>
                    </a:lnTo>
                    <a:lnTo>
                      <a:pt x="558" y="302"/>
                    </a:lnTo>
                    <a:lnTo>
                      <a:pt x="558" y="295"/>
                    </a:lnTo>
                    <a:lnTo>
                      <a:pt x="558" y="287"/>
                    </a:lnTo>
                    <a:lnTo>
                      <a:pt x="560" y="282"/>
                    </a:lnTo>
                    <a:lnTo>
                      <a:pt x="558" y="273"/>
                    </a:lnTo>
                    <a:lnTo>
                      <a:pt x="558" y="266"/>
                    </a:lnTo>
                    <a:lnTo>
                      <a:pt x="558" y="258"/>
                    </a:lnTo>
                    <a:lnTo>
                      <a:pt x="557" y="251"/>
                    </a:lnTo>
                    <a:lnTo>
                      <a:pt x="557" y="244"/>
                    </a:lnTo>
                    <a:lnTo>
                      <a:pt x="555" y="238"/>
                    </a:lnTo>
                    <a:lnTo>
                      <a:pt x="554" y="231"/>
                    </a:lnTo>
                    <a:lnTo>
                      <a:pt x="554" y="224"/>
                    </a:lnTo>
                    <a:lnTo>
                      <a:pt x="551" y="217"/>
                    </a:lnTo>
                    <a:lnTo>
                      <a:pt x="550" y="211"/>
                    </a:lnTo>
                    <a:lnTo>
                      <a:pt x="548" y="204"/>
                    </a:lnTo>
                    <a:lnTo>
                      <a:pt x="547" y="196"/>
                    </a:lnTo>
                    <a:lnTo>
                      <a:pt x="544" y="190"/>
                    </a:lnTo>
                    <a:lnTo>
                      <a:pt x="541" y="185"/>
                    </a:lnTo>
                    <a:lnTo>
                      <a:pt x="539" y="177"/>
                    </a:lnTo>
                    <a:lnTo>
                      <a:pt x="537" y="172"/>
                    </a:lnTo>
                    <a:lnTo>
                      <a:pt x="534" y="166"/>
                    </a:lnTo>
                    <a:lnTo>
                      <a:pt x="531" y="159"/>
                    </a:lnTo>
                    <a:lnTo>
                      <a:pt x="528" y="153"/>
                    </a:lnTo>
                    <a:lnTo>
                      <a:pt x="525" y="147"/>
                    </a:lnTo>
                    <a:lnTo>
                      <a:pt x="521" y="140"/>
                    </a:lnTo>
                    <a:lnTo>
                      <a:pt x="518" y="134"/>
                    </a:lnTo>
                    <a:lnTo>
                      <a:pt x="515" y="128"/>
                    </a:lnTo>
                    <a:lnTo>
                      <a:pt x="511" y="124"/>
                    </a:lnTo>
                    <a:lnTo>
                      <a:pt x="506" y="118"/>
                    </a:lnTo>
                    <a:lnTo>
                      <a:pt x="502" y="112"/>
                    </a:lnTo>
                    <a:lnTo>
                      <a:pt x="498" y="107"/>
                    </a:lnTo>
                    <a:lnTo>
                      <a:pt x="495" y="102"/>
                    </a:lnTo>
                    <a:lnTo>
                      <a:pt x="490" y="97"/>
                    </a:lnTo>
                    <a:lnTo>
                      <a:pt x="486" y="92"/>
                    </a:lnTo>
                    <a:lnTo>
                      <a:pt x="482" y="86"/>
                    </a:lnTo>
                    <a:lnTo>
                      <a:pt x="477" y="82"/>
                    </a:lnTo>
                    <a:lnTo>
                      <a:pt x="472" y="78"/>
                    </a:lnTo>
                    <a:lnTo>
                      <a:pt x="467" y="72"/>
                    </a:lnTo>
                    <a:lnTo>
                      <a:pt x="461" y="68"/>
                    </a:lnTo>
                    <a:lnTo>
                      <a:pt x="456" y="63"/>
                    </a:lnTo>
                    <a:lnTo>
                      <a:pt x="450" y="60"/>
                    </a:lnTo>
                    <a:lnTo>
                      <a:pt x="445" y="56"/>
                    </a:lnTo>
                    <a:lnTo>
                      <a:pt x="440" y="52"/>
                    </a:lnTo>
                    <a:lnTo>
                      <a:pt x="435" y="47"/>
                    </a:lnTo>
                    <a:lnTo>
                      <a:pt x="428" y="43"/>
                    </a:lnTo>
                    <a:lnTo>
                      <a:pt x="424" y="40"/>
                    </a:lnTo>
                    <a:lnTo>
                      <a:pt x="417" y="37"/>
                    </a:lnTo>
                    <a:lnTo>
                      <a:pt x="411" y="34"/>
                    </a:lnTo>
                    <a:lnTo>
                      <a:pt x="405" y="30"/>
                    </a:lnTo>
                    <a:lnTo>
                      <a:pt x="399" y="27"/>
                    </a:lnTo>
                    <a:lnTo>
                      <a:pt x="393" y="24"/>
                    </a:lnTo>
                    <a:lnTo>
                      <a:pt x="388" y="21"/>
                    </a:lnTo>
                    <a:lnTo>
                      <a:pt x="380" y="18"/>
                    </a:lnTo>
                    <a:lnTo>
                      <a:pt x="375" y="16"/>
                    </a:lnTo>
                    <a:lnTo>
                      <a:pt x="367" y="14"/>
                    </a:lnTo>
                    <a:lnTo>
                      <a:pt x="362" y="13"/>
                    </a:lnTo>
                    <a:lnTo>
                      <a:pt x="354" y="10"/>
                    </a:lnTo>
                    <a:lnTo>
                      <a:pt x="349" y="8"/>
                    </a:lnTo>
                    <a:lnTo>
                      <a:pt x="341" y="7"/>
                    </a:lnTo>
                    <a:lnTo>
                      <a:pt x="336" y="5"/>
                    </a:lnTo>
                    <a:lnTo>
                      <a:pt x="327" y="4"/>
                    </a:lnTo>
                    <a:lnTo>
                      <a:pt x="321" y="3"/>
                    </a:lnTo>
                    <a:lnTo>
                      <a:pt x="314" y="1"/>
                    </a:lnTo>
                    <a:lnTo>
                      <a:pt x="307" y="1"/>
                    </a:lnTo>
                    <a:lnTo>
                      <a:pt x="299" y="0"/>
                    </a:lnTo>
                    <a:lnTo>
                      <a:pt x="294" y="0"/>
                    </a:lnTo>
                    <a:lnTo>
                      <a:pt x="285" y="0"/>
                    </a:lnTo>
                    <a:lnTo>
                      <a:pt x="279" y="0"/>
                    </a:lnTo>
                    <a:lnTo>
                      <a:pt x="272" y="0"/>
                    </a:lnTo>
                    <a:lnTo>
                      <a:pt x="265" y="0"/>
                    </a:lnTo>
                    <a:lnTo>
                      <a:pt x="257" y="0"/>
                    </a:lnTo>
                    <a:lnTo>
                      <a:pt x="250" y="1"/>
                    </a:lnTo>
                    <a:lnTo>
                      <a:pt x="243" y="1"/>
                    </a:lnTo>
                    <a:lnTo>
                      <a:pt x="236" y="3"/>
                    </a:lnTo>
                    <a:lnTo>
                      <a:pt x="228" y="4"/>
                    </a:lnTo>
                    <a:lnTo>
                      <a:pt x="223" y="5"/>
                    </a:lnTo>
                    <a:lnTo>
                      <a:pt x="215" y="7"/>
                    </a:lnTo>
                    <a:lnTo>
                      <a:pt x="208" y="8"/>
                    </a:lnTo>
                    <a:lnTo>
                      <a:pt x="201" y="10"/>
                    </a:lnTo>
                    <a:lnTo>
                      <a:pt x="195" y="13"/>
                    </a:lnTo>
                    <a:lnTo>
                      <a:pt x="189" y="14"/>
                    </a:lnTo>
                    <a:lnTo>
                      <a:pt x="182" y="16"/>
                    </a:lnTo>
                    <a:lnTo>
                      <a:pt x="176" y="18"/>
                    </a:lnTo>
                    <a:lnTo>
                      <a:pt x="169" y="21"/>
                    </a:lnTo>
                    <a:lnTo>
                      <a:pt x="163" y="24"/>
                    </a:lnTo>
                    <a:lnTo>
                      <a:pt x="158" y="27"/>
                    </a:lnTo>
                    <a:lnTo>
                      <a:pt x="150" y="30"/>
                    </a:lnTo>
                    <a:lnTo>
                      <a:pt x="146" y="34"/>
                    </a:lnTo>
                    <a:lnTo>
                      <a:pt x="139" y="37"/>
                    </a:lnTo>
                    <a:lnTo>
                      <a:pt x="133" y="40"/>
                    </a:lnTo>
                    <a:lnTo>
                      <a:pt x="129" y="43"/>
                    </a:lnTo>
                    <a:lnTo>
                      <a:pt x="123" y="47"/>
                    </a:lnTo>
                    <a:lnTo>
                      <a:pt x="116" y="52"/>
                    </a:lnTo>
                    <a:lnTo>
                      <a:pt x="111" y="56"/>
                    </a:lnTo>
                    <a:lnTo>
                      <a:pt x="106" y="60"/>
                    </a:lnTo>
                    <a:lnTo>
                      <a:pt x="101" y="63"/>
                    </a:lnTo>
                    <a:lnTo>
                      <a:pt x="95" y="68"/>
                    </a:lnTo>
                    <a:lnTo>
                      <a:pt x="91" y="72"/>
                    </a:lnTo>
                    <a:lnTo>
                      <a:pt x="85" y="78"/>
                    </a:lnTo>
                    <a:lnTo>
                      <a:pt x="82" y="82"/>
                    </a:lnTo>
                    <a:lnTo>
                      <a:pt x="77" y="86"/>
                    </a:lnTo>
                    <a:lnTo>
                      <a:pt x="72" y="92"/>
                    </a:lnTo>
                    <a:lnTo>
                      <a:pt x="68" y="97"/>
                    </a:lnTo>
                    <a:lnTo>
                      <a:pt x="64" y="102"/>
                    </a:lnTo>
                    <a:lnTo>
                      <a:pt x="59" y="107"/>
                    </a:lnTo>
                    <a:lnTo>
                      <a:pt x="55" y="112"/>
                    </a:lnTo>
                    <a:lnTo>
                      <a:pt x="51" y="118"/>
                    </a:lnTo>
                    <a:lnTo>
                      <a:pt x="48" y="124"/>
                    </a:lnTo>
                    <a:lnTo>
                      <a:pt x="43" y="128"/>
                    </a:lnTo>
                    <a:lnTo>
                      <a:pt x="40" y="134"/>
                    </a:lnTo>
                    <a:lnTo>
                      <a:pt x="36" y="140"/>
                    </a:lnTo>
                    <a:lnTo>
                      <a:pt x="33" y="147"/>
                    </a:lnTo>
                    <a:lnTo>
                      <a:pt x="30" y="153"/>
                    </a:lnTo>
                    <a:lnTo>
                      <a:pt x="27" y="159"/>
                    </a:lnTo>
                    <a:lnTo>
                      <a:pt x="25" y="166"/>
                    </a:lnTo>
                    <a:lnTo>
                      <a:pt x="22" y="172"/>
                    </a:lnTo>
                    <a:lnTo>
                      <a:pt x="19" y="177"/>
                    </a:lnTo>
                    <a:lnTo>
                      <a:pt x="17" y="185"/>
                    </a:lnTo>
                    <a:lnTo>
                      <a:pt x="14" y="190"/>
                    </a:lnTo>
                    <a:lnTo>
                      <a:pt x="13" y="196"/>
                    </a:lnTo>
                    <a:lnTo>
                      <a:pt x="10" y="204"/>
                    </a:lnTo>
                    <a:lnTo>
                      <a:pt x="9" y="211"/>
                    </a:lnTo>
                    <a:lnTo>
                      <a:pt x="7" y="217"/>
                    </a:lnTo>
                    <a:lnTo>
                      <a:pt x="6" y="224"/>
                    </a:lnTo>
                    <a:lnTo>
                      <a:pt x="4" y="231"/>
                    </a:lnTo>
                    <a:lnTo>
                      <a:pt x="3" y="238"/>
                    </a:lnTo>
                    <a:lnTo>
                      <a:pt x="1" y="244"/>
                    </a:lnTo>
                    <a:lnTo>
                      <a:pt x="1" y="251"/>
                    </a:lnTo>
                    <a:lnTo>
                      <a:pt x="0" y="258"/>
                    </a:lnTo>
                    <a:lnTo>
                      <a:pt x="0" y="266"/>
                    </a:lnTo>
                    <a:lnTo>
                      <a:pt x="0" y="273"/>
                    </a:lnTo>
                    <a:lnTo>
                      <a:pt x="0" y="282"/>
                    </a:lnTo>
                    <a:lnTo>
                      <a:pt x="0" y="287"/>
                    </a:lnTo>
                    <a:lnTo>
                      <a:pt x="0" y="295"/>
                    </a:lnTo>
                    <a:lnTo>
                      <a:pt x="0" y="302"/>
                    </a:lnTo>
                    <a:lnTo>
                      <a:pt x="1" y="309"/>
                    </a:lnTo>
                    <a:lnTo>
                      <a:pt x="1" y="315"/>
                    </a:lnTo>
                    <a:lnTo>
                      <a:pt x="3" y="324"/>
                    </a:lnTo>
                    <a:lnTo>
                      <a:pt x="4" y="329"/>
                    </a:lnTo>
                    <a:lnTo>
                      <a:pt x="6" y="337"/>
                    </a:lnTo>
                    <a:lnTo>
                      <a:pt x="7" y="344"/>
                    </a:lnTo>
                    <a:lnTo>
                      <a:pt x="9" y="350"/>
                    </a:lnTo>
                    <a:lnTo>
                      <a:pt x="10" y="355"/>
                    </a:lnTo>
                    <a:lnTo>
                      <a:pt x="13" y="363"/>
                    </a:lnTo>
                    <a:lnTo>
                      <a:pt x="14" y="370"/>
                    </a:lnTo>
                    <a:lnTo>
                      <a:pt x="17" y="376"/>
                    </a:lnTo>
                    <a:lnTo>
                      <a:pt x="19" y="381"/>
                    </a:lnTo>
                    <a:lnTo>
                      <a:pt x="22" y="389"/>
                    </a:lnTo>
                    <a:lnTo>
                      <a:pt x="25" y="394"/>
                    </a:lnTo>
                    <a:lnTo>
                      <a:pt x="27" y="400"/>
                    </a:lnTo>
                    <a:lnTo>
                      <a:pt x="30" y="406"/>
                    </a:lnTo>
                    <a:lnTo>
                      <a:pt x="33" y="413"/>
                    </a:lnTo>
                    <a:lnTo>
                      <a:pt x="36" y="417"/>
                    </a:lnTo>
                    <a:lnTo>
                      <a:pt x="40" y="425"/>
                    </a:lnTo>
                    <a:lnTo>
                      <a:pt x="43" y="431"/>
                    </a:lnTo>
                    <a:lnTo>
                      <a:pt x="48" y="436"/>
                    </a:lnTo>
                    <a:lnTo>
                      <a:pt x="51" y="441"/>
                    </a:lnTo>
                    <a:lnTo>
                      <a:pt x="55" y="446"/>
                    </a:lnTo>
                    <a:lnTo>
                      <a:pt x="59" y="452"/>
                    </a:lnTo>
                    <a:lnTo>
                      <a:pt x="64" y="458"/>
                    </a:lnTo>
                    <a:lnTo>
                      <a:pt x="68" y="462"/>
                    </a:lnTo>
                    <a:lnTo>
                      <a:pt x="72" y="467"/>
                    </a:lnTo>
                    <a:lnTo>
                      <a:pt x="77" y="472"/>
                    </a:lnTo>
                    <a:lnTo>
                      <a:pt x="82" y="478"/>
                    </a:lnTo>
                    <a:lnTo>
                      <a:pt x="85" y="483"/>
                    </a:lnTo>
                    <a:lnTo>
                      <a:pt x="91" y="487"/>
                    </a:lnTo>
                    <a:lnTo>
                      <a:pt x="95" y="490"/>
                    </a:lnTo>
                    <a:lnTo>
                      <a:pt x="101" y="496"/>
                    </a:lnTo>
                    <a:lnTo>
                      <a:pt x="106" y="498"/>
                    </a:lnTo>
                    <a:lnTo>
                      <a:pt x="111" y="503"/>
                    </a:lnTo>
                    <a:lnTo>
                      <a:pt x="116" y="507"/>
                    </a:lnTo>
                    <a:lnTo>
                      <a:pt x="123" y="511"/>
                    </a:lnTo>
                    <a:lnTo>
                      <a:pt x="129" y="514"/>
                    </a:lnTo>
                    <a:lnTo>
                      <a:pt x="133" y="519"/>
                    </a:lnTo>
                    <a:lnTo>
                      <a:pt x="139" y="522"/>
                    </a:lnTo>
                    <a:lnTo>
                      <a:pt x="146" y="526"/>
                    </a:lnTo>
                    <a:lnTo>
                      <a:pt x="150" y="529"/>
                    </a:lnTo>
                    <a:lnTo>
                      <a:pt x="158" y="530"/>
                    </a:lnTo>
                    <a:lnTo>
                      <a:pt x="163" y="533"/>
                    </a:lnTo>
                    <a:lnTo>
                      <a:pt x="169" y="537"/>
                    </a:lnTo>
                    <a:lnTo>
                      <a:pt x="176" y="539"/>
                    </a:lnTo>
                    <a:lnTo>
                      <a:pt x="182" y="542"/>
                    </a:lnTo>
                    <a:lnTo>
                      <a:pt x="189" y="543"/>
                    </a:lnTo>
                    <a:lnTo>
                      <a:pt x="195" y="546"/>
                    </a:lnTo>
                    <a:lnTo>
                      <a:pt x="201" y="548"/>
                    </a:lnTo>
                    <a:lnTo>
                      <a:pt x="208" y="551"/>
                    </a:lnTo>
                    <a:lnTo>
                      <a:pt x="215" y="551"/>
                    </a:lnTo>
                    <a:lnTo>
                      <a:pt x="223" y="553"/>
                    </a:lnTo>
                    <a:lnTo>
                      <a:pt x="228" y="553"/>
                    </a:lnTo>
                    <a:lnTo>
                      <a:pt x="236" y="555"/>
                    </a:lnTo>
                    <a:lnTo>
                      <a:pt x="243" y="556"/>
                    </a:lnTo>
                    <a:lnTo>
                      <a:pt x="250" y="558"/>
                    </a:lnTo>
                    <a:lnTo>
                      <a:pt x="257" y="558"/>
                    </a:lnTo>
                    <a:lnTo>
                      <a:pt x="265" y="559"/>
                    </a:lnTo>
                    <a:lnTo>
                      <a:pt x="272" y="559"/>
                    </a:lnTo>
                    <a:lnTo>
                      <a:pt x="279" y="559"/>
                    </a:lnTo>
                    <a:close/>
                  </a:path>
                </a:pathLst>
              </a:cu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2400">
                  <a:latin typeface="+mn-ea"/>
                  <a:ea typeface="+mn-ea"/>
                </a:endParaRPr>
              </a:p>
            </p:txBody>
          </p:sp>
          <p:sp>
            <p:nvSpPr>
              <p:cNvPr id="56" name="Freeform 1383"/>
              <p:cNvSpPr>
                <a:spLocks/>
              </p:cNvSpPr>
              <p:nvPr/>
            </p:nvSpPr>
            <p:spPr bwMode="auto">
              <a:xfrm>
                <a:off x="5522" y="2999"/>
                <a:ext cx="133" cy="94"/>
              </a:xfrm>
              <a:custGeom>
                <a:avLst/>
                <a:gdLst>
                  <a:gd name="T0" fmla="*/ 3 w 230"/>
                  <a:gd name="T1" fmla="*/ 0 h 231"/>
                  <a:gd name="T2" fmla="*/ 3 w 230"/>
                  <a:gd name="T3" fmla="*/ 0 h 231"/>
                  <a:gd name="T4" fmla="*/ 3 w 230"/>
                  <a:gd name="T5" fmla="*/ 0 h 231"/>
                  <a:gd name="T6" fmla="*/ 4 w 230"/>
                  <a:gd name="T7" fmla="*/ 0 h 231"/>
                  <a:gd name="T8" fmla="*/ 5 w 230"/>
                  <a:gd name="T9" fmla="*/ 0 h 231"/>
                  <a:gd name="T10" fmla="*/ 5 w 230"/>
                  <a:gd name="T11" fmla="*/ 0 h 231"/>
                  <a:gd name="T12" fmla="*/ 5 w 230"/>
                  <a:gd name="T13" fmla="*/ 0 h 231"/>
                  <a:gd name="T14" fmla="*/ 5 w 230"/>
                  <a:gd name="T15" fmla="*/ 0 h 231"/>
                  <a:gd name="T16" fmla="*/ 5 w 230"/>
                  <a:gd name="T17" fmla="*/ 0 h 231"/>
                  <a:gd name="T18" fmla="*/ 5 w 230"/>
                  <a:gd name="T19" fmla="*/ 0 h 231"/>
                  <a:gd name="T20" fmla="*/ 5 w 230"/>
                  <a:gd name="T21" fmla="*/ 0 h 231"/>
                  <a:gd name="T22" fmla="*/ 5 w 230"/>
                  <a:gd name="T23" fmla="*/ 0 h 231"/>
                  <a:gd name="T24" fmla="*/ 5 w 230"/>
                  <a:gd name="T25" fmla="*/ 0 h 231"/>
                  <a:gd name="T26" fmla="*/ 5 w 230"/>
                  <a:gd name="T27" fmla="*/ 0 h 231"/>
                  <a:gd name="T28" fmla="*/ 5 w 230"/>
                  <a:gd name="T29" fmla="*/ 0 h 231"/>
                  <a:gd name="T30" fmla="*/ 5 w 230"/>
                  <a:gd name="T31" fmla="*/ 0 h 231"/>
                  <a:gd name="T32" fmla="*/ 5 w 230"/>
                  <a:gd name="T33" fmla="*/ 0 h 231"/>
                  <a:gd name="T34" fmla="*/ 4 w 230"/>
                  <a:gd name="T35" fmla="*/ 0 h 231"/>
                  <a:gd name="T36" fmla="*/ 3 w 230"/>
                  <a:gd name="T37" fmla="*/ 0 h 231"/>
                  <a:gd name="T38" fmla="*/ 3 w 230"/>
                  <a:gd name="T39" fmla="*/ 0 h 231"/>
                  <a:gd name="T40" fmla="*/ 3 w 230"/>
                  <a:gd name="T41" fmla="*/ 0 h 231"/>
                  <a:gd name="T42" fmla="*/ 2 w 230"/>
                  <a:gd name="T43" fmla="*/ 0 h 231"/>
                  <a:gd name="T44" fmla="*/ 2 w 230"/>
                  <a:gd name="T45" fmla="*/ 0 h 231"/>
                  <a:gd name="T46" fmla="*/ 2 w 230"/>
                  <a:gd name="T47" fmla="*/ 0 h 231"/>
                  <a:gd name="T48" fmla="*/ 1 w 230"/>
                  <a:gd name="T49" fmla="*/ 0 h 231"/>
                  <a:gd name="T50" fmla="*/ 1 w 230"/>
                  <a:gd name="T51" fmla="*/ 0 h 231"/>
                  <a:gd name="T52" fmla="*/ 1 w 230"/>
                  <a:gd name="T53" fmla="*/ 0 h 231"/>
                  <a:gd name="T54" fmla="*/ 1 w 230"/>
                  <a:gd name="T55" fmla="*/ 0 h 231"/>
                  <a:gd name="T56" fmla="*/ 1 w 230"/>
                  <a:gd name="T57" fmla="*/ 0 h 231"/>
                  <a:gd name="T58" fmla="*/ 1 w 230"/>
                  <a:gd name="T59" fmla="*/ 0 h 231"/>
                  <a:gd name="T60" fmla="*/ 1 w 230"/>
                  <a:gd name="T61" fmla="*/ 0 h 231"/>
                  <a:gd name="T62" fmla="*/ 0 w 230"/>
                  <a:gd name="T63" fmla="*/ 0 h 231"/>
                  <a:gd name="T64" fmla="*/ 0 w 230"/>
                  <a:gd name="T65" fmla="*/ 0 h 231"/>
                  <a:gd name="T66" fmla="*/ 1 w 230"/>
                  <a:gd name="T67" fmla="*/ 0 h 231"/>
                  <a:gd name="T68" fmla="*/ 1 w 230"/>
                  <a:gd name="T69" fmla="*/ 0 h 231"/>
                  <a:gd name="T70" fmla="*/ 1 w 230"/>
                  <a:gd name="T71" fmla="*/ 0 h 231"/>
                  <a:gd name="T72" fmla="*/ 1 w 230"/>
                  <a:gd name="T73" fmla="*/ 0 h 231"/>
                  <a:gd name="T74" fmla="*/ 1 w 230"/>
                  <a:gd name="T75" fmla="*/ 0 h 231"/>
                  <a:gd name="T76" fmla="*/ 1 w 230"/>
                  <a:gd name="T77" fmla="*/ 0 h 231"/>
                  <a:gd name="T78" fmla="*/ 2 w 230"/>
                  <a:gd name="T79" fmla="*/ 0 h 231"/>
                  <a:gd name="T80" fmla="*/ 2 w 230"/>
                  <a:gd name="T81" fmla="*/ 0 h 231"/>
                  <a:gd name="T82" fmla="*/ 2 w 230"/>
                  <a:gd name="T83" fmla="*/ 0 h 231"/>
                  <a:gd name="T84" fmla="*/ 3 w 230"/>
                  <a:gd name="T85" fmla="*/ 0 h 23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30"/>
                  <a:gd name="T130" fmla="*/ 0 h 231"/>
                  <a:gd name="T131" fmla="*/ 230 w 230"/>
                  <a:gd name="T132" fmla="*/ 231 h 23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30" h="231">
                    <a:moveTo>
                      <a:pt x="115" y="231"/>
                    </a:moveTo>
                    <a:lnTo>
                      <a:pt x="120" y="231"/>
                    </a:lnTo>
                    <a:lnTo>
                      <a:pt x="126" y="230"/>
                    </a:lnTo>
                    <a:lnTo>
                      <a:pt x="131" y="230"/>
                    </a:lnTo>
                    <a:lnTo>
                      <a:pt x="136" y="228"/>
                    </a:lnTo>
                    <a:lnTo>
                      <a:pt x="142" y="227"/>
                    </a:lnTo>
                    <a:lnTo>
                      <a:pt x="148" y="226"/>
                    </a:lnTo>
                    <a:lnTo>
                      <a:pt x="154" y="223"/>
                    </a:lnTo>
                    <a:lnTo>
                      <a:pt x="159" y="221"/>
                    </a:lnTo>
                    <a:lnTo>
                      <a:pt x="164" y="218"/>
                    </a:lnTo>
                    <a:lnTo>
                      <a:pt x="170" y="217"/>
                    </a:lnTo>
                    <a:lnTo>
                      <a:pt x="174" y="214"/>
                    </a:lnTo>
                    <a:lnTo>
                      <a:pt x="178" y="211"/>
                    </a:lnTo>
                    <a:lnTo>
                      <a:pt x="183" y="208"/>
                    </a:lnTo>
                    <a:lnTo>
                      <a:pt x="187" y="204"/>
                    </a:lnTo>
                    <a:lnTo>
                      <a:pt x="191" y="201"/>
                    </a:lnTo>
                    <a:lnTo>
                      <a:pt x="196" y="198"/>
                    </a:lnTo>
                    <a:lnTo>
                      <a:pt x="200" y="192"/>
                    </a:lnTo>
                    <a:lnTo>
                      <a:pt x="203" y="188"/>
                    </a:lnTo>
                    <a:lnTo>
                      <a:pt x="207" y="184"/>
                    </a:lnTo>
                    <a:lnTo>
                      <a:pt x="210" y="179"/>
                    </a:lnTo>
                    <a:lnTo>
                      <a:pt x="213" y="175"/>
                    </a:lnTo>
                    <a:lnTo>
                      <a:pt x="216" y="171"/>
                    </a:lnTo>
                    <a:lnTo>
                      <a:pt x="217" y="165"/>
                    </a:lnTo>
                    <a:lnTo>
                      <a:pt x="220" y="161"/>
                    </a:lnTo>
                    <a:lnTo>
                      <a:pt x="222" y="155"/>
                    </a:lnTo>
                    <a:lnTo>
                      <a:pt x="225" y="150"/>
                    </a:lnTo>
                    <a:lnTo>
                      <a:pt x="226" y="145"/>
                    </a:lnTo>
                    <a:lnTo>
                      <a:pt x="227" y="139"/>
                    </a:lnTo>
                    <a:lnTo>
                      <a:pt x="229" y="133"/>
                    </a:lnTo>
                    <a:lnTo>
                      <a:pt x="229" y="129"/>
                    </a:lnTo>
                    <a:lnTo>
                      <a:pt x="230" y="121"/>
                    </a:lnTo>
                    <a:lnTo>
                      <a:pt x="230" y="117"/>
                    </a:lnTo>
                    <a:lnTo>
                      <a:pt x="230" y="110"/>
                    </a:lnTo>
                    <a:lnTo>
                      <a:pt x="229" y="104"/>
                    </a:lnTo>
                    <a:lnTo>
                      <a:pt x="229" y="98"/>
                    </a:lnTo>
                    <a:lnTo>
                      <a:pt x="227" y="93"/>
                    </a:lnTo>
                    <a:lnTo>
                      <a:pt x="226" y="87"/>
                    </a:lnTo>
                    <a:lnTo>
                      <a:pt x="225" y="82"/>
                    </a:lnTo>
                    <a:lnTo>
                      <a:pt x="222" y="77"/>
                    </a:lnTo>
                    <a:lnTo>
                      <a:pt x="220" y="71"/>
                    </a:lnTo>
                    <a:lnTo>
                      <a:pt x="217" y="65"/>
                    </a:lnTo>
                    <a:lnTo>
                      <a:pt x="216" y="61"/>
                    </a:lnTo>
                    <a:lnTo>
                      <a:pt x="213" y="55"/>
                    </a:lnTo>
                    <a:lnTo>
                      <a:pt x="210" y="51"/>
                    </a:lnTo>
                    <a:lnTo>
                      <a:pt x="207" y="46"/>
                    </a:lnTo>
                    <a:lnTo>
                      <a:pt x="203" y="42"/>
                    </a:lnTo>
                    <a:lnTo>
                      <a:pt x="200" y="38"/>
                    </a:lnTo>
                    <a:lnTo>
                      <a:pt x="196" y="35"/>
                    </a:lnTo>
                    <a:lnTo>
                      <a:pt x="191" y="30"/>
                    </a:lnTo>
                    <a:lnTo>
                      <a:pt x="187" y="26"/>
                    </a:lnTo>
                    <a:lnTo>
                      <a:pt x="183" y="22"/>
                    </a:lnTo>
                    <a:lnTo>
                      <a:pt x="178" y="19"/>
                    </a:lnTo>
                    <a:lnTo>
                      <a:pt x="174" y="16"/>
                    </a:lnTo>
                    <a:lnTo>
                      <a:pt x="170" y="13"/>
                    </a:lnTo>
                    <a:lnTo>
                      <a:pt x="164" y="10"/>
                    </a:lnTo>
                    <a:lnTo>
                      <a:pt x="159" y="9"/>
                    </a:lnTo>
                    <a:lnTo>
                      <a:pt x="154" y="6"/>
                    </a:lnTo>
                    <a:lnTo>
                      <a:pt x="148" y="4"/>
                    </a:lnTo>
                    <a:lnTo>
                      <a:pt x="142" y="3"/>
                    </a:lnTo>
                    <a:lnTo>
                      <a:pt x="136" y="1"/>
                    </a:lnTo>
                    <a:lnTo>
                      <a:pt x="131" y="0"/>
                    </a:lnTo>
                    <a:lnTo>
                      <a:pt x="126" y="0"/>
                    </a:lnTo>
                    <a:lnTo>
                      <a:pt x="120" y="0"/>
                    </a:lnTo>
                    <a:lnTo>
                      <a:pt x="115" y="0"/>
                    </a:lnTo>
                    <a:lnTo>
                      <a:pt x="107" y="0"/>
                    </a:lnTo>
                    <a:lnTo>
                      <a:pt x="102" y="0"/>
                    </a:lnTo>
                    <a:lnTo>
                      <a:pt x="96" y="0"/>
                    </a:lnTo>
                    <a:lnTo>
                      <a:pt x="90" y="1"/>
                    </a:lnTo>
                    <a:lnTo>
                      <a:pt x="86" y="3"/>
                    </a:lnTo>
                    <a:lnTo>
                      <a:pt x="80" y="4"/>
                    </a:lnTo>
                    <a:lnTo>
                      <a:pt x="74" y="6"/>
                    </a:lnTo>
                    <a:lnTo>
                      <a:pt x="70" y="9"/>
                    </a:lnTo>
                    <a:lnTo>
                      <a:pt x="64" y="10"/>
                    </a:lnTo>
                    <a:lnTo>
                      <a:pt x="60" y="13"/>
                    </a:lnTo>
                    <a:lnTo>
                      <a:pt x="54" y="16"/>
                    </a:lnTo>
                    <a:lnTo>
                      <a:pt x="50" y="19"/>
                    </a:lnTo>
                    <a:lnTo>
                      <a:pt x="45" y="22"/>
                    </a:lnTo>
                    <a:lnTo>
                      <a:pt x="41" y="26"/>
                    </a:lnTo>
                    <a:lnTo>
                      <a:pt x="37" y="30"/>
                    </a:lnTo>
                    <a:lnTo>
                      <a:pt x="34" y="35"/>
                    </a:lnTo>
                    <a:lnTo>
                      <a:pt x="29" y="38"/>
                    </a:lnTo>
                    <a:lnTo>
                      <a:pt x="25" y="42"/>
                    </a:lnTo>
                    <a:lnTo>
                      <a:pt x="22" y="46"/>
                    </a:lnTo>
                    <a:lnTo>
                      <a:pt x="19" y="51"/>
                    </a:lnTo>
                    <a:lnTo>
                      <a:pt x="15" y="55"/>
                    </a:lnTo>
                    <a:lnTo>
                      <a:pt x="12" y="61"/>
                    </a:lnTo>
                    <a:lnTo>
                      <a:pt x="10" y="65"/>
                    </a:lnTo>
                    <a:lnTo>
                      <a:pt x="8" y="71"/>
                    </a:lnTo>
                    <a:lnTo>
                      <a:pt x="6" y="77"/>
                    </a:lnTo>
                    <a:lnTo>
                      <a:pt x="3" y="82"/>
                    </a:lnTo>
                    <a:lnTo>
                      <a:pt x="2" y="87"/>
                    </a:lnTo>
                    <a:lnTo>
                      <a:pt x="2" y="93"/>
                    </a:lnTo>
                    <a:lnTo>
                      <a:pt x="0" y="98"/>
                    </a:lnTo>
                    <a:lnTo>
                      <a:pt x="0" y="104"/>
                    </a:lnTo>
                    <a:lnTo>
                      <a:pt x="0" y="110"/>
                    </a:lnTo>
                    <a:lnTo>
                      <a:pt x="0" y="117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0" y="133"/>
                    </a:lnTo>
                    <a:lnTo>
                      <a:pt x="2" y="139"/>
                    </a:lnTo>
                    <a:lnTo>
                      <a:pt x="2" y="145"/>
                    </a:lnTo>
                    <a:lnTo>
                      <a:pt x="3" y="150"/>
                    </a:lnTo>
                    <a:lnTo>
                      <a:pt x="6" y="155"/>
                    </a:lnTo>
                    <a:lnTo>
                      <a:pt x="8" y="161"/>
                    </a:lnTo>
                    <a:lnTo>
                      <a:pt x="10" y="165"/>
                    </a:lnTo>
                    <a:lnTo>
                      <a:pt x="12" y="171"/>
                    </a:lnTo>
                    <a:lnTo>
                      <a:pt x="15" y="175"/>
                    </a:lnTo>
                    <a:lnTo>
                      <a:pt x="19" y="179"/>
                    </a:lnTo>
                    <a:lnTo>
                      <a:pt x="22" y="184"/>
                    </a:lnTo>
                    <a:lnTo>
                      <a:pt x="25" y="188"/>
                    </a:lnTo>
                    <a:lnTo>
                      <a:pt x="29" y="192"/>
                    </a:lnTo>
                    <a:lnTo>
                      <a:pt x="34" y="198"/>
                    </a:lnTo>
                    <a:lnTo>
                      <a:pt x="37" y="201"/>
                    </a:lnTo>
                    <a:lnTo>
                      <a:pt x="41" y="204"/>
                    </a:lnTo>
                    <a:lnTo>
                      <a:pt x="45" y="208"/>
                    </a:lnTo>
                    <a:lnTo>
                      <a:pt x="50" y="211"/>
                    </a:lnTo>
                    <a:lnTo>
                      <a:pt x="54" y="214"/>
                    </a:lnTo>
                    <a:lnTo>
                      <a:pt x="60" y="217"/>
                    </a:lnTo>
                    <a:lnTo>
                      <a:pt x="64" y="218"/>
                    </a:lnTo>
                    <a:lnTo>
                      <a:pt x="70" y="221"/>
                    </a:lnTo>
                    <a:lnTo>
                      <a:pt x="74" y="223"/>
                    </a:lnTo>
                    <a:lnTo>
                      <a:pt x="80" y="226"/>
                    </a:lnTo>
                    <a:lnTo>
                      <a:pt x="86" y="227"/>
                    </a:lnTo>
                    <a:lnTo>
                      <a:pt x="90" y="228"/>
                    </a:lnTo>
                    <a:lnTo>
                      <a:pt x="96" y="230"/>
                    </a:lnTo>
                    <a:lnTo>
                      <a:pt x="102" y="230"/>
                    </a:lnTo>
                    <a:lnTo>
                      <a:pt x="107" y="231"/>
                    </a:lnTo>
                    <a:lnTo>
                      <a:pt x="115" y="2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ko-KR" altLang="en-US" sz="2400">
                  <a:latin typeface="+mn-ea"/>
                  <a:ea typeface="+mn-ea"/>
                </a:endParaRPr>
              </a:p>
            </p:txBody>
          </p:sp>
        </p:grpSp>
        <p:sp>
          <p:nvSpPr>
            <p:cNvPr id="22" name="Text Box 25"/>
            <p:cNvSpPr txBox="1">
              <a:spLocks noChangeArrowheads="1"/>
            </p:cNvSpPr>
            <p:nvPr/>
          </p:nvSpPr>
          <p:spPr bwMode="auto">
            <a:xfrm>
              <a:off x="2619375" y="3341680"/>
              <a:ext cx="1409700" cy="738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ea"/>
                  <a:ea typeface="+mn-ea"/>
                </a:rPr>
                <a:t>Grid Coverage</a:t>
              </a:r>
            </a:p>
            <a:p>
              <a:pPr algn="ctr">
                <a:defRPr/>
              </a:pPr>
              <a:r>
                <a:rPr lang="en-US" altLang="ko-KR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ea"/>
                  <a:ea typeface="+mn-ea"/>
                </a:rPr>
                <a:t>Analysis</a:t>
              </a:r>
            </a:p>
            <a:p>
              <a:pPr algn="ctr">
                <a:defRPr/>
              </a:pPr>
              <a:r>
                <a:rPr lang="en-US" altLang="ko-KR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ea"/>
                  <a:ea typeface="+mn-ea"/>
                </a:rPr>
                <a:t>(CA)</a:t>
              </a:r>
              <a:endParaRPr lang="ko-KR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3" name="Text Box 25"/>
            <p:cNvSpPr txBox="1">
              <a:spLocks noChangeArrowheads="1"/>
            </p:cNvSpPr>
            <p:nvPr/>
          </p:nvSpPr>
          <p:spPr bwMode="auto">
            <a:xfrm>
              <a:off x="6096000" y="3341680"/>
              <a:ext cx="1214438" cy="738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ea"/>
                  <a:ea typeface="+mn-ea"/>
                </a:rPr>
                <a:t>Statistical</a:t>
              </a:r>
            </a:p>
            <a:p>
              <a:pPr algn="ctr">
                <a:defRPr/>
              </a:pPr>
              <a:r>
                <a:rPr lang="en-US" altLang="ko-KR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ea"/>
                  <a:ea typeface="+mn-ea"/>
                </a:rPr>
                <a:t>Analysis</a:t>
              </a:r>
            </a:p>
            <a:p>
              <a:pPr algn="ctr">
                <a:defRPr/>
              </a:pPr>
              <a:r>
                <a:rPr lang="en-US" altLang="ko-KR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ea"/>
                  <a:ea typeface="+mn-ea"/>
                </a:rPr>
                <a:t>(SA)</a:t>
              </a:r>
              <a:endParaRPr lang="ko-KR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3390900" y="5251447"/>
              <a:ext cx="1143000" cy="738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ea"/>
                  <a:ea typeface="+mn-ea"/>
                </a:rPr>
                <a:t>Vector</a:t>
              </a:r>
            </a:p>
            <a:p>
              <a:pPr algn="ctr">
                <a:defRPr/>
              </a:pPr>
              <a:r>
                <a:rPr lang="en-US" altLang="ko-KR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ea"/>
                  <a:ea typeface="+mn-ea"/>
                </a:rPr>
                <a:t>Analysis</a:t>
              </a:r>
            </a:p>
            <a:p>
              <a:pPr algn="ctr">
                <a:defRPr/>
              </a:pPr>
              <a:r>
                <a:rPr lang="en-US" altLang="ko-KR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ea"/>
                  <a:ea typeface="+mn-ea"/>
                </a:rPr>
                <a:t>(VA)</a:t>
              </a:r>
              <a:endParaRPr lang="ko-KR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5" name="Text Box 25"/>
            <p:cNvSpPr txBox="1">
              <a:spLocks noChangeArrowheads="1"/>
            </p:cNvSpPr>
            <p:nvPr/>
          </p:nvSpPr>
          <p:spPr bwMode="auto">
            <a:xfrm>
              <a:off x="5605463" y="5251447"/>
              <a:ext cx="1143000" cy="738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ea"/>
                  <a:ea typeface="+mn-ea"/>
                </a:rPr>
                <a:t>Geometry</a:t>
              </a:r>
            </a:p>
            <a:p>
              <a:pPr algn="ctr">
                <a:defRPr/>
              </a:pPr>
              <a:r>
                <a:rPr lang="en-US" altLang="ko-KR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ea"/>
                  <a:ea typeface="+mn-ea"/>
                </a:rPr>
                <a:t>Operator</a:t>
              </a:r>
            </a:p>
            <a:p>
              <a:pPr algn="ctr">
                <a:defRPr/>
              </a:pPr>
              <a:r>
                <a:rPr lang="en-US" altLang="ko-KR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ea"/>
                  <a:ea typeface="+mn-ea"/>
                </a:rPr>
                <a:t>(ST)</a:t>
              </a:r>
              <a:endParaRPr lang="ko-KR" alt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endParaRPr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4338638" y="3857619"/>
              <a:ext cx="1428750" cy="369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ko-KR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n-ea"/>
                  <a:ea typeface="+mn-ea"/>
                </a:rPr>
                <a:t>WPS</a:t>
              </a:r>
              <a:endParaRPr lang="ko-KR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  <a:ea typeface="+mn-ea"/>
              </a:endParaRPr>
            </a:p>
          </p:txBody>
        </p:sp>
      </p:grpSp>
      <p:sp>
        <p:nvSpPr>
          <p:cNvPr id="67" name="AutoShape 62"/>
          <p:cNvSpPr>
            <a:spLocks noChangeArrowheads="1"/>
          </p:cNvSpPr>
          <p:nvPr/>
        </p:nvSpPr>
        <p:spPr bwMode="auto">
          <a:xfrm>
            <a:off x="7739063" y="3408363"/>
            <a:ext cx="1928812" cy="1163637"/>
          </a:xfrm>
          <a:prstGeom prst="borderCallout1">
            <a:avLst>
              <a:gd name="adj1" fmla="val 48218"/>
              <a:gd name="adj2" fmla="val -926"/>
              <a:gd name="adj3" fmla="val 21641"/>
              <a:gd name="adj4" fmla="val -18580"/>
            </a:avLst>
          </a:prstGeom>
          <a:solidFill>
            <a:schemeClr val="bg1"/>
          </a:solidFill>
          <a:ln w="6350" algn="ctr">
            <a:solidFill>
              <a:srgbClr val="8299C8"/>
            </a:solidFill>
            <a:miter lim="800000"/>
            <a:headEnd/>
            <a:tailEnd/>
          </a:ln>
          <a:effectLst/>
        </p:spPr>
        <p:txBody>
          <a:bodyPr lIns="36000" tIns="36000" rIns="36000" bIns="36000"/>
          <a:lstStyle/>
          <a:p>
            <a:pPr algn="ctr">
              <a:defRPr/>
            </a:pPr>
            <a:r>
              <a:rPr lang="en-US" altLang="ko-KR" sz="1100" b="1" dirty="0">
                <a:latin typeface="+mn-ea"/>
                <a:ea typeface="+mn-ea"/>
              </a:rPr>
              <a:t>Basic Statistics </a:t>
            </a:r>
            <a:r>
              <a:rPr lang="en-US" altLang="ko-KR" sz="1100" b="1" dirty="0" smtClean="0">
                <a:latin typeface="+mn-ea"/>
                <a:ea typeface="+mn-ea"/>
              </a:rPr>
              <a:t>10</a:t>
            </a:r>
            <a:r>
              <a:rPr lang="ko-KR" altLang="en-US" sz="1100" b="1" dirty="0" smtClean="0">
                <a:latin typeface="+mn-ea"/>
                <a:ea typeface="+mn-ea"/>
              </a:rPr>
              <a:t>개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68" name="AutoShape 62"/>
          <p:cNvSpPr>
            <a:spLocks noChangeArrowheads="1"/>
          </p:cNvSpPr>
          <p:nvPr/>
        </p:nvSpPr>
        <p:spPr bwMode="auto">
          <a:xfrm>
            <a:off x="238125" y="1785938"/>
            <a:ext cx="2143125" cy="2214562"/>
          </a:xfrm>
          <a:prstGeom prst="borderCallout1">
            <a:avLst>
              <a:gd name="adj1" fmla="val 50147"/>
              <a:gd name="adj2" fmla="val 99222"/>
              <a:gd name="adj3" fmla="val 66049"/>
              <a:gd name="adj4" fmla="val 120777"/>
            </a:avLst>
          </a:prstGeom>
          <a:solidFill>
            <a:schemeClr val="bg1"/>
          </a:solidFill>
          <a:ln w="6350" algn="ctr">
            <a:solidFill>
              <a:srgbClr val="8299C8"/>
            </a:solidFill>
            <a:miter lim="800000"/>
            <a:headEnd/>
            <a:tailEnd/>
          </a:ln>
          <a:effectLst/>
        </p:spPr>
        <p:txBody>
          <a:bodyPr lIns="36000" tIns="36000" rIns="36000" bIns="36000"/>
          <a:lstStyle/>
          <a:p>
            <a:pPr algn="ctr">
              <a:defRPr/>
            </a:pPr>
            <a:r>
              <a:rPr lang="en-US" altLang="ko-KR" sz="1100" b="1" dirty="0">
                <a:latin typeface="+mn-ea"/>
                <a:ea typeface="+mn-ea"/>
              </a:rPr>
              <a:t>Conversion, Density, </a:t>
            </a:r>
          </a:p>
          <a:p>
            <a:pPr algn="ctr">
              <a:defRPr/>
            </a:pPr>
            <a:r>
              <a:rPr lang="en-US" altLang="ko-KR" sz="1100" b="1" dirty="0">
                <a:latin typeface="+mn-ea"/>
                <a:ea typeface="+mn-ea"/>
              </a:rPr>
              <a:t>Distance, Interpolation, </a:t>
            </a:r>
          </a:p>
          <a:p>
            <a:pPr algn="ctr">
              <a:defRPr/>
            </a:pPr>
            <a:r>
              <a:rPr lang="en-US" altLang="ko-KR" sz="1100" b="1" dirty="0">
                <a:latin typeface="+mn-ea"/>
                <a:ea typeface="+mn-ea"/>
              </a:rPr>
              <a:t>Surface Analysis </a:t>
            </a:r>
            <a:r>
              <a:rPr lang="ko-KR" altLang="en-US" sz="1100" b="1" dirty="0">
                <a:latin typeface="+mn-ea"/>
                <a:ea typeface="+mn-ea"/>
              </a:rPr>
              <a:t>등 </a:t>
            </a:r>
            <a:r>
              <a:rPr lang="en-US" altLang="ko-KR" sz="1100" b="1" dirty="0" smtClean="0">
                <a:latin typeface="+mn-ea"/>
                <a:ea typeface="+mn-ea"/>
              </a:rPr>
              <a:t>17</a:t>
            </a:r>
            <a:r>
              <a:rPr lang="ko-KR" altLang="en-US" sz="1100" b="1" dirty="0" smtClean="0">
                <a:latin typeface="+mn-ea"/>
                <a:ea typeface="+mn-ea"/>
              </a:rPr>
              <a:t>개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69" name="AutoShape 62"/>
          <p:cNvSpPr>
            <a:spLocks noChangeArrowheads="1"/>
          </p:cNvSpPr>
          <p:nvPr/>
        </p:nvSpPr>
        <p:spPr bwMode="auto">
          <a:xfrm>
            <a:off x="309563" y="4429125"/>
            <a:ext cx="2443162" cy="2071688"/>
          </a:xfrm>
          <a:prstGeom prst="borderCallout1">
            <a:avLst>
              <a:gd name="adj1" fmla="val 50014"/>
              <a:gd name="adj2" fmla="val 100048"/>
              <a:gd name="adj3" fmla="val 60546"/>
              <a:gd name="adj4" fmla="val 122289"/>
            </a:avLst>
          </a:prstGeom>
          <a:solidFill>
            <a:schemeClr val="bg1"/>
          </a:solidFill>
          <a:ln w="6350" algn="ctr">
            <a:solidFill>
              <a:srgbClr val="8299C8"/>
            </a:solidFill>
            <a:miter lim="800000"/>
            <a:headEnd/>
            <a:tailEnd/>
          </a:ln>
          <a:effectLst/>
        </p:spPr>
        <p:txBody>
          <a:bodyPr lIns="36000" tIns="36000" rIns="36000" bIns="36000"/>
          <a:lstStyle/>
          <a:p>
            <a:pPr algn="ctr">
              <a:defRPr/>
            </a:pPr>
            <a:r>
              <a:rPr lang="en-US" altLang="ko-KR" sz="1100" b="1" dirty="0">
                <a:latin typeface="+mn-ea"/>
                <a:ea typeface="+mn-ea"/>
              </a:rPr>
              <a:t>GeoProcessing, Conversion</a:t>
            </a:r>
          </a:p>
          <a:p>
            <a:pPr algn="ctr">
              <a:defRPr/>
            </a:pPr>
            <a:r>
              <a:rPr lang="en-US" altLang="ko-KR" sz="1100" b="1" dirty="0">
                <a:latin typeface="+mn-ea"/>
                <a:ea typeface="+mn-ea"/>
              </a:rPr>
              <a:t>Calculation, Projection </a:t>
            </a:r>
            <a:r>
              <a:rPr lang="ko-KR" altLang="en-US" sz="1100" b="1" dirty="0">
                <a:latin typeface="+mn-ea"/>
                <a:ea typeface="+mn-ea"/>
              </a:rPr>
              <a:t>등 </a:t>
            </a:r>
            <a:r>
              <a:rPr lang="en-US" altLang="ko-KR" sz="1100" b="1" dirty="0" smtClean="0">
                <a:latin typeface="+mn-ea"/>
                <a:ea typeface="+mn-ea"/>
              </a:rPr>
              <a:t>19</a:t>
            </a:r>
            <a:r>
              <a:rPr lang="ko-KR" altLang="en-US" sz="1100" b="1" dirty="0" smtClean="0">
                <a:latin typeface="+mn-ea"/>
                <a:ea typeface="+mn-ea"/>
              </a:rPr>
              <a:t>개</a:t>
            </a:r>
            <a:endParaRPr lang="ko-KR" altLang="en-US" sz="1100" b="1" dirty="0">
              <a:latin typeface="+mn-ea"/>
              <a:ea typeface="+mn-ea"/>
            </a:endParaRPr>
          </a:p>
        </p:txBody>
      </p:sp>
      <p:sp>
        <p:nvSpPr>
          <p:cNvPr id="70" name="AutoShape 62"/>
          <p:cNvSpPr>
            <a:spLocks noChangeArrowheads="1"/>
          </p:cNvSpPr>
          <p:nvPr/>
        </p:nvSpPr>
        <p:spPr bwMode="auto">
          <a:xfrm>
            <a:off x="7310438" y="4786313"/>
            <a:ext cx="2143125" cy="1714500"/>
          </a:xfrm>
          <a:prstGeom prst="borderCallout1">
            <a:avLst>
              <a:gd name="adj1" fmla="val 48750"/>
              <a:gd name="adj2" fmla="val -778"/>
              <a:gd name="adj3" fmla="val 46945"/>
              <a:gd name="adj4" fmla="val -20111"/>
            </a:avLst>
          </a:prstGeom>
          <a:solidFill>
            <a:schemeClr val="bg1"/>
          </a:solidFill>
          <a:ln w="6350" algn="ctr">
            <a:solidFill>
              <a:srgbClr val="8299C8"/>
            </a:solidFill>
            <a:miter lim="800000"/>
            <a:headEnd/>
            <a:tailEnd/>
          </a:ln>
          <a:effectLst/>
        </p:spPr>
        <p:txBody>
          <a:bodyPr lIns="36000" tIns="36000" rIns="36000" bIns="36000"/>
          <a:lstStyle/>
          <a:p>
            <a:pPr algn="ctr">
              <a:defRPr/>
            </a:pPr>
            <a:r>
              <a:rPr lang="en-US" altLang="ko-KR" sz="1100" b="1" dirty="0">
                <a:latin typeface="+mn-ea"/>
                <a:ea typeface="+mn-ea"/>
              </a:rPr>
              <a:t>Relationship, Topological</a:t>
            </a:r>
          </a:p>
          <a:p>
            <a:pPr algn="ctr">
              <a:defRPr/>
            </a:pPr>
            <a:r>
              <a:rPr lang="en-US" altLang="ko-KR" sz="1100" b="1" dirty="0">
                <a:latin typeface="+mn-ea"/>
                <a:ea typeface="+mn-ea"/>
              </a:rPr>
              <a:t>Proximity, Measurement</a:t>
            </a:r>
          </a:p>
          <a:p>
            <a:pPr algn="ctr">
              <a:defRPr/>
            </a:pPr>
            <a:r>
              <a:rPr lang="en-US" altLang="ko-KR" sz="1100" b="1" dirty="0">
                <a:latin typeface="+mn-ea"/>
                <a:ea typeface="+mn-ea"/>
              </a:rPr>
              <a:t>Operator </a:t>
            </a:r>
            <a:r>
              <a:rPr lang="ko-KR" altLang="en-US" sz="1100" b="1" dirty="0">
                <a:latin typeface="+mn-ea"/>
                <a:ea typeface="+mn-ea"/>
              </a:rPr>
              <a:t>등 </a:t>
            </a:r>
            <a:r>
              <a:rPr lang="en-US" altLang="ko-KR" sz="1100" b="1" dirty="0">
                <a:latin typeface="+mn-ea"/>
                <a:ea typeface="+mn-ea"/>
              </a:rPr>
              <a:t>33</a:t>
            </a:r>
            <a:r>
              <a:rPr lang="ko-KR" altLang="en-US" sz="1100" b="1" dirty="0">
                <a:latin typeface="+mn-ea"/>
                <a:ea typeface="+mn-ea"/>
              </a:rPr>
              <a:t>개</a:t>
            </a:r>
          </a:p>
        </p:txBody>
      </p:sp>
      <p:sp>
        <p:nvSpPr>
          <p:cNvPr id="71" name="AutoShape 62"/>
          <p:cNvSpPr>
            <a:spLocks noChangeArrowheads="1"/>
          </p:cNvSpPr>
          <p:nvPr/>
        </p:nvSpPr>
        <p:spPr bwMode="auto">
          <a:xfrm>
            <a:off x="7391400" y="1785938"/>
            <a:ext cx="2276475" cy="1357312"/>
          </a:xfrm>
          <a:prstGeom prst="borderCallout1">
            <a:avLst>
              <a:gd name="adj1" fmla="val 50329"/>
              <a:gd name="adj2" fmla="val 35"/>
              <a:gd name="adj3" fmla="val 17062"/>
              <a:gd name="adj4" fmla="val -81848"/>
            </a:avLst>
          </a:prstGeom>
          <a:solidFill>
            <a:schemeClr val="bg1"/>
          </a:solidFill>
          <a:ln w="6350" algn="ctr">
            <a:solidFill>
              <a:srgbClr val="8299C8"/>
            </a:solidFill>
            <a:miter lim="800000"/>
            <a:headEnd/>
            <a:tailEnd/>
          </a:ln>
          <a:effectLst/>
        </p:spPr>
        <p:txBody>
          <a:bodyPr lIns="36000" tIns="36000" rIns="36000" bIns="36000"/>
          <a:lstStyle/>
          <a:p>
            <a:pPr algn="ctr">
              <a:defRPr/>
            </a:pPr>
            <a:r>
              <a:rPr lang="en-US" altLang="ko-KR" sz="1100" b="1" dirty="0" smtClean="0">
                <a:latin typeface="+mn-ea"/>
                <a:ea typeface="+mn-ea"/>
              </a:rPr>
              <a:t>Custom Extension / Model Analysis 33</a:t>
            </a:r>
            <a:r>
              <a:rPr lang="ko-KR" altLang="en-US" sz="1100" b="1" dirty="0" smtClean="0">
                <a:latin typeface="+mn-ea"/>
                <a:ea typeface="+mn-ea"/>
              </a:rPr>
              <a:t>개</a:t>
            </a:r>
            <a:endParaRPr lang="ko-KR" altLang="en-US" sz="1100" b="1" dirty="0">
              <a:latin typeface="+mn-ea"/>
              <a:ea typeface="+mn-ea"/>
            </a:endParaRPr>
          </a:p>
        </p:txBody>
      </p:sp>
      <p:pic>
        <p:nvPicPr>
          <p:cNvPr id="72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58125" y="3857625"/>
            <a:ext cx="666750" cy="57943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72500" y="3857625"/>
            <a:ext cx="985838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74" name="Picture 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96188" y="2500313"/>
            <a:ext cx="738187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그림 23" descr="시뮬_그래프_이후.jp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82000" y="2449513"/>
            <a:ext cx="92868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2113" y="2678113"/>
            <a:ext cx="1774825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81000" y="3319463"/>
            <a:ext cx="1785938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10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95313" y="5286375"/>
            <a:ext cx="17859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11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23875" y="5900738"/>
            <a:ext cx="1928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1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524750" y="5500688"/>
            <a:ext cx="10001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13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8667750" y="5500688"/>
            <a:ext cx="571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Picture 14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7596188" y="6000750"/>
            <a:ext cx="16843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smtClean="0"/>
              <a:t>WPS Processes</a:t>
            </a:r>
            <a:endParaRPr lang="ko-KR" altLang="en-US" i="1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78830" y="1052737"/>
          <a:ext cx="9633519" cy="540059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035285"/>
                <a:gridCol w="1680655"/>
                <a:gridCol w="6917579"/>
              </a:tblGrid>
              <a:tr h="22610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Type</a:t>
                      </a:r>
                      <a:endParaRPr lang="en-US" sz="1200" dirty="0">
                        <a:solidFill>
                          <a:srgbClr val="666666"/>
                        </a:solidFill>
                      </a:endParaRPr>
                    </a:p>
                  </a:txBody>
                  <a:tcPr marL="0" marR="0" marT="6692" marB="44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Category</a:t>
                      </a:r>
                      <a:endParaRPr lang="en-US" sz="1200" dirty="0">
                        <a:solidFill>
                          <a:srgbClr val="666666"/>
                        </a:solidFill>
                      </a:endParaRPr>
                    </a:p>
                  </a:txBody>
                  <a:tcPr marL="0" marR="0" marT="6692" marB="44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Process Identifier</a:t>
                      </a:r>
                      <a:endParaRPr lang="en-US" sz="1200" dirty="0">
                        <a:solidFill>
                          <a:srgbClr val="666666"/>
                        </a:solidFill>
                      </a:endParaRPr>
                    </a:p>
                  </a:txBody>
                  <a:tcPr marL="0" marR="0" marT="6692" marB="4461" anchor="ctr"/>
                </a:tc>
              </a:tr>
              <a:tr h="226108">
                <a:tc rowSpan="5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Geometry 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Service </a:t>
                      </a:r>
                    </a:p>
                    <a:p>
                      <a:pPr algn="ctr"/>
                      <a:r>
                        <a:rPr lang="en-US" sz="1200" dirty="0" smtClean="0"/>
                        <a:t>(</a:t>
                      </a:r>
                      <a:r>
                        <a:rPr lang="en-US" sz="1200" dirty="0"/>
                        <a:t>ST)</a:t>
                      </a:r>
                    </a:p>
                  </a:txBody>
                  <a:tcPr marL="0" marR="0" marT="6692" marB="44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Spatial </a:t>
                      </a:r>
                      <a:r>
                        <a:rPr lang="en-US" sz="1200" dirty="0" smtClean="0"/>
                        <a:t>Relationship</a:t>
                      </a:r>
                      <a:endParaRPr lang="en-US" sz="1200" dirty="0"/>
                    </a:p>
                  </a:txBody>
                  <a:tcPr marL="0" marR="0" marT="6692" marB="44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Equals, Disjoint, Intersects, Touches, Crosses, Within, Contains, Overlaps</a:t>
                      </a:r>
                    </a:p>
                  </a:txBody>
                  <a:tcPr marL="0" marR="0" marT="6692" marB="4461" anchor="ctr"/>
                </a:tc>
              </a:tr>
              <a:tr h="2261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Geometry Edit Operators</a:t>
                      </a:r>
                    </a:p>
                  </a:txBody>
                  <a:tcPr marL="0" marR="0" marT="6692" marB="44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Rotate, Transform, </a:t>
                      </a:r>
                      <a:r>
                        <a:rPr lang="en-US" sz="1200" dirty="0" err="1"/>
                        <a:t>SetSRID</a:t>
                      </a:r>
                      <a:endParaRPr lang="en-US" sz="1200" dirty="0"/>
                    </a:p>
                  </a:txBody>
                  <a:tcPr marL="0" marR="0" marT="6692" marB="4461" anchor="ctr"/>
                </a:tc>
              </a:tr>
              <a:tr h="2261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Spatial Operators</a:t>
                      </a:r>
                    </a:p>
                  </a:txBody>
                  <a:tcPr marL="0" marR="0" marT="6692" marB="44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Intersection, Union, Difference, Sym Difference, Buffer, Convex Hull, </a:t>
                      </a:r>
                      <a:r>
                        <a:rPr lang="en-US" sz="1200" dirty="0" err="1"/>
                        <a:t>Centroid</a:t>
                      </a:r>
                      <a:r>
                        <a:rPr lang="en-US" sz="1200" dirty="0"/>
                        <a:t>, Simplify</a:t>
                      </a:r>
                    </a:p>
                  </a:txBody>
                  <a:tcPr marL="0" marR="0" marT="6692" marB="4461" anchor="ctr"/>
                </a:tc>
              </a:tr>
              <a:tr h="43921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Proximity </a:t>
                      </a:r>
                      <a:r>
                        <a:rPr lang="en-US" sz="1200" dirty="0" smtClean="0"/>
                        <a:t>&amp;</a:t>
                      </a:r>
                    </a:p>
                    <a:p>
                      <a:pPr algn="ctr"/>
                      <a:r>
                        <a:rPr lang="en-US" sz="1200" dirty="0" smtClean="0"/>
                        <a:t> </a:t>
                      </a:r>
                      <a:r>
                        <a:rPr lang="en-US" sz="1200" dirty="0"/>
                        <a:t>Measurement Operators</a:t>
                      </a:r>
                    </a:p>
                  </a:txBody>
                  <a:tcPr marL="0" marR="0" marT="6692" marB="44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Euclidean Distance, Manhattan Distance, </a:t>
                      </a:r>
                      <a:r>
                        <a:rPr lang="en-US" sz="1200" dirty="0" err="1"/>
                        <a:t>Hausdorff</a:t>
                      </a:r>
                      <a:r>
                        <a:rPr lang="en-US" sz="1200" dirty="0"/>
                        <a:t> Distance, Nearest Point, Area, Length</a:t>
                      </a:r>
                    </a:p>
                  </a:txBody>
                  <a:tcPr marL="0" marR="0" marT="6692" marB="4461" anchor="ctr"/>
                </a:tc>
              </a:tr>
              <a:tr h="2261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Geometry Output</a:t>
                      </a:r>
                    </a:p>
                  </a:txBody>
                  <a:tcPr marL="0" marR="0" marT="6692" marB="44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GML , WKB, WKT, </a:t>
                      </a:r>
                      <a:r>
                        <a:rPr lang="en-US" sz="1200" dirty="0" err="1"/>
                        <a:t>GeoJSON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GeoRSS</a:t>
                      </a:r>
                      <a:r>
                        <a:rPr lang="en-US" sz="1200" dirty="0"/>
                        <a:t>, KML, SVG</a:t>
                      </a:r>
                    </a:p>
                  </a:txBody>
                  <a:tcPr marL="0" marR="0" marT="6692" marB="4461" anchor="ctr"/>
                </a:tc>
              </a:tr>
              <a:tr h="226108">
                <a:tc rowSpan="4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Vector 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Service </a:t>
                      </a:r>
                    </a:p>
                    <a:p>
                      <a:pPr algn="ctr"/>
                      <a:r>
                        <a:rPr lang="en-US" sz="1200" dirty="0" smtClean="0"/>
                        <a:t>(</a:t>
                      </a:r>
                      <a:r>
                        <a:rPr lang="en-US" sz="1200" dirty="0"/>
                        <a:t>VA)</a:t>
                      </a:r>
                    </a:p>
                  </a:txBody>
                  <a:tcPr marL="0" marR="0" marT="6692" marB="44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GeoProcessing</a:t>
                      </a:r>
                    </a:p>
                  </a:txBody>
                  <a:tcPr marL="0" marR="0" marT="6692" marB="44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Clip, Dissolve, Intersect, Merge, Union, Buffer, </a:t>
                      </a:r>
                      <a:r>
                        <a:rPr lang="en-US" sz="1200" dirty="0" err="1"/>
                        <a:t>PointStatistics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PointDistance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smtClean="0"/>
                        <a:t>Fishnet, </a:t>
                      </a:r>
                      <a:r>
                        <a:rPr lang="en-US" altLang="ko-KR" sz="1200" dirty="0" err="1" smtClean="0"/>
                        <a:t>ThiessenPolygon</a:t>
                      </a:r>
                      <a:endParaRPr lang="en-US" sz="1200" dirty="0"/>
                    </a:p>
                  </a:txBody>
                  <a:tcPr marL="0" marR="0" marT="6692" marB="4461" anchor="ctr"/>
                </a:tc>
              </a:tr>
              <a:tr h="2261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Conversion</a:t>
                      </a:r>
                    </a:p>
                  </a:txBody>
                  <a:tcPr marL="0" marR="0" marT="6692" marB="44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FeaturesToPoint, ShapefileToGML, FeaturesToShapefile</a:t>
                      </a:r>
                    </a:p>
                  </a:txBody>
                  <a:tcPr marL="0" marR="0" marT="6692" marB="4461" anchor="ctr"/>
                </a:tc>
              </a:tr>
              <a:tr h="2261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Projection</a:t>
                      </a:r>
                    </a:p>
                  </a:txBody>
                  <a:tcPr marL="0" marR="0" marT="6692" marB="44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Project</a:t>
                      </a:r>
                    </a:p>
                  </a:txBody>
                  <a:tcPr marL="0" marR="0" marT="6692" marB="4461" anchor="ctr"/>
                </a:tc>
              </a:tr>
              <a:tr h="2261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Calculation</a:t>
                      </a:r>
                    </a:p>
                  </a:txBody>
                  <a:tcPr marL="0" marR="0" marT="6692" marB="44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/>
                        <a:t>CalculateXYCoordinate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CalculateArea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 smtClean="0"/>
                        <a:t>CalculateLength</a:t>
                      </a:r>
                      <a:r>
                        <a:rPr lang="en-US" sz="1200" dirty="0" smtClean="0"/>
                        <a:t>, </a:t>
                      </a:r>
                      <a:r>
                        <a:rPr lang="en-US" altLang="ko-KR" sz="1200" dirty="0" smtClean="0"/>
                        <a:t>Accessibility</a:t>
                      </a:r>
                      <a:endParaRPr lang="en-US" sz="1200" dirty="0"/>
                    </a:p>
                  </a:txBody>
                  <a:tcPr marL="0" marR="0" marT="6692" marB="4461" anchor="ctr"/>
                </a:tc>
              </a:tr>
              <a:tr h="226108">
                <a:tc rowSpan="10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Grid 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Coverage </a:t>
                      </a:r>
                    </a:p>
                    <a:p>
                      <a:pPr algn="ctr"/>
                      <a:r>
                        <a:rPr lang="en-US" sz="1200" dirty="0" smtClean="0"/>
                        <a:t>Service </a:t>
                      </a:r>
                    </a:p>
                    <a:p>
                      <a:pPr algn="ctr"/>
                      <a:r>
                        <a:rPr lang="en-US" sz="1200" dirty="0" smtClean="0"/>
                        <a:t>(</a:t>
                      </a:r>
                      <a:r>
                        <a:rPr lang="en-US" sz="1200" dirty="0"/>
                        <a:t>CA)</a:t>
                      </a:r>
                    </a:p>
                  </a:txBody>
                  <a:tcPr marL="0" marR="0" marT="6692" marB="44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Environment</a:t>
                      </a:r>
                    </a:p>
                  </a:txBody>
                  <a:tcPr marL="0" marR="0" marT="6692" marB="44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Analysis Environment</a:t>
                      </a:r>
                    </a:p>
                  </a:txBody>
                  <a:tcPr marL="0" marR="0" marT="6692" marB="4461" anchor="ctr"/>
                </a:tc>
              </a:tr>
              <a:tr h="2261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Density</a:t>
                      </a:r>
                    </a:p>
                  </a:txBody>
                  <a:tcPr marL="0" marR="0" marT="6692" marB="44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Density(Point, Kernel)</a:t>
                      </a:r>
                    </a:p>
                  </a:txBody>
                  <a:tcPr marL="0" marR="0" marT="6692" marB="4461" anchor="ctr"/>
                </a:tc>
              </a:tr>
              <a:tr h="2261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Conversion</a:t>
                      </a:r>
                    </a:p>
                  </a:txBody>
                  <a:tcPr marL="0" marR="0" marT="6692" marB="44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/>
                        <a:t>FeaturesToCoverage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/>
                        <a:t>GeometryToCoverage</a:t>
                      </a:r>
                      <a:r>
                        <a:rPr lang="en-US" sz="1200" dirty="0"/>
                        <a:t>, </a:t>
                      </a:r>
                      <a:r>
                        <a:rPr lang="en-US" sz="1200" dirty="0" err="1" smtClean="0"/>
                        <a:t>CoverageToFeatures</a:t>
                      </a:r>
                      <a:r>
                        <a:rPr lang="en-US" sz="1200" dirty="0" smtClean="0"/>
                        <a:t>, </a:t>
                      </a:r>
                      <a:r>
                        <a:rPr lang="en-US" altLang="ko-KR" sz="1200" dirty="0" smtClean="0"/>
                        <a:t>Resample</a:t>
                      </a:r>
                      <a:endParaRPr lang="en-US" sz="1200" dirty="0"/>
                    </a:p>
                  </a:txBody>
                  <a:tcPr marL="0" marR="0" marT="6692" marB="4461" anchor="ctr"/>
                </a:tc>
              </a:tr>
              <a:tr h="2261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Distance</a:t>
                      </a:r>
                    </a:p>
                  </a:txBody>
                  <a:tcPr marL="0" marR="0" marT="6692" marB="44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Euclidean Distance</a:t>
                      </a:r>
                    </a:p>
                  </a:txBody>
                  <a:tcPr marL="0" marR="0" marT="6692" marB="4461" anchor="ctr"/>
                </a:tc>
              </a:tr>
              <a:tr h="226108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0" marR="0" marT="6692" marB="4461" anchor="ctr">
                    <a:lnL w="9525" cap="flat" cmpd="sng" algn="ctr">
                      <a:solidFill>
                        <a:srgbClr val="D9D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9D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9D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9D9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Reclass</a:t>
                      </a:r>
                    </a:p>
                  </a:txBody>
                  <a:tcPr marL="0" marR="0" marT="6692" marB="44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/>
                        <a:t>Reclass</a:t>
                      </a:r>
                      <a:endParaRPr lang="en-US" sz="1200" dirty="0"/>
                    </a:p>
                  </a:txBody>
                  <a:tcPr marL="0" marR="0" marT="6692" marB="4461" anchor="ctr"/>
                </a:tc>
              </a:tr>
              <a:tr h="2261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Extraction</a:t>
                      </a:r>
                    </a:p>
                  </a:txBody>
                  <a:tcPr marL="0" marR="0" marT="6692" marB="44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Extraction</a:t>
                      </a:r>
                    </a:p>
                  </a:txBody>
                  <a:tcPr marL="0" marR="0" marT="6692" marB="4461" anchor="ctr"/>
                </a:tc>
              </a:tr>
              <a:tr h="2261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Zonal</a:t>
                      </a:r>
                    </a:p>
                  </a:txBody>
                  <a:tcPr marL="0" marR="0" marT="6692" marB="44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/>
                        <a:t>ZonalStatistics</a:t>
                      </a:r>
                      <a:endParaRPr lang="en-US" sz="1200" dirty="0"/>
                    </a:p>
                  </a:txBody>
                  <a:tcPr marL="0" marR="0" marT="6692" marB="4461" anchor="ctr"/>
                </a:tc>
              </a:tr>
              <a:tr h="2261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Overlay</a:t>
                      </a:r>
                    </a:p>
                  </a:txBody>
                  <a:tcPr marL="0" marR="0" marT="6692" marB="44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Math</a:t>
                      </a:r>
                      <a:r>
                        <a:rPr lang="en-US" sz="1200" dirty="0" smtClean="0"/>
                        <a:t>(+,-,*,%), </a:t>
                      </a:r>
                      <a:r>
                        <a:rPr lang="en-US" altLang="ko-KR" sz="1200" dirty="0" err="1" smtClean="0"/>
                        <a:t>ConditionEvaluation</a:t>
                      </a:r>
                      <a:endParaRPr lang="en-US" sz="1200" dirty="0"/>
                    </a:p>
                  </a:txBody>
                  <a:tcPr marL="0" marR="0" marT="6692" marB="4461" anchor="ctr"/>
                </a:tc>
              </a:tr>
              <a:tr h="2261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Surface</a:t>
                      </a:r>
                    </a:p>
                  </a:txBody>
                  <a:tcPr marL="0" marR="0" marT="6692" marB="44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/>
                        <a:t>Slope, Aspect, Hillshade, Cutfill</a:t>
                      </a:r>
                    </a:p>
                  </a:txBody>
                  <a:tcPr marL="0" marR="0" marT="6692" marB="4461" anchor="ctr"/>
                </a:tc>
              </a:tr>
              <a:tr h="2261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Custom</a:t>
                      </a:r>
                    </a:p>
                  </a:txBody>
                  <a:tcPr marL="0" marR="0" marT="6692" marB="446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/>
                        <a:t> </a:t>
                      </a:r>
                      <a:r>
                        <a:rPr lang="en-US" altLang="ko-KR" sz="1200" dirty="0" smtClean="0"/>
                        <a:t>AHP, Fuzzy</a:t>
                      </a:r>
                      <a:endParaRPr lang="ko-KR" altLang="en-US" sz="1200" dirty="0"/>
                    </a:p>
                  </a:txBody>
                  <a:tcPr marL="0" marR="0" marT="6692" marB="4461" anchor="ctr"/>
                </a:tc>
              </a:tr>
              <a:tr h="439219"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Statistics 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Service </a:t>
                      </a:r>
                    </a:p>
                    <a:p>
                      <a:pPr algn="ctr"/>
                      <a:r>
                        <a:rPr lang="en-US" sz="1200" dirty="0" smtClean="0"/>
                        <a:t>(</a:t>
                      </a:r>
                      <a:r>
                        <a:rPr lang="en-US" sz="1200" dirty="0"/>
                        <a:t>SA)</a:t>
                      </a:r>
                    </a:p>
                  </a:txBody>
                  <a:tcPr marL="0" marR="0" marT="6692" marB="44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BasicStatistics</a:t>
                      </a:r>
                    </a:p>
                  </a:txBody>
                  <a:tcPr marL="0" marR="0" marT="6692" marB="44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Statistics(Count, Sum, Mean, Minimum, Maximum, Standard Deviation), </a:t>
                      </a:r>
                      <a:endParaRPr lang="en-US" sz="1200" dirty="0" smtClean="0"/>
                    </a:p>
                    <a:p>
                      <a:pPr algn="l"/>
                      <a:r>
                        <a:rPr lang="en-US" sz="1200" dirty="0" smtClean="0"/>
                        <a:t>Histogram(Value-Frequency </a:t>
                      </a:r>
                      <a:r>
                        <a:rPr lang="en-US" sz="1200" dirty="0"/>
                        <a:t>pairs), Classify(Equal Interval, </a:t>
                      </a:r>
                      <a:r>
                        <a:rPr lang="en-US" sz="1200" dirty="0" err="1"/>
                        <a:t>Quantile</a:t>
                      </a:r>
                      <a:r>
                        <a:rPr lang="en-US" sz="1200" dirty="0"/>
                        <a:t>, Natural Breaks </a:t>
                      </a:r>
                      <a:r>
                        <a:rPr lang="ko-KR" altLang="en-US" sz="1200" dirty="0"/>
                        <a:t>등</a:t>
                      </a:r>
                      <a:r>
                        <a:rPr lang="en-US" altLang="ko-KR" sz="1200" dirty="0"/>
                        <a:t>)</a:t>
                      </a:r>
                    </a:p>
                  </a:txBody>
                  <a:tcPr marL="0" marR="0" marT="6692" marB="4461" anchor="ctr"/>
                </a:tc>
              </a:tr>
              <a:tr h="2261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Spatial Statistics</a:t>
                      </a:r>
                    </a:p>
                  </a:txBody>
                  <a:tcPr marL="0" marR="0" marT="6692" marB="446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Moran’s I, G Statistics, Spatial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dirty="0" smtClean="0"/>
                        <a:t>LQ, Pearson, Regression</a:t>
                      </a:r>
                      <a:endParaRPr lang="ko-KR" altLang="en-US" sz="1200" dirty="0"/>
                    </a:p>
                  </a:txBody>
                  <a:tcPr marL="0" marR="0" marT="6692" marB="4461" anchor="ctr"/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28464" y="6464369"/>
            <a:ext cx="1253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/>
              <a:t>(2011. 05 </a:t>
            </a:r>
            <a:r>
              <a:rPr lang="ko-KR" altLang="en-US" sz="1200" dirty="0" smtClean="0"/>
              <a:t>기준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WPS Processes</a:t>
            </a:r>
            <a:endParaRPr lang="ko-KR" altLang="en-US" i="1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141894" y="1484784"/>
          <a:ext cx="9561513" cy="489654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096638"/>
                <a:gridCol w="950420"/>
                <a:gridCol w="7514455"/>
              </a:tblGrid>
              <a:tr h="41972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Type</a:t>
                      </a:r>
                      <a:endParaRPr lang="en-US" sz="1200" dirty="0">
                        <a:solidFill>
                          <a:srgbClr val="666666"/>
                        </a:solidFill>
                      </a:endParaRPr>
                    </a:p>
                  </a:txBody>
                  <a:tcPr marL="0" marR="0" marT="6692" marB="44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Category</a:t>
                      </a:r>
                      <a:endParaRPr lang="en-US" sz="1200" dirty="0">
                        <a:solidFill>
                          <a:srgbClr val="666666"/>
                        </a:solidFill>
                      </a:endParaRPr>
                    </a:p>
                  </a:txBody>
                  <a:tcPr marL="0" marR="0" marT="6692" marB="44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Process Identifier</a:t>
                      </a:r>
                      <a:endParaRPr lang="en-US" sz="1200" dirty="0">
                        <a:solidFill>
                          <a:srgbClr val="666666"/>
                        </a:solidFill>
                      </a:endParaRPr>
                    </a:p>
                  </a:txBody>
                  <a:tcPr marL="0" marR="0" marT="6692" marB="4461" anchor="ctr"/>
                </a:tc>
              </a:tr>
              <a:tr h="581898">
                <a:tc rowSpan="6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KOPSS 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Model </a:t>
                      </a:r>
                    </a:p>
                    <a:p>
                      <a:pPr algn="ctr"/>
                      <a:r>
                        <a:rPr lang="en-US" sz="1200" dirty="0" smtClean="0"/>
                        <a:t>Service</a:t>
                      </a:r>
                    </a:p>
                    <a:p>
                      <a:pPr algn="ctr"/>
                      <a:r>
                        <a:rPr lang="en-US" sz="1200" dirty="0" smtClean="0"/>
                        <a:t>(</a:t>
                      </a:r>
                      <a:r>
                        <a:rPr lang="en-US" sz="1200" dirty="0"/>
                        <a:t>KM)</a:t>
                      </a:r>
                    </a:p>
                  </a:txBody>
                  <a:tcPr marL="0" marR="0" marT="6692" marB="446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/>
                        <a:t>공통</a:t>
                      </a:r>
                    </a:p>
                  </a:txBody>
                  <a:tcPr marL="0" marR="0" marT="6692" marB="44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/>
                        <a:t>행정구역별 필지현황 생성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행정구역별 건축물현황 생성</a:t>
                      </a:r>
                      <a:r>
                        <a:rPr lang="en-US" altLang="ko-KR" sz="1200" dirty="0"/>
                        <a:t>, KOPSS Density, </a:t>
                      </a:r>
                      <a:r>
                        <a:rPr lang="ko-KR" altLang="en-US" sz="1200" dirty="0" err="1"/>
                        <a:t>접근성분석</a:t>
                      </a:r>
                      <a:endParaRPr lang="ko-KR" altLang="en-US" sz="1200" dirty="0"/>
                    </a:p>
                  </a:txBody>
                  <a:tcPr marL="0" marR="0" marT="6692" marB="4461" anchor="ctr"/>
                </a:tc>
              </a:tr>
              <a:tr h="121092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 err="1"/>
                        <a:t>터잡이</a:t>
                      </a:r>
                      <a:endParaRPr lang="ko-KR" altLang="en-US" sz="1200" dirty="0"/>
                    </a:p>
                  </a:txBody>
                  <a:tcPr marL="0" marR="0" marT="6692" marB="446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/>
                        <a:t>형상지수</a:t>
                      </a:r>
                      <a:r>
                        <a:rPr lang="en-US" altLang="ko-KR" sz="1200" dirty="0" smtClean="0"/>
                        <a:t>(LFI), </a:t>
                      </a:r>
                      <a:r>
                        <a:rPr lang="ko-KR" altLang="en-US" sz="1200" dirty="0" err="1" smtClean="0"/>
                        <a:t>정지량</a:t>
                      </a:r>
                      <a:r>
                        <a:rPr lang="en-US" altLang="ko-KR" sz="1200" dirty="0" smtClean="0"/>
                        <a:t>, 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/>
                        <a:t>단순증가선형모형</a:t>
                      </a:r>
                      <a:r>
                        <a:rPr lang="en-US" altLang="ko-KR" sz="1200" dirty="0" smtClean="0"/>
                        <a:t>(</a:t>
                      </a:r>
                      <a:r>
                        <a:rPr lang="ko-KR" altLang="en-US" sz="1200" dirty="0" err="1" smtClean="0"/>
                        <a:t>등차급수법</a:t>
                      </a:r>
                      <a:r>
                        <a:rPr lang="en-US" altLang="ko-KR" sz="1200" dirty="0" smtClean="0"/>
                        <a:t>),  </a:t>
                      </a:r>
                      <a:r>
                        <a:rPr lang="ko-KR" altLang="en-US" sz="1200" dirty="0" err="1" smtClean="0"/>
                        <a:t>등비급수형지수모형</a:t>
                      </a:r>
                      <a:r>
                        <a:rPr lang="en-US" altLang="ko-KR" sz="1200" dirty="0" smtClean="0"/>
                        <a:t>(</a:t>
                      </a:r>
                      <a:r>
                        <a:rPr lang="ko-KR" altLang="en-US" sz="1200" dirty="0" err="1" smtClean="0"/>
                        <a:t>등비급수법</a:t>
                      </a:r>
                      <a:r>
                        <a:rPr lang="en-US" altLang="ko-KR" sz="1200" dirty="0" smtClean="0"/>
                        <a:t>), 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err="1" smtClean="0"/>
                        <a:t>순간복리형지수모형</a:t>
                      </a:r>
                      <a:r>
                        <a:rPr lang="en-US" altLang="ko-KR" sz="1200" dirty="0" smtClean="0"/>
                        <a:t>(</a:t>
                      </a:r>
                      <a:r>
                        <a:rPr lang="ko-KR" altLang="en-US" sz="1200" dirty="0" err="1" smtClean="0"/>
                        <a:t>지수함수법</a:t>
                      </a:r>
                      <a:r>
                        <a:rPr lang="en-US" altLang="ko-KR" sz="1200" dirty="0" smtClean="0"/>
                        <a:t>),  </a:t>
                      </a:r>
                      <a:r>
                        <a:rPr lang="ko-KR" altLang="en-US" sz="1200" dirty="0" err="1" smtClean="0"/>
                        <a:t>로지스틱모형</a:t>
                      </a:r>
                      <a:r>
                        <a:rPr lang="en-US" altLang="ko-KR" sz="1200" dirty="0" smtClean="0"/>
                        <a:t>, 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/>
                        <a:t>거주밀도 소요면적 산정</a:t>
                      </a:r>
                      <a:r>
                        <a:rPr lang="en-US" altLang="ko-KR" sz="1200" dirty="0" smtClean="0"/>
                        <a:t>,  </a:t>
                      </a:r>
                      <a:r>
                        <a:rPr lang="ko-KR" altLang="en-US" sz="1200" dirty="0" smtClean="0"/>
                        <a:t>주택호수 소요면적 산정</a:t>
                      </a:r>
                      <a:r>
                        <a:rPr lang="en-US" altLang="ko-KR" sz="1200" dirty="0" smtClean="0"/>
                        <a:t>,  </a:t>
                      </a:r>
                      <a:r>
                        <a:rPr lang="ko-KR" altLang="en-US" sz="1200" dirty="0" smtClean="0"/>
                        <a:t>상업용지 소요면적 산정</a:t>
                      </a:r>
                      <a:r>
                        <a:rPr lang="en-US" altLang="ko-KR" sz="1200" dirty="0" smtClean="0"/>
                        <a:t>,  </a:t>
                      </a:r>
                      <a:r>
                        <a:rPr lang="ko-KR" altLang="en-US" sz="1200" dirty="0" smtClean="0"/>
                        <a:t>공업용지 소요면적 산정</a:t>
                      </a:r>
                      <a:endParaRPr lang="ko-KR" altLang="en-US" sz="1200" dirty="0"/>
                    </a:p>
                  </a:txBody>
                  <a:tcPr marL="0" marR="0" marT="6692" marB="4461" anchor="ctr"/>
                </a:tc>
              </a:tr>
              <a:tr h="86705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/>
                        <a:t>시설이</a:t>
                      </a:r>
                    </a:p>
                  </a:txBody>
                  <a:tcPr marL="0" marR="0" marT="6692" marB="446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/>
                        <a:t>인구배분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수요분포도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err="1" smtClean="0"/>
                        <a:t>점형면형</a:t>
                      </a:r>
                      <a:r>
                        <a:rPr lang="ko-KR" altLang="en-US" sz="1200" dirty="0" smtClean="0"/>
                        <a:t> 수요배분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선형 수요배분</a:t>
                      </a:r>
                      <a:r>
                        <a:rPr lang="en-US" altLang="ko-KR" sz="1200" dirty="0" smtClean="0"/>
                        <a:t>,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/>
                        <a:t>공급변화 시뮬레이션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err="1" smtClean="0"/>
                        <a:t>점형면형</a:t>
                      </a:r>
                      <a:r>
                        <a:rPr lang="ko-KR" altLang="en-US" sz="1200" dirty="0" smtClean="0"/>
                        <a:t> 공급배분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선형 공급배분</a:t>
                      </a:r>
                      <a:r>
                        <a:rPr lang="en-US" altLang="ko-KR" sz="1200" dirty="0" smtClean="0"/>
                        <a:t>,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/>
                        <a:t>공급적정성평가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기반시설입지배분</a:t>
                      </a:r>
                      <a:endParaRPr lang="ko-KR" altLang="en-US" sz="1200" dirty="0"/>
                    </a:p>
                  </a:txBody>
                  <a:tcPr marL="0" marR="0" marT="6692" marB="4461" anchor="ctr"/>
                </a:tc>
              </a:tr>
              <a:tr h="4197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/>
                        <a:t>지역이</a:t>
                      </a:r>
                    </a:p>
                  </a:txBody>
                  <a:tcPr marL="0" marR="0" marT="6692" marB="44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/>
                        <a:t>다차원 </a:t>
                      </a:r>
                      <a:r>
                        <a:rPr lang="en-US" sz="1200" dirty="0"/>
                        <a:t>DB </a:t>
                      </a:r>
                      <a:r>
                        <a:rPr lang="ko-KR" altLang="en-US" sz="1200" dirty="0"/>
                        <a:t>생성</a:t>
                      </a:r>
                    </a:p>
                  </a:txBody>
                  <a:tcPr marL="0" marR="0" marT="6692" marB="4461" anchor="ctr"/>
                </a:tc>
              </a:tr>
              <a:tr h="58189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/>
                        <a:t>재생이</a:t>
                      </a:r>
                    </a:p>
                  </a:txBody>
                  <a:tcPr marL="0" marR="0" marT="6692" marB="4461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200" dirty="0"/>
                        <a:t>토지</a:t>
                      </a:r>
                      <a:r>
                        <a:rPr lang="en-US" altLang="ko-KR" sz="1200" dirty="0"/>
                        <a:t>(</a:t>
                      </a:r>
                      <a:r>
                        <a:rPr lang="ko-KR" altLang="en-US" sz="1200" dirty="0"/>
                        <a:t>필지</a:t>
                      </a:r>
                      <a:r>
                        <a:rPr lang="en-US" altLang="ko-KR" sz="1200" dirty="0"/>
                        <a:t>)</a:t>
                      </a:r>
                      <a:r>
                        <a:rPr lang="ko-KR" altLang="en-US" sz="1200" dirty="0"/>
                        <a:t>조서작성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건축물조서작성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도로점유율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 err="1"/>
                        <a:t>주택접도율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 err="1"/>
                        <a:t>노후불량율</a:t>
                      </a:r>
                      <a:r>
                        <a:rPr lang="ko-KR" altLang="en-US" sz="1200" dirty="0"/>
                        <a:t> 시뮬레이션</a:t>
                      </a:r>
                    </a:p>
                  </a:txBody>
                  <a:tcPr marL="0" marR="0" marT="6692" marB="4461" anchor="ctr"/>
                </a:tc>
              </a:tr>
              <a:tr h="81532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200" dirty="0"/>
                        <a:t>관리도구</a:t>
                      </a:r>
                    </a:p>
                  </a:txBody>
                  <a:tcPr marL="0" marR="0" marT="6692" marB="4461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/>
                        <a:t>인구정보 </a:t>
                      </a:r>
                      <a:r>
                        <a:rPr lang="en-US" altLang="ko-KR" sz="1200" dirty="0" smtClean="0"/>
                        <a:t>DB </a:t>
                      </a:r>
                      <a:r>
                        <a:rPr lang="ko-KR" altLang="en-US" sz="1200" dirty="0" smtClean="0"/>
                        <a:t>생성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지형도 </a:t>
                      </a:r>
                      <a:r>
                        <a:rPr lang="en-US" altLang="ko-KR" sz="1200" dirty="0" smtClean="0"/>
                        <a:t>Clip</a:t>
                      </a:r>
                      <a:r>
                        <a:rPr lang="ko-KR" altLang="en-US" sz="1200" dirty="0" smtClean="0"/>
                        <a:t>을 통한 레이어 합치기</a:t>
                      </a:r>
                      <a:r>
                        <a:rPr lang="en-US" altLang="ko-KR" sz="1200" dirty="0" smtClean="0"/>
                        <a:t>,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/>
                        <a:t>주요도로 </a:t>
                      </a:r>
                      <a:r>
                        <a:rPr lang="en-US" altLang="ko-KR" sz="1200" dirty="0" smtClean="0"/>
                        <a:t>DB </a:t>
                      </a:r>
                      <a:r>
                        <a:rPr lang="ko-KR" altLang="en-US" sz="1200" dirty="0" smtClean="0"/>
                        <a:t>생성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도로네트워크</a:t>
                      </a:r>
                      <a:r>
                        <a:rPr lang="en-US" altLang="ko-KR" sz="1200" dirty="0" smtClean="0"/>
                        <a:t>(</a:t>
                      </a:r>
                      <a:r>
                        <a:rPr lang="ko-KR" altLang="en-US" sz="1200" dirty="0" smtClean="0"/>
                        <a:t>교통 </a:t>
                      </a:r>
                      <a:r>
                        <a:rPr lang="en-US" altLang="ko-KR" sz="1200" dirty="0" smtClean="0"/>
                        <a:t>DB) </a:t>
                      </a:r>
                      <a:r>
                        <a:rPr lang="ko-KR" altLang="en-US" sz="1200" dirty="0" smtClean="0"/>
                        <a:t>생성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도로네트워크</a:t>
                      </a:r>
                      <a:r>
                        <a:rPr lang="en-US" altLang="ko-KR" sz="1200" dirty="0" smtClean="0"/>
                        <a:t>(</a:t>
                      </a:r>
                      <a:r>
                        <a:rPr lang="ko-KR" altLang="en-US" sz="1200" dirty="0" smtClean="0"/>
                        <a:t>지형도</a:t>
                      </a:r>
                      <a:r>
                        <a:rPr lang="en-US" altLang="ko-KR" sz="1200" dirty="0" smtClean="0"/>
                        <a:t>) </a:t>
                      </a:r>
                      <a:r>
                        <a:rPr lang="ko-KR" altLang="en-US" sz="1200" dirty="0" smtClean="0"/>
                        <a:t>생성</a:t>
                      </a:r>
                    </a:p>
                  </a:txBody>
                  <a:tcPr marL="0" marR="0" marT="6692" marB="4461" anchor="ctr"/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28464" y="6381328"/>
            <a:ext cx="1253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/>
              <a:t>(2011. 05 </a:t>
            </a:r>
            <a:r>
              <a:rPr lang="ko-KR" altLang="en-US" sz="1200" dirty="0" smtClean="0"/>
              <a:t>기준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WPS</a:t>
            </a:r>
            <a:r>
              <a:rPr lang="ko-KR" altLang="en-US" dirty="0" smtClean="0"/>
              <a:t>를 채택한 </a:t>
            </a:r>
            <a:r>
              <a:rPr lang="en-US" altLang="ko-KR" dirty="0" smtClean="0"/>
              <a:t>NGIS </a:t>
            </a:r>
            <a:r>
              <a:rPr lang="ko-KR" altLang="en-US" dirty="0" smtClean="0"/>
              <a:t>사업</a:t>
            </a:r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16495" y="1628800"/>
          <a:ext cx="9001002" cy="460851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000334"/>
                <a:gridCol w="3000334"/>
                <a:gridCol w="3000334"/>
              </a:tblGrid>
              <a:tr h="79570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err="1" smtClean="0"/>
                        <a:t>사업명</a:t>
                      </a:r>
                      <a:endParaRPr lang="ko-KR" altLang="en-US" sz="20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지원 표준</a:t>
                      </a:r>
                      <a:endParaRPr lang="ko-KR" altLang="en-US" sz="20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비고</a:t>
                      </a:r>
                      <a:endParaRPr lang="ko-KR" altLang="en-US" sz="20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12797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 smtClean="0"/>
                        <a:t>국가공간정보통합체계</a:t>
                      </a:r>
                      <a:endParaRPr lang="en-US" altLang="ko-KR" sz="2000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/>
                        <a:t>(NSDI)</a:t>
                      </a:r>
                      <a:endParaRPr lang="ko-KR" altLang="en-US" sz="2000" dirty="0" smtClean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/>
                        <a:t>WMS, WFS, </a:t>
                      </a:r>
                      <a:r>
                        <a:rPr lang="en-US" altLang="ko-KR" sz="2000" baseline="0" dirty="0" smtClean="0"/>
                        <a:t>CSW, </a:t>
                      </a:r>
                      <a:r>
                        <a:rPr lang="en-US" altLang="ko-KR" sz="2000" baseline="0" dirty="0" err="1" smtClean="0"/>
                        <a:t>OpenLS</a:t>
                      </a:r>
                      <a:r>
                        <a:rPr lang="en-US" altLang="ko-KR" sz="2000" baseline="0" dirty="0" smtClean="0"/>
                        <a:t>, WPS(7, Vector</a:t>
                      </a:r>
                      <a:r>
                        <a:rPr lang="ko-KR" altLang="en-US" sz="2000" baseline="0" dirty="0" smtClean="0"/>
                        <a:t>분석</a:t>
                      </a:r>
                      <a:r>
                        <a:rPr lang="en-US" altLang="ko-KR" sz="2000" baseline="0" dirty="0" smtClean="0"/>
                        <a:t>)</a:t>
                      </a:r>
                      <a:endParaRPr lang="ko-KR" altLang="en-US" sz="20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hlinkClick r:id="rId2"/>
                        </a:rPr>
                        <a:t>http://www.nsdi.go.kr/</a:t>
                      </a:r>
                      <a:endParaRPr lang="ko-KR" altLang="en-US" sz="20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12797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dirty="0" smtClean="0"/>
                        <a:t>국토공간계획지원체계</a:t>
                      </a:r>
                      <a:endParaRPr lang="en-US" altLang="ko-KR" sz="2000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 smtClean="0"/>
                        <a:t>(KOPSS)</a:t>
                      </a:r>
                      <a:endParaRPr lang="ko-KR" altLang="en-US" sz="20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/>
                        <a:t>WMS, WFS, WCS, WPS(33 + 19 + 17 + 10 + 34)</a:t>
                      </a:r>
                      <a:endParaRPr lang="ko-KR" altLang="en-US" sz="20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hlinkClick r:id="rId3"/>
                        </a:rPr>
                        <a:t>http://www.kopss.go.kr</a:t>
                      </a:r>
                      <a:endParaRPr lang="ko-KR" altLang="en-US" sz="20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  <a:tr h="125324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/>
                        <a:t>도시계획정보체계</a:t>
                      </a:r>
                      <a:endParaRPr lang="en-US" altLang="ko-KR" sz="2000" dirty="0" smtClean="0"/>
                    </a:p>
                    <a:p>
                      <a:pPr algn="ctr" latinLnBrk="1"/>
                      <a:r>
                        <a:rPr lang="en-US" altLang="ko-KR" sz="2000" dirty="0" smtClean="0"/>
                        <a:t>(UPIS)</a:t>
                      </a:r>
                      <a:endParaRPr lang="ko-KR" altLang="en-US" sz="20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/>
                        <a:t>WMS,</a:t>
                      </a:r>
                      <a:r>
                        <a:rPr lang="en-US" altLang="ko-KR" sz="2000" baseline="0" dirty="0" smtClean="0"/>
                        <a:t> WFS, WPS(19, Vector + Raster)</a:t>
                      </a:r>
                      <a:endParaRPr lang="ko-KR" altLang="en-US" sz="20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2000" dirty="0" smtClean="0">
                          <a:hlinkClick r:id="rId4"/>
                        </a:rPr>
                        <a:t>http://upis.go.kr</a:t>
                      </a:r>
                      <a:endParaRPr lang="ko-KR" altLang="en-US" sz="2000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OGC Web Service – WMS, WFS ?</a:t>
            </a:r>
            <a:endParaRPr lang="ko-KR" altLang="en-US" i="1" dirty="0"/>
          </a:p>
        </p:txBody>
      </p:sp>
      <p:pic>
        <p:nvPicPr>
          <p:cNvPr id="1026" name="Picture 2" descr="C:\NSO\foursquare_0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8504" y="3438145"/>
            <a:ext cx="9223025" cy="1352931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Part 3: Why GeoTools &amp; GeoServer?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772816"/>
            <a:ext cx="8915400" cy="4353664"/>
          </a:xfrm>
        </p:spPr>
        <p:txBody>
          <a:bodyPr>
            <a:normAutofit/>
          </a:bodyPr>
          <a:lstStyle/>
          <a:p>
            <a:r>
              <a:rPr lang="en-US" altLang="ko-KR" dirty="0" err="1" smtClean="0"/>
              <a:t>PyWPS</a:t>
            </a:r>
            <a:endParaRPr lang="en-US" altLang="ko-KR" dirty="0" smtClean="0"/>
          </a:p>
          <a:p>
            <a:r>
              <a:rPr lang="en-US" altLang="ko-KR" dirty="0" smtClean="0"/>
              <a:t>Constellation</a:t>
            </a:r>
          </a:p>
          <a:p>
            <a:r>
              <a:rPr lang="en-US" altLang="ko-KR" dirty="0" smtClean="0"/>
              <a:t>Zoo Project</a:t>
            </a:r>
          </a:p>
          <a:p>
            <a:r>
              <a:rPr lang="en-US" altLang="ko-KR" dirty="0" err="1" smtClean="0"/>
              <a:t>deegree</a:t>
            </a:r>
            <a:endParaRPr lang="en-US" altLang="ko-KR" dirty="0" smtClean="0"/>
          </a:p>
          <a:p>
            <a:r>
              <a:rPr lang="en-US" altLang="ko-KR" dirty="0" smtClean="0"/>
              <a:t>52 North</a:t>
            </a:r>
          </a:p>
          <a:p>
            <a:r>
              <a:rPr lang="en-US" altLang="ko-KR" dirty="0" smtClean="0"/>
              <a:t>GeoServer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WPS</a:t>
            </a:r>
            <a:r>
              <a:rPr lang="ko-KR" altLang="en-US" dirty="0" smtClean="0"/>
              <a:t>를 구현한 </a:t>
            </a:r>
            <a:r>
              <a:rPr lang="en-US" altLang="ko-KR" dirty="0" smtClean="0"/>
              <a:t>Open Source</a:t>
            </a:r>
            <a:r>
              <a:rPr lang="ko-KR" altLang="en-US" dirty="0" smtClean="0"/>
              <a:t> </a:t>
            </a:r>
            <a:r>
              <a:rPr lang="en-US" altLang="ko-KR" dirty="0" smtClean="0"/>
              <a:t>GIS</a:t>
            </a:r>
            <a:endParaRPr lang="ko-KR" altLang="en-US" dirty="0"/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2814" y="1700808"/>
            <a:ext cx="106875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>
          <a:xfrm>
            <a:off x="272480" y="6309320"/>
            <a:ext cx="8568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 smtClean="0">
                <a:hlinkClick r:id="rId3"/>
              </a:rPr>
              <a:t>출처</a:t>
            </a:r>
            <a:r>
              <a:rPr lang="en-US" altLang="ko-KR" sz="1200" dirty="0" smtClean="0">
                <a:hlinkClick r:id="rId3"/>
              </a:rPr>
              <a:t>: http://www.slideshare.net/jgarnett/wps-shootout</a:t>
            </a:r>
            <a:endParaRPr lang="ko-KR" altLang="en-US" sz="1200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4979" y="3068960"/>
            <a:ext cx="90442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53294" y="3645024"/>
            <a:ext cx="1387791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35132" y="4221088"/>
            <a:ext cx="102411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21299" y="4725144"/>
            <a:ext cx="1451781" cy="43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4532" y="2348880"/>
            <a:ext cx="1325314" cy="60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>
                <a:latin typeface="+mj-ea"/>
              </a:rPr>
              <a:t>잘 정리된 도움말</a:t>
            </a:r>
            <a:endParaRPr lang="en-US" altLang="ko-KR" dirty="0" smtClean="0">
              <a:latin typeface="+mj-ea"/>
            </a:endParaRPr>
          </a:p>
          <a:p>
            <a:r>
              <a:rPr lang="en-US" altLang="ko-KR" dirty="0" err="1" smtClean="0">
                <a:latin typeface="+mj-ea"/>
              </a:rPr>
              <a:t>GeoAPI</a:t>
            </a:r>
            <a:r>
              <a:rPr lang="en-US" altLang="ko-KR" dirty="0" smtClean="0">
                <a:latin typeface="+mj-ea"/>
              </a:rPr>
              <a:t>, JTS</a:t>
            </a:r>
          </a:p>
          <a:p>
            <a:r>
              <a:rPr lang="en-US" altLang="ko-KR" dirty="0" smtClean="0">
                <a:latin typeface="+mj-ea"/>
              </a:rPr>
              <a:t>Feature ~ GridCoverage </a:t>
            </a:r>
            <a:r>
              <a:rPr lang="ko-KR" altLang="en-US" dirty="0" smtClean="0">
                <a:latin typeface="+mj-ea"/>
              </a:rPr>
              <a:t>입출력</a:t>
            </a:r>
            <a:endParaRPr lang="en-US" altLang="ko-KR" dirty="0" smtClean="0">
              <a:latin typeface="+mj-ea"/>
            </a:endParaRPr>
          </a:p>
          <a:p>
            <a:r>
              <a:rPr lang="en-US" altLang="ko-KR" dirty="0" smtClean="0">
                <a:latin typeface="+mj-ea"/>
              </a:rPr>
              <a:t>WMS, WFS, WCS </a:t>
            </a:r>
            <a:r>
              <a:rPr lang="ko-KR" altLang="en-US" dirty="0" smtClean="0">
                <a:latin typeface="+mj-ea"/>
              </a:rPr>
              <a:t>기본 탑재</a:t>
            </a:r>
            <a:endParaRPr lang="en-US" altLang="ko-KR" dirty="0" smtClean="0">
              <a:latin typeface="+mj-ea"/>
            </a:endParaRPr>
          </a:p>
          <a:p>
            <a:r>
              <a:rPr lang="en-US" altLang="ko-KR" dirty="0" smtClean="0">
                <a:latin typeface="+mj-ea"/>
              </a:rPr>
              <a:t>Data </a:t>
            </a:r>
            <a:r>
              <a:rPr lang="en-US" altLang="ko-KR" dirty="0">
                <a:latin typeface="+mj-ea"/>
              </a:rPr>
              <a:t>Store </a:t>
            </a:r>
            <a:r>
              <a:rPr lang="ko-KR" altLang="en-US" dirty="0" smtClean="0">
                <a:latin typeface="+mj-ea"/>
              </a:rPr>
              <a:t>확장이 쉬움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Why GeoTools &amp; GeoServer ?</a:t>
            </a:r>
            <a:endParaRPr lang="ko-KR" altLang="en-US" dirty="0"/>
          </a:p>
        </p:txBody>
      </p:sp>
      <p:pic>
        <p:nvPicPr>
          <p:cNvPr id="56322" name="Picture 2" descr="http://3.bp.blogspot.com/-PHA0YIs4Hx8/ThwW4RqOd1I/AAAAAAAAAMs/9WpmCUsmudQ/s1600/GeoServer_jdbcdatastore.png"/>
          <p:cNvPicPr>
            <a:picLocks noChangeAspect="1" noChangeArrowheads="1"/>
          </p:cNvPicPr>
          <p:nvPr/>
        </p:nvPicPr>
        <p:blipFill>
          <a:blip r:embed="rId2" cstate="print"/>
          <a:srcRect r="39488"/>
          <a:stretch>
            <a:fillRect/>
          </a:stretch>
        </p:blipFill>
        <p:spPr bwMode="auto">
          <a:xfrm>
            <a:off x="6929008" y="3212976"/>
            <a:ext cx="2731493" cy="3174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5088" y="4293096"/>
            <a:ext cx="3729841" cy="2133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2480" y="1268760"/>
            <a:ext cx="9289032" cy="4857720"/>
          </a:xfrm>
        </p:spPr>
        <p:txBody>
          <a:bodyPr>
            <a:normAutofit/>
          </a:bodyPr>
          <a:lstStyle/>
          <a:p>
            <a:r>
              <a:rPr lang="en-US" altLang="ko-KR" sz="1700" dirty="0" smtClean="0">
                <a:latin typeface="+mj-ea"/>
                <a:ea typeface="+mj-ea"/>
              </a:rPr>
              <a:t>Open source (LGPL) Java code library which provides standards compliant methods for the manipulation of geospatial data</a:t>
            </a:r>
          </a:p>
          <a:p>
            <a:r>
              <a:rPr lang="en-US" altLang="ko-KR" sz="1700" dirty="0" smtClean="0"/>
              <a:t>Implements Open Geospatial Consortium (OGC) specifications(</a:t>
            </a:r>
            <a:r>
              <a:rPr lang="en-US" altLang="ko-KR" sz="1700" dirty="0" err="1" smtClean="0"/>
              <a:t>GeoAPI</a:t>
            </a:r>
            <a:r>
              <a:rPr lang="en-US" altLang="ko-KR" sz="1700" dirty="0" smtClean="0"/>
              <a:t>)</a:t>
            </a:r>
          </a:p>
          <a:p>
            <a:r>
              <a:rPr lang="en-US" altLang="ko-KR" sz="1700" dirty="0" smtClean="0"/>
              <a:t>Supports OGC Grid Coverage implementation</a:t>
            </a:r>
          </a:p>
          <a:p>
            <a:r>
              <a:rPr lang="en-US" altLang="ko-KR" sz="1700" dirty="0" smtClean="0"/>
              <a:t>Coordinate reference system and transformation support</a:t>
            </a:r>
          </a:p>
          <a:p>
            <a:r>
              <a:rPr lang="en-US" altLang="ko-KR" sz="1700" dirty="0" smtClean="0"/>
              <a:t>Symbology using OGC Styled Layer Descriptor (SLD) specification</a:t>
            </a:r>
          </a:p>
          <a:p>
            <a:r>
              <a:rPr lang="en-US" altLang="ko-KR" sz="1700" dirty="0" smtClean="0"/>
              <a:t>Attribute and spatial filters using OGC Filter Encoding specification</a:t>
            </a:r>
          </a:p>
          <a:p>
            <a:r>
              <a:rPr lang="en-US" altLang="ko-KR" sz="1700" dirty="0" smtClean="0"/>
              <a:t>Supports graphs and networks</a:t>
            </a:r>
          </a:p>
          <a:p>
            <a:r>
              <a:rPr lang="en-US" altLang="ko-KR" sz="1700" dirty="0" smtClean="0"/>
              <a:t>Java Topology Suite (JTS) - with support for the OGC Simple Features Specification - used as the geometry model for vector features.</a:t>
            </a:r>
          </a:p>
          <a:p>
            <a:endParaRPr lang="ko-KR" altLang="en-US" sz="1700" dirty="0">
              <a:latin typeface="+mj-ea"/>
              <a:ea typeface="+mj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GeoTools: 2.7.x, 8.x</a:t>
            </a:r>
            <a:endParaRPr lang="ko-KR" alt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544" y="4437112"/>
            <a:ext cx="3816424" cy="1832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344488" y="6488668"/>
            <a:ext cx="28452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hlinkClick r:id="rId4"/>
              </a:rPr>
              <a:t>[</a:t>
            </a:r>
            <a:r>
              <a:rPr lang="ko-KR" altLang="en-US" sz="1200" dirty="0" smtClean="0">
                <a:hlinkClick r:id="rId4"/>
              </a:rPr>
              <a:t>출처</a:t>
            </a:r>
            <a:r>
              <a:rPr lang="en-US" altLang="ko-KR" sz="1200" dirty="0" smtClean="0">
                <a:hlinkClick r:id="rId4"/>
              </a:rPr>
              <a:t>: http://www.osgeo.org/geotools]</a:t>
            </a:r>
            <a:endParaRPr lang="ko-KR" altLang="en-US" sz="1200" dirty="0"/>
          </a:p>
        </p:txBody>
      </p:sp>
      <p:pic>
        <p:nvPicPr>
          <p:cNvPr id="8" name="Picture 4" descr="http://geoserver.org/download/attachments/819453/OSGeo_incubati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93360" y="2924944"/>
            <a:ext cx="1355443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495300" y="1700808"/>
            <a:ext cx="8915400" cy="4526280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/>
              <a:t>Geospatial gateway</a:t>
            </a:r>
          </a:p>
          <a:p>
            <a:pPr>
              <a:buNone/>
            </a:pPr>
            <a:r>
              <a:rPr lang="en-US" altLang="ko-KR" dirty="0" smtClean="0"/>
              <a:t> - Java enterprise</a:t>
            </a:r>
            <a:endParaRPr lang="en-US" altLang="ko-KR" dirty="0"/>
          </a:p>
          <a:p>
            <a:r>
              <a:rPr lang="en-US" altLang="ko-KR" dirty="0" smtClean="0"/>
              <a:t>Standard compliant</a:t>
            </a:r>
          </a:p>
          <a:p>
            <a:pPr>
              <a:buNone/>
            </a:pPr>
            <a:r>
              <a:rPr lang="en-US" altLang="ko-KR" dirty="0" smtClean="0"/>
              <a:t> - WMS 1.1.1/1.3.0</a:t>
            </a:r>
          </a:p>
          <a:p>
            <a:pPr>
              <a:buNone/>
            </a:pPr>
            <a:r>
              <a:rPr lang="en-US" altLang="ko-KR" dirty="0" smtClean="0"/>
              <a:t> - WFS 1.0.0/1.1.0</a:t>
            </a:r>
          </a:p>
          <a:p>
            <a:pPr>
              <a:buNone/>
            </a:pPr>
            <a:r>
              <a:rPr lang="en-US" altLang="ko-KR" dirty="0" smtClean="0"/>
              <a:t> - WCS 1.0.0/1.1.1</a:t>
            </a:r>
          </a:p>
          <a:p>
            <a:pPr>
              <a:buNone/>
            </a:pPr>
            <a:r>
              <a:rPr lang="en-US" altLang="ko-KR" dirty="0" smtClean="0"/>
              <a:t> - WPS 1.0.0</a:t>
            </a:r>
            <a:endParaRPr lang="en-US" altLang="ko-KR" dirty="0"/>
          </a:p>
          <a:p>
            <a:r>
              <a:rPr lang="en-US" altLang="ko-KR" dirty="0" smtClean="0"/>
              <a:t>Google Earth Support</a:t>
            </a:r>
          </a:p>
          <a:p>
            <a:r>
              <a:rPr lang="en-US" altLang="ko-KR" dirty="0" err="1" smtClean="0"/>
              <a:t>GeoWebCache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GeoServer: 2.1.x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85048" y="3212976"/>
            <a:ext cx="3898800" cy="261481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1028" name="Picture 4" descr="http://geoserver.org/download/attachments/819453/OSGeo_incuba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3040" y="5877272"/>
            <a:ext cx="1355443" cy="576064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488504" y="6309320"/>
            <a:ext cx="3019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>
                <a:hlinkClick r:id="rId4"/>
              </a:rPr>
              <a:t>[</a:t>
            </a:r>
            <a:r>
              <a:rPr lang="ko-KR" altLang="en-US" dirty="0" smtClean="0">
                <a:hlinkClick r:id="rId4"/>
              </a:rPr>
              <a:t>출처</a:t>
            </a:r>
            <a:r>
              <a:rPr lang="en-US" altLang="ko-KR" dirty="0" smtClean="0">
                <a:hlinkClick r:id="rId4"/>
              </a:rPr>
              <a:t>: http://geoserver.org]</a:t>
            </a:r>
            <a:endParaRPr lang="ko-KR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GeoServer WPS Extension</a:t>
            </a:r>
            <a:endParaRPr lang="ko-KR" altLang="en-US" dirty="0"/>
          </a:p>
        </p:txBody>
      </p:sp>
      <p:pic>
        <p:nvPicPr>
          <p:cNvPr id="2050" name="Picture 2" descr="http://3.bp.blogspot.com/-zftUmZPGRZk/Te4HvZ0eONI/AAAAAAAAAJU/A23lH9G-_gI/s1600/GeoServer_wp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504" y="2060848"/>
            <a:ext cx="8880457" cy="39604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GeoServer WPS Extension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44488" y="1485939"/>
            <a:ext cx="92890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▷ GeoTools</a:t>
            </a:r>
            <a:r>
              <a:rPr lang="ko-KR" altLang="en-US" b="1" dirty="0" smtClean="0"/>
              <a:t>에서 제공하는 </a:t>
            </a:r>
            <a:r>
              <a:rPr lang="en-US" altLang="ko-KR" b="1" dirty="0" smtClean="0"/>
              <a:t>Default Process</a:t>
            </a:r>
            <a:endParaRPr lang="en-US" altLang="ko-KR" dirty="0" smtClean="0"/>
          </a:p>
          <a:p>
            <a:r>
              <a:rPr lang="en-US" altLang="ko-KR" dirty="0" smtClean="0"/>
              <a:t> GeoTools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Unsupported module</a:t>
            </a:r>
            <a:r>
              <a:rPr lang="ko-KR" altLang="en-US" dirty="0" smtClean="0"/>
              <a:t>에서 제공하는 </a:t>
            </a:r>
            <a:r>
              <a:rPr lang="en-US" altLang="ko-KR" dirty="0" smtClean="0"/>
              <a:t>WPS </a:t>
            </a:r>
            <a:r>
              <a:rPr lang="ko-KR" altLang="en-US" dirty="0" smtClean="0"/>
              <a:t>및 </a:t>
            </a:r>
            <a:r>
              <a:rPr lang="en-US" altLang="ko-KR" dirty="0" smtClean="0"/>
              <a:t>Process</a:t>
            </a:r>
          </a:p>
          <a:p>
            <a:r>
              <a:rPr lang="en-US" altLang="ko-KR" dirty="0" smtClean="0"/>
              <a:t> </a:t>
            </a:r>
            <a:r>
              <a:rPr lang="en-US" altLang="ko-KR" b="1" dirty="0" smtClean="0"/>
              <a:t>⊙ JTS Namespace</a:t>
            </a:r>
            <a:endParaRPr lang="en-US" altLang="ko-KR" dirty="0" smtClean="0"/>
          </a:p>
          <a:p>
            <a:r>
              <a:rPr lang="en-US" altLang="ko-KR" dirty="0" smtClean="0"/>
              <a:t>  - Geometry Handling Process</a:t>
            </a:r>
            <a:r>
              <a:rPr lang="ko-KR" altLang="en-US" dirty="0" smtClean="0"/>
              <a:t>로 </a:t>
            </a:r>
            <a:r>
              <a:rPr lang="en-US" altLang="ko-KR" dirty="0" smtClean="0"/>
              <a:t>JTS Geometry Handling</a:t>
            </a:r>
          </a:p>
          <a:p>
            <a:r>
              <a:rPr lang="en-US" altLang="ko-KR" dirty="0" smtClean="0"/>
              <a:t>  : area, boundary, buffer, centroid, contains, </a:t>
            </a:r>
            <a:r>
              <a:rPr lang="en-US" altLang="ko-KR" dirty="0" err="1" smtClean="0"/>
              <a:t>convexHull</a:t>
            </a:r>
            <a:r>
              <a:rPr lang="en-US" altLang="ko-KR" dirty="0" smtClean="0"/>
              <a:t>, crosses, </a:t>
            </a:r>
            <a:r>
              <a:rPr lang="en-US" altLang="ko-KR" dirty="0" err="1" smtClean="0"/>
              <a:t>densify</a:t>
            </a:r>
            <a:r>
              <a:rPr lang="en-US" altLang="ko-KR" dirty="0" smtClean="0"/>
              <a:t>, difference, dimension, disjoint, distance, </a:t>
            </a:r>
            <a:r>
              <a:rPr lang="en-US" altLang="ko-KR" dirty="0" err="1" smtClean="0"/>
              <a:t>endPoint</a:t>
            </a:r>
            <a:r>
              <a:rPr lang="en-US" altLang="ko-KR" dirty="0" smtClean="0"/>
              <a:t>, envelope, </a:t>
            </a:r>
            <a:r>
              <a:rPr lang="en-US" altLang="ko-KR" dirty="0" err="1" smtClean="0"/>
              <a:t>equalsExact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equalsExactTolerance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exteriorRing</a:t>
            </a:r>
            <a:r>
              <a:rPr lang="en-US" altLang="ko-KR" dirty="0" smtClean="0"/>
              <a:t>, </a:t>
            </a:r>
            <a:r>
              <a:rPr lang="en-US" altLang="ko-KR" dirty="0" err="1" smtClean="0"/>
              <a:t>filterString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geometryType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getGeoemtryN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getX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getY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interiorPoint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interiorRingN</a:t>
            </a:r>
            <a:r>
              <a:rPr lang="en-US" altLang="ko-KR" dirty="0" smtClean="0"/>
              <a:t>, intersection, intersects, </a:t>
            </a:r>
            <a:r>
              <a:rPr lang="en-US" altLang="ko-KR" dirty="0" err="1" smtClean="0"/>
              <a:t>isXlised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isEmpty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isRing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isSimple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isValid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isWithinDIstance</a:t>
            </a:r>
            <a:r>
              <a:rPr lang="en-US" altLang="ko-KR" dirty="0" smtClean="0"/>
              <a:t>, length, </a:t>
            </a:r>
            <a:r>
              <a:rPr lang="en-US" altLang="ko-KR" dirty="0" err="1" smtClean="0"/>
              <a:t>numGeometries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numnteriorRing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numPoints</a:t>
            </a:r>
            <a:r>
              <a:rPr lang="en-US" altLang="ko-KR" dirty="0" smtClean="0"/>
              <a:t>, overlaps, </a:t>
            </a:r>
            <a:r>
              <a:rPr lang="en-US" altLang="ko-KR" dirty="0" err="1" smtClean="0"/>
              <a:t>pointN</a:t>
            </a:r>
            <a:r>
              <a:rPr lang="en-US" altLang="ko-KR" dirty="0" smtClean="0"/>
              <a:t>, relate, </a:t>
            </a:r>
            <a:r>
              <a:rPr lang="en-US" altLang="ko-KR" dirty="0" err="1" smtClean="0"/>
              <a:t>relatePattern</a:t>
            </a:r>
            <a:r>
              <a:rPr lang="en-US" altLang="ko-KR" dirty="0" smtClean="0"/>
              <a:t>, simplify, </a:t>
            </a:r>
            <a:r>
              <a:rPr lang="en-US" altLang="ko-KR" dirty="0" err="1" smtClean="0"/>
              <a:t>startPoint</a:t>
            </a:r>
            <a:r>
              <a:rPr lang="en-US" altLang="ko-KR" dirty="0" smtClean="0"/>
              <a:t>, </a:t>
            </a:r>
            <a:r>
              <a:rPr lang="en-US" altLang="ko-KR" dirty="0" err="1" smtClean="0"/>
              <a:t>symDifference</a:t>
            </a:r>
            <a:r>
              <a:rPr lang="en-US" altLang="ko-KR" dirty="0" smtClean="0"/>
              <a:t>, touches, union, within</a:t>
            </a:r>
          </a:p>
          <a:p>
            <a:r>
              <a:rPr lang="en-US" altLang="ko-KR" dirty="0" smtClean="0"/>
              <a:t>  </a:t>
            </a:r>
          </a:p>
          <a:p>
            <a:r>
              <a:rPr lang="en-US" altLang="ko-KR" dirty="0" smtClean="0"/>
              <a:t> </a:t>
            </a:r>
            <a:r>
              <a:rPr lang="en-US" altLang="ko-KR" b="1" dirty="0" smtClean="0"/>
              <a:t>⊙ </a:t>
            </a:r>
            <a:r>
              <a:rPr lang="en-US" altLang="ko-KR" b="1" dirty="0" err="1" smtClean="0"/>
              <a:t>gt</a:t>
            </a:r>
            <a:r>
              <a:rPr lang="en-US" altLang="ko-KR" b="1" dirty="0" smtClean="0"/>
              <a:t> Namespace</a:t>
            </a:r>
            <a:endParaRPr lang="en-US" altLang="ko-KR" dirty="0" smtClean="0"/>
          </a:p>
          <a:p>
            <a:r>
              <a:rPr lang="en-US" altLang="ko-KR" dirty="0" smtClean="0"/>
              <a:t> - GeoTools Sample Process</a:t>
            </a:r>
            <a:r>
              <a:rPr lang="ko-KR" altLang="en-US" dirty="0" smtClean="0"/>
              <a:t>들도 </a:t>
            </a:r>
            <a:r>
              <a:rPr lang="en-US" altLang="ko-KR" dirty="0" err="1" smtClean="0"/>
              <a:t>FeatureCollection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GridCoverage</a:t>
            </a:r>
            <a:r>
              <a:rPr lang="ko-KR" altLang="en-US" dirty="0" smtClean="0"/>
              <a:t>를 활용</a:t>
            </a:r>
          </a:p>
          <a:p>
            <a:r>
              <a:rPr lang="ko-KR" altLang="en-US" dirty="0" smtClean="0"/>
              <a:t> 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BufferFeatureCollection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DoubleAddition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FeatureBuffer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Inersect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RasterToVector</a:t>
            </a:r>
            <a:r>
              <a:rPr lang="en-US" altLang="ko-KR" dirty="0" smtClean="0"/>
              <a:t>, Union, </a:t>
            </a:r>
            <a:r>
              <a:rPr lang="en-US" altLang="ko-KR" dirty="0" err="1" smtClean="0"/>
              <a:t>VectorToRaster</a:t>
            </a:r>
            <a:r>
              <a:rPr lang="en-US" altLang="ko-KR" dirty="0" smtClean="0"/>
              <a:t>, buffer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GeoServer WPS Extension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16496" y="1419741"/>
            <a:ext cx="92890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▷ GeoServer</a:t>
            </a:r>
            <a:r>
              <a:rPr lang="ko-KR" altLang="en-US" b="1" dirty="0" smtClean="0"/>
              <a:t>에서 제공하는 </a:t>
            </a:r>
            <a:r>
              <a:rPr lang="en-US" altLang="ko-KR" b="1" dirty="0" smtClean="0"/>
              <a:t>Process</a:t>
            </a:r>
            <a:endParaRPr lang="en-US" altLang="ko-KR" dirty="0" smtClean="0"/>
          </a:p>
          <a:p>
            <a:r>
              <a:rPr lang="en-US" altLang="ko-KR" b="1" dirty="0" smtClean="0"/>
              <a:t> ⊙ </a:t>
            </a:r>
            <a:r>
              <a:rPr lang="en-US" altLang="ko-KR" b="1" dirty="0" err="1" smtClean="0"/>
              <a:t>gs</a:t>
            </a:r>
            <a:r>
              <a:rPr lang="en-US" altLang="ko-KR" b="1" dirty="0" smtClean="0"/>
              <a:t> Namespace</a:t>
            </a:r>
            <a:endParaRPr lang="en-US" altLang="ko-KR" dirty="0" smtClean="0"/>
          </a:p>
          <a:p>
            <a:r>
              <a:rPr lang="en-US" altLang="ko-KR" dirty="0" smtClean="0"/>
              <a:t> - GeoTools</a:t>
            </a:r>
            <a:r>
              <a:rPr lang="ko-KR" altLang="en-US" dirty="0" smtClean="0"/>
              <a:t>를 활용하여 </a:t>
            </a:r>
            <a:r>
              <a:rPr lang="en-US" altLang="ko-KR" dirty="0" smtClean="0"/>
              <a:t>GeoServer WPS Extension</a:t>
            </a:r>
            <a:r>
              <a:rPr lang="ko-KR" altLang="en-US" dirty="0" smtClean="0"/>
              <a:t>에서 제공하는 샘플 </a:t>
            </a:r>
            <a:r>
              <a:rPr lang="en-US" altLang="ko-KR" dirty="0" smtClean="0"/>
              <a:t>Process</a:t>
            </a:r>
            <a:r>
              <a:rPr lang="ko-KR" altLang="en-US" dirty="0" smtClean="0"/>
              <a:t>들로  </a:t>
            </a:r>
            <a:r>
              <a:rPr lang="en-US" altLang="ko-KR" dirty="0" err="1" smtClean="0"/>
              <a:t>FeatureCollection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GridCoverage</a:t>
            </a:r>
            <a:r>
              <a:rPr lang="ko-KR" altLang="en-US" dirty="0" smtClean="0"/>
              <a:t>를 활용</a:t>
            </a:r>
          </a:p>
          <a:p>
            <a:r>
              <a:rPr lang="ko-KR" altLang="en-US" dirty="0" smtClean="0"/>
              <a:t> </a:t>
            </a:r>
            <a:r>
              <a:rPr lang="en-US" altLang="ko-KR" dirty="0" smtClean="0"/>
              <a:t>: Aggregate, Bounds, </a:t>
            </a:r>
            <a:r>
              <a:rPr lang="en-US" altLang="ko-KR" dirty="0" err="1" smtClean="0"/>
              <a:t>CollectGeometries</a:t>
            </a:r>
            <a:r>
              <a:rPr lang="en-US" altLang="ko-KR" dirty="0" smtClean="0"/>
              <a:t>, Contour, Count, </a:t>
            </a:r>
            <a:r>
              <a:rPr lang="en-US" altLang="ko-KR" dirty="0" err="1" smtClean="0"/>
              <a:t>CropCoverage</a:t>
            </a:r>
            <a:r>
              <a:rPr lang="en-US" altLang="ko-KR" dirty="0" smtClean="0"/>
              <a:t>, Import, Nearest, </a:t>
            </a:r>
            <a:r>
              <a:rPr lang="en-US" altLang="ko-KR" dirty="0" err="1" smtClean="0"/>
              <a:t>PointBuffers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PolygonExtraction</a:t>
            </a:r>
            <a:r>
              <a:rPr lang="en-US" altLang="ko-KR" dirty="0" smtClean="0"/>
              <a:t>, Query, </a:t>
            </a:r>
            <a:r>
              <a:rPr lang="en-US" altLang="ko-KR" dirty="0" err="1" smtClean="0"/>
              <a:t>RangeLookup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RaserAsPointCollection</a:t>
            </a:r>
            <a:r>
              <a:rPr lang="en-US" altLang="ko-KR" dirty="0" smtClean="0"/>
              <a:t>, </a:t>
            </a:r>
            <a:r>
              <a:rPr lang="en-US" altLang="ko-KR" dirty="0" err="1" smtClean="0"/>
              <a:t>RasterZonalStatistics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RectangularClip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Reproject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ReprojectGeometry</a:t>
            </a:r>
            <a:r>
              <a:rPr lang="en-US" altLang="ko-KR" dirty="0" smtClean="0"/>
              <a:t>, </a:t>
            </a:r>
            <a:r>
              <a:rPr lang="en-US" altLang="ko-KR" dirty="0" err="1" smtClean="0"/>
              <a:t>ScaleCoverage</a:t>
            </a:r>
            <a:r>
              <a:rPr lang="en-US" altLang="ko-KR" dirty="0" smtClean="0"/>
              <a:t>, Simplify, Snap, </a:t>
            </a:r>
            <a:r>
              <a:rPr lang="en-US" altLang="ko-KR" dirty="0" err="1" smtClean="0"/>
              <a:t>StoreCoverage</a:t>
            </a:r>
            <a:r>
              <a:rPr lang="en-US" altLang="ko-KR" dirty="0" smtClean="0"/>
              <a:t>, </a:t>
            </a:r>
            <a:r>
              <a:rPr lang="en-US" altLang="ko-KR" dirty="0" err="1" smtClean="0"/>
              <a:t>StyleCoverage</a:t>
            </a:r>
            <a:r>
              <a:rPr lang="en-US" altLang="ko-KR" dirty="0" smtClean="0"/>
              <a:t>, Unique, </a:t>
            </a:r>
            <a:r>
              <a:rPr lang="en-US" altLang="ko-KR" dirty="0" err="1" smtClean="0"/>
              <a:t>VectorZonalStatistics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b="1" dirty="0" smtClean="0"/>
              <a:t>▷ 향후 제공</a:t>
            </a:r>
            <a:r>
              <a:rPr lang="en-US" altLang="ko-KR" b="1" dirty="0" smtClean="0"/>
              <a:t>(?)</a:t>
            </a:r>
            <a:r>
              <a:rPr lang="ko-KR" altLang="en-US" b="1" dirty="0" smtClean="0"/>
              <a:t>될 </a:t>
            </a:r>
            <a:r>
              <a:rPr lang="en-US" altLang="ko-KR" b="1" dirty="0" smtClean="0"/>
              <a:t>Process </a:t>
            </a:r>
            <a:r>
              <a:rPr lang="ko-KR" altLang="en-US" b="1" dirty="0" smtClean="0"/>
              <a:t>들</a:t>
            </a:r>
            <a:endParaRPr lang="ko-KR" altLang="en-US" dirty="0" smtClean="0"/>
          </a:p>
          <a:p>
            <a:r>
              <a:rPr lang="ko-KR" altLang="en-US" dirty="0" smtClean="0"/>
              <a:t> ⊙ </a:t>
            </a:r>
            <a:r>
              <a:rPr lang="en-US" altLang="ko-KR" dirty="0" smtClean="0"/>
              <a:t>SEXTANTE GIS Libraries</a:t>
            </a:r>
          </a:p>
          <a:p>
            <a:r>
              <a:rPr lang="en-US" altLang="ko-KR" dirty="0" smtClean="0"/>
              <a:t> ⊙ GRASS Analysis Tools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GeoServer WPS Extension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16496" y="1419741"/>
            <a:ext cx="92890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b="1" dirty="0" smtClean="0"/>
              <a:t>▣ </a:t>
            </a:r>
            <a:r>
              <a:rPr lang="en-US" altLang="ko-KR" b="1" dirty="0" smtClean="0"/>
              <a:t>GeoServer WPS </a:t>
            </a:r>
            <a:r>
              <a:rPr lang="ko-KR" altLang="en-US" b="1" dirty="0" smtClean="0"/>
              <a:t>지원 </a:t>
            </a:r>
            <a:r>
              <a:rPr lang="en-US" altLang="ko-KR" b="1" dirty="0" smtClean="0"/>
              <a:t>PPIO(</a:t>
            </a:r>
            <a:r>
              <a:rPr lang="en-US" altLang="ko-KR" b="1" dirty="0" err="1" smtClean="0"/>
              <a:t>ProcessParameterIO</a:t>
            </a:r>
            <a:r>
              <a:rPr lang="en-US" altLang="ko-KR" b="1" dirty="0" smtClean="0"/>
              <a:t>)</a:t>
            </a:r>
            <a:endParaRPr lang="ko-KR" altLang="en-US" dirty="0" smtClean="0"/>
          </a:p>
          <a:p>
            <a:r>
              <a:rPr lang="ko-KR" altLang="en-US" dirty="0" smtClean="0"/>
              <a:t> </a:t>
            </a:r>
            <a:r>
              <a:rPr lang="en-US" altLang="ko-KR" dirty="0" smtClean="0"/>
              <a:t>- </a:t>
            </a:r>
            <a:r>
              <a:rPr lang="en-US" altLang="ko-KR" dirty="0" err="1" smtClean="0"/>
              <a:t>Input/Output</a:t>
            </a:r>
            <a:r>
              <a:rPr lang="ko-KR" altLang="en-US" dirty="0" smtClean="0"/>
              <a:t>에 대한 </a:t>
            </a:r>
            <a:r>
              <a:rPr lang="en-US" altLang="ko-KR" dirty="0" smtClean="0"/>
              <a:t>Encoding/Decoding</a:t>
            </a:r>
            <a:r>
              <a:rPr lang="ko-KR" altLang="en-US" dirty="0" smtClean="0"/>
              <a:t>을 지원</a:t>
            </a:r>
          </a:p>
          <a:p>
            <a:r>
              <a:rPr lang="ko-KR" altLang="en-US" dirty="0" smtClean="0"/>
              <a:t> </a:t>
            </a:r>
            <a:r>
              <a:rPr lang="en-US" altLang="ko-KR" dirty="0" smtClean="0"/>
              <a:t>- </a:t>
            </a:r>
            <a:r>
              <a:rPr lang="ko-KR" altLang="en-US" dirty="0" smtClean="0"/>
              <a:t>사용자 정의 </a:t>
            </a:r>
            <a:r>
              <a:rPr lang="en-US" altLang="ko-KR" dirty="0" smtClean="0"/>
              <a:t>PPIO </a:t>
            </a:r>
            <a:r>
              <a:rPr lang="ko-KR" altLang="en-US" dirty="0" smtClean="0"/>
              <a:t>추가 가능</a:t>
            </a:r>
          </a:p>
          <a:p>
            <a:r>
              <a:rPr lang="ko-KR" altLang="en-US" dirty="0" smtClean="0"/>
              <a:t> </a:t>
            </a:r>
            <a:r>
              <a:rPr lang="en-US" altLang="ko-KR" dirty="0" smtClean="0"/>
              <a:t>- </a:t>
            </a:r>
            <a:r>
              <a:rPr lang="en-US" altLang="ko-KR" dirty="0" err="1" smtClean="0"/>
              <a:t>FeatureCollection</a:t>
            </a:r>
            <a:r>
              <a:rPr lang="ko-KR" altLang="en-US" dirty="0" smtClean="0"/>
              <a:t>은 타 </a:t>
            </a:r>
            <a:r>
              <a:rPr lang="en-US" altLang="ko-KR" dirty="0" smtClean="0"/>
              <a:t>WFS </a:t>
            </a:r>
            <a:r>
              <a:rPr lang="ko-KR" altLang="en-US" dirty="0" smtClean="0"/>
              <a:t>서비스의 결과</a:t>
            </a:r>
            <a:r>
              <a:rPr lang="en-US" altLang="ko-KR" dirty="0" smtClean="0"/>
              <a:t>(GML </a:t>
            </a:r>
            <a:r>
              <a:rPr lang="ko-KR" altLang="en-US" dirty="0" smtClean="0"/>
              <a:t>등</a:t>
            </a:r>
            <a:r>
              <a:rPr lang="en-US" altLang="ko-KR" dirty="0" smtClean="0"/>
              <a:t>)</a:t>
            </a:r>
            <a:r>
              <a:rPr lang="ko-KR" altLang="en-US" dirty="0" smtClean="0"/>
              <a:t>를 사용할 수 있음</a:t>
            </a:r>
          </a:p>
          <a:p>
            <a:r>
              <a:rPr lang="ko-KR" altLang="en-US" dirty="0" smtClean="0"/>
              <a:t> </a:t>
            </a:r>
            <a:r>
              <a:rPr lang="en-US" altLang="ko-KR" dirty="0" smtClean="0"/>
              <a:t>- GridCoverage</a:t>
            </a:r>
            <a:r>
              <a:rPr lang="ko-KR" altLang="en-US" dirty="0" smtClean="0"/>
              <a:t>는 타 </a:t>
            </a:r>
            <a:r>
              <a:rPr lang="en-US" altLang="ko-KR" dirty="0" smtClean="0"/>
              <a:t>WCS </a:t>
            </a:r>
            <a:r>
              <a:rPr lang="ko-KR" altLang="en-US" dirty="0" smtClean="0"/>
              <a:t>서비스의 결과</a:t>
            </a:r>
            <a:r>
              <a:rPr lang="en-US" altLang="ko-KR" dirty="0" smtClean="0"/>
              <a:t>(GridCoverage raw data)</a:t>
            </a:r>
            <a:r>
              <a:rPr lang="ko-KR" altLang="en-US" dirty="0" smtClean="0"/>
              <a:t>를 사용할 수 있음</a:t>
            </a:r>
          </a:p>
          <a:p>
            <a:endParaRPr lang="en-US" altLang="ko-KR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2680" y="3020955"/>
            <a:ext cx="5760640" cy="336037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74" y="3438145"/>
            <a:ext cx="8928955" cy="1352931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Part 4: IMPLEMENTING </a:t>
            </a:r>
            <a:r>
              <a:rPr lang="en-US" altLang="ko-KR" dirty="0" err="1" smtClean="0"/>
              <a:t>wps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Online Processing?</a:t>
            </a:r>
            <a:endParaRPr lang="ko-KR" altLang="en-US" i="1" dirty="0"/>
          </a:p>
        </p:txBody>
      </p:sp>
      <p:pic>
        <p:nvPicPr>
          <p:cNvPr id="2050" name="Picture 2" descr="C:\NSO\foursquare_0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ko-KR" dirty="0" smtClean="0">
                <a:hlinkClick r:id="rId2"/>
              </a:rPr>
              <a:t>http://docs.geotools.org/latest/userguide/tutorial/quickstart/eclipse.html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- </a:t>
            </a:r>
            <a:r>
              <a:rPr lang="en-US" altLang="ko-KR" dirty="0" smtClean="0">
                <a:hlinkClick r:id="rId3"/>
              </a:rPr>
              <a:t>GeoServer Web Processing Service</a:t>
            </a:r>
            <a:endParaRPr lang="en-US" altLang="ko-KR" dirty="0" smtClean="0"/>
          </a:p>
          <a:p>
            <a:r>
              <a:rPr lang="en-US" altLang="ko-KR" dirty="0" smtClean="0"/>
              <a:t>- </a:t>
            </a:r>
            <a:r>
              <a:rPr lang="en-US" altLang="ko-KR" dirty="0" smtClean="0">
                <a:hlinkClick r:id="rId4"/>
              </a:rPr>
              <a:t>GeoServer WPS Design Guide</a:t>
            </a:r>
            <a:endParaRPr lang="en-US" altLang="ko-KR" dirty="0" smtClean="0"/>
          </a:p>
          <a:p>
            <a:r>
              <a:rPr lang="en-US" altLang="ko-KR" dirty="0" smtClean="0"/>
              <a:t>- </a:t>
            </a:r>
            <a:r>
              <a:rPr lang="en-US" altLang="ko-KR" dirty="0" smtClean="0">
                <a:hlinkClick r:id="rId5"/>
              </a:rPr>
              <a:t>GeoTools WPS User Guide</a:t>
            </a:r>
            <a:r>
              <a:rPr lang="en-US" altLang="ko-KR" dirty="0" smtClean="0"/>
              <a:t> </a:t>
            </a:r>
          </a:p>
          <a:p>
            <a:r>
              <a:rPr lang="en-US" altLang="ko-KR" dirty="0" smtClean="0"/>
              <a:t>- </a:t>
            </a:r>
            <a:r>
              <a:rPr lang="en-US" altLang="ko-KR" dirty="0" smtClean="0">
                <a:hlinkClick r:id="rId6"/>
              </a:rPr>
              <a:t>GeoTools Process User Guide</a:t>
            </a:r>
            <a:r>
              <a:rPr lang="en-US" altLang="ko-KR" dirty="0" smtClean="0"/>
              <a:t> </a:t>
            </a:r>
          </a:p>
          <a:p>
            <a:endParaRPr lang="en-US" altLang="ko-KR" dirty="0" smtClean="0">
              <a:hlinkClick r:id="rId7"/>
            </a:endParaRPr>
          </a:p>
          <a:p>
            <a:r>
              <a:rPr lang="en-US" altLang="ko-KR" dirty="0" smtClean="0">
                <a:hlinkClick r:id="rId7"/>
              </a:rPr>
              <a:t>http://docs.geotools.org/latest/userguide/unsupported/process/implement.html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개발 준비하기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Sample Process</a:t>
            </a:r>
            <a:r>
              <a:rPr lang="ko-KR" altLang="en-US" dirty="0" smtClean="0"/>
              <a:t>의 정의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496" y="2204864"/>
            <a:ext cx="9076250" cy="38884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직사각형 6"/>
          <p:cNvSpPr/>
          <p:nvPr/>
        </p:nvSpPr>
        <p:spPr>
          <a:xfrm>
            <a:off x="4880992" y="2232160"/>
            <a:ext cx="2232248" cy="2517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226000" y="2487140"/>
            <a:ext cx="864096" cy="2013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140344" y="2201096"/>
            <a:ext cx="2232248" cy="2517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00472" y="1340768"/>
            <a:ext cx="9433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ko-KR" altLang="en-US" spc="-100" dirty="0" smtClean="0">
                <a:solidFill>
                  <a:srgbClr val="000000"/>
                </a:solidFill>
                <a:latin typeface="+mj-ea"/>
                <a:ea typeface="+mj-ea"/>
              </a:rPr>
              <a:t>공간쿼리 샘플</a:t>
            </a:r>
            <a:r>
              <a:rPr lang="en-US" altLang="ko-KR" spc="-100" dirty="0" smtClean="0">
                <a:solidFill>
                  <a:srgbClr val="000000"/>
                </a:solidFill>
                <a:latin typeface="+mj-ea"/>
                <a:ea typeface="+mj-ea"/>
              </a:rPr>
              <a:t>: </a:t>
            </a:r>
            <a:r>
              <a:rPr lang="ko-KR" altLang="en-US" spc="-100" dirty="0" smtClean="0">
                <a:solidFill>
                  <a:srgbClr val="000000"/>
                </a:solidFill>
                <a:latin typeface="+mj-ea"/>
                <a:ea typeface="+mj-ea"/>
              </a:rPr>
              <a:t>사용자가 입력한 </a:t>
            </a:r>
            <a:r>
              <a:rPr lang="en-US" altLang="ko-KR" spc="-100" dirty="0" smtClean="0">
                <a:solidFill>
                  <a:srgbClr val="000000"/>
                </a:solidFill>
                <a:latin typeface="+mj-ea"/>
                <a:ea typeface="+mj-ea"/>
              </a:rPr>
              <a:t>Geometry</a:t>
            </a:r>
            <a:r>
              <a:rPr lang="ko-KR" altLang="en-US" spc="-100" dirty="0" smtClean="0">
                <a:solidFill>
                  <a:srgbClr val="000000"/>
                </a:solidFill>
                <a:latin typeface="+mj-ea"/>
                <a:ea typeface="+mj-ea"/>
              </a:rPr>
              <a:t>에 </a:t>
            </a:r>
            <a:r>
              <a:rPr lang="en-US" altLang="ko-KR" spc="-100" dirty="0" smtClean="0">
                <a:solidFill>
                  <a:srgbClr val="000000"/>
                </a:solidFill>
                <a:latin typeface="+mj-ea"/>
                <a:ea typeface="+mj-ea"/>
              </a:rPr>
              <a:t>Intersect</a:t>
            </a:r>
            <a:r>
              <a:rPr lang="ko-KR" altLang="en-US" spc="-100" dirty="0" smtClean="0">
                <a:solidFill>
                  <a:srgbClr val="000000"/>
                </a:solidFill>
                <a:latin typeface="+mj-ea"/>
                <a:ea typeface="+mj-ea"/>
              </a:rPr>
              <a:t>되는 </a:t>
            </a:r>
            <a:r>
              <a:rPr lang="en-US" altLang="ko-KR" spc="-100" dirty="0" smtClean="0">
                <a:solidFill>
                  <a:srgbClr val="000000"/>
                </a:solidFill>
                <a:latin typeface="+mj-ea"/>
                <a:ea typeface="+mj-ea"/>
              </a:rPr>
              <a:t>Feature</a:t>
            </a:r>
            <a:r>
              <a:rPr lang="ko-KR" altLang="en-US" spc="-100" dirty="0" smtClean="0">
                <a:solidFill>
                  <a:srgbClr val="000000"/>
                </a:solidFill>
                <a:latin typeface="+mj-ea"/>
                <a:ea typeface="+mj-ea"/>
              </a:rPr>
              <a:t>를 검색</a:t>
            </a:r>
            <a:endParaRPr lang="ko-KR" altLang="en-US" spc="-100" dirty="0">
              <a:solidFill>
                <a:srgbClr val="00000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Sample Process</a:t>
            </a:r>
            <a:r>
              <a:rPr lang="ko-KR" altLang="en-US" dirty="0" smtClean="0"/>
              <a:t>의 구현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88504" y="1772816"/>
            <a:ext cx="8928992" cy="16561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eriod"/>
            </a:pPr>
            <a:r>
              <a:rPr lang="en-US" altLang="ko-KR" sz="4000" dirty="0" smtClean="0">
                <a:latin typeface="+mj-ea"/>
                <a:ea typeface="+mj-ea"/>
              </a:rPr>
              <a:t>GeoTools Process</a:t>
            </a:r>
          </a:p>
          <a:p>
            <a:pPr marL="742950" indent="-742950"/>
            <a:r>
              <a:rPr lang="en-US" altLang="ko-KR" sz="4000" dirty="0" smtClean="0">
                <a:latin typeface="+mj-ea"/>
                <a:ea typeface="+mj-ea"/>
              </a:rPr>
              <a:t>- </a:t>
            </a:r>
            <a:r>
              <a:rPr lang="en-US" altLang="ko-KR" sz="4000" dirty="0" err="1" smtClean="0">
                <a:latin typeface="+mj-ea"/>
                <a:ea typeface="+mj-ea"/>
              </a:rPr>
              <a:t>ProcessFactory</a:t>
            </a:r>
            <a:r>
              <a:rPr lang="en-US" altLang="ko-KR" sz="4000" dirty="0" smtClean="0">
                <a:latin typeface="+mj-ea"/>
                <a:ea typeface="+mj-ea"/>
              </a:rPr>
              <a:t> + Process</a:t>
            </a:r>
            <a:endParaRPr lang="ko-KR" altLang="en-US" sz="4000" dirty="0" smtClean="0">
              <a:latin typeface="+mj-ea"/>
              <a:ea typeface="+mj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88504" y="3789040"/>
            <a:ext cx="8928992" cy="23042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4000" dirty="0" smtClean="0">
                <a:latin typeface="+mj-ea"/>
                <a:ea typeface="+mj-ea"/>
              </a:rPr>
              <a:t>2. GeoServer</a:t>
            </a:r>
            <a:r>
              <a:rPr lang="ko-KR" altLang="en-US" sz="4000" dirty="0" smtClean="0">
                <a:latin typeface="+mj-ea"/>
                <a:ea typeface="+mj-ea"/>
              </a:rPr>
              <a:t> </a:t>
            </a:r>
            <a:r>
              <a:rPr lang="en-US" altLang="ko-KR" sz="4000" dirty="0" smtClean="0">
                <a:latin typeface="+mj-ea"/>
                <a:ea typeface="+mj-ea"/>
              </a:rPr>
              <a:t>Process</a:t>
            </a:r>
          </a:p>
          <a:p>
            <a:pPr>
              <a:buFontTx/>
              <a:buChar char="-"/>
            </a:pPr>
            <a:r>
              <a:rPr lang="en-US" altLang="ko-KR" sz="4000" dirty="0" smtClean="0">
                <a:latin typeface="+mj-ea"/>
                <a:ea typeface="+mj-ea"/>
              </a:rPr>
              <a:t> Spring Annotation </a:t>
            </a:r>
            <a:r>
              <a:rPr lang="ko-KR" altLang="en-US" sz="4000" dirty="0" smtClean="0">
                <a:latin typeface="+mj-ea"/>
                <a:ea typeface="+mj-ea"/>
              </a:rPr>
              <a:t>기반</a:t>
            </a:r>
            <a:endParaRPr lang="en-US" altLang="ko-KR" sz="4000" dirty="0" smtClean="0">
              <a:latin typeface="+mj-ea"/>
              <a:ea typeface="+mj-ea"/>
            </a:endParaRPr>
          </a:p>
          <a:p>
            <a:pPr>
              <a:buFontTx/>
              <a:buChar char="-"/>
            </a:pPr>
            <a:r>
              <a:rPr lang="en-US" altLang="ko-KR" sz="4000" dirty="0" smtClean="0">
                <a:latin typeface="+mj-ea"/>
                <a:ea typeface="+mj-ea"/>
              </a:rPr>
              <a:t> GeoServer </a:t>
            </a:r>
            <a:r>
              <a:rPr lang="en-US" altLang="ko-KR" sz="4000" dirty="0" err="1" smtClean="0">
                <a:latin typeface="+mj-ea"/>
                <a:ea typeface="+mj-ea"/>
              </a:rPr>
              <a:t>wps</a:t>
            </a:r>
            <a:r>
              <a:rPr lang="en-US" altLang="ko-KR" sz="4000" dirty="0" smtClean="0">
                <a:latin typeface="+mj-ea"/>
                <a:ea typeface="+mj-ea"/>
              </a:rPr>
              <a:t>-core </a:t>
            </a:r>
            <a:r>
              <a:rPr lang="ko-KR" altLang="en-US" sz="4000" dirty="0" smtClean="0">
                <a:latin typeface="+mj-ea"/>
                <a:ea typeface="+mj-ea"/>
              </a:rPr>
              <a:t>수정 또는 참조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GeoServer Process </a:t>
            </a:r>
            <a:r>
              <a:rPr lang="ko-KR" altLang="en-US" dirty="0" smtClean="0"/>
              <a:t>추가 예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72480" y="1628800"/>
            <a:ext cx="9433048" cy="507831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200" dirty="0" smtClean="0"/>
              <a:t>package </a:t>
            </a:r>
            <a:r>
              <a:rPr lang="en-US" altLang="ko-KR" sz="1200" dirty="0" err="1" smtClean="0"/>
              <a:t>org.geoserver.wpssample</a:t>
            </a:r>
            <a:r>
              <a:rPr lang="en-US" altLang="ko-KR" sz="1200" dirty="0" smtClean="0"/>
              <a:t>;</a:t>
            </a:r>
          </a:p>
          <a:p>
            <a:r>
              <a:rPr lang="en-US" altLang="ko-KR" sz="1200" dirty="0" smtClean="0"/>
              <a:t>import …….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@</a:t>
            </a:r>
            <a:r>
              <a:rPr lang="en-US" altLang="ko-KR" sz="1200" dirty="0" err="1" smtClean="0"/>
              <a:t>DescribeProcess</a:t>
            </a:r>
            <a:r>
              <a:rPr lang="en-US" altLang="ko-KR" sz="1200" dirty="0" smtClean="0"/>
              <a:t>(title = "</a:t>
            </a:r>
            <a:r>
              <a:rPr lang="en-US" altLang="ko-KR" sz="1200" dirty="0" err="1" smtClean="0"/>
              <a:t>GS_SelectProcess</a:t>
            </a:r>
            <a:r>
              <a:rPr lang="en-US" altLang="ko-KR" sz="1200" dirty="0" smtClean="0"/>
              <a:t>", description = "Select features")</a:t>
            </a:r>
          </a:p>
          <a:p>
            <a:r>
              <a:rPr lang="en-US" altLang="ko-KR" sz="1200" dirty="0" smtClean="0"/>
              <a:t>public class </a:t>
            </a:r>
            <a:r>
              <a:rPr lang="en-US" altLang="ko-KR" sz="1200" dirty="0" err="1" smtClean="0"/>
              <a:t>SelectProcess</a:t>
            </a:r>
            <a:r>
              <a:rPr lang="en-US" altLang="ko-KR" sz="1200" dirty="0" smtClean="0"/>
              <a:t> implements </a:t>
            </a:r>
            <a:r>
              <a:rPr lang="en-US" altLang="ko-KR" sz="1200" dirty="0" err="1" smtClean="0"/>
              <a:t>GeoServerProcess</a:t>
            </a:r>
            <a:r>
              <a:rPr lang="en-US" altLang="ko-KR" sz="1200" dirty="0" smtClean="0"/>
              <a:t> {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    @</a:t>
            </a:r>
            <a:r>
              <a:rPr lang="en-US" altLang="ko-KR" sz="1200" dirty="0" err="1" smtClean="0"/>
              <a:t>DescribeResult</a:t>
            </a:r>
            <a:r>
              <a:rPr lang="en-US" altLang="ko-KR" sz="1200" dirty="0" smtClean="0"/>
              <a:t>(name = "result", description = "selected features")</a:t>
            </a:r>
          </a:p>
          <a:p>
            <a:r>
              <a:rPr lang="en-US" altLang="ko-KR" sz="1200" dirty="0" smtClean="0"/>
              <a:t>    public </a:t>
            </a:r>
            <a:r>
              <a:rPr lang="en-US" altLang="ko-KR" sz="1200" dirty="0" err="1" smtClean="0"/>
              <a:t>SimpleFeatureCollection</a:t>
            </a:r>
            <a:r>
              <a:rPr lang="en-US" altLang="ko-KR" sz="1200" dirty="0" smtClean="0"/>
              <a:t> execute(</a:t>
            </a:r>
          </a:p>
          <a:p>
            <a:r>
              <a:rPr lang="en-US" altLang="ko-KR" sz="1200" dirty="0" smtClean="0"/>
              <a:t>            @</a:t>
            </a:r>
            <a:r>
              <a:rPr lang="en-US" altLang="ko-KR" sz="1200" dirty="0" err="1" smtClean="0"/>
              <a:t>DescribeParameter</a:t>
            </a:r>
            <a:r>
              <a:rPr lang="en-US" altLang="ko-KR" sz="1200" dirty="0" smtClean="0"/>
              <a:t>(name = "</a:t>
            </a:r>
            <a:r>
              <a:rPr lang="en-US" altLang="ko-KR" sz="1200" dirty="0" err="1" smtClean="0"/>
              <a:t>inputFeatures</a:t>
            </a:r>
            <a:r>
              <a:rPr lang="en-US" altLang="ko-KR" sz="1200" dirty="0" smtClean="0"/>
              <a:t>", description = "input </a:t>
            </a:r>
            <a:r>
              <a:rPr lang="en-US" altLang="ko-KR" sz="1200" dirty="0" err="1" smtClean="0"/>
              <a:t>featurecollection</a:t>
            </a:r>
            <a:r>
              <a:rPr lang="en-US" altLang="ko-KR" sz="1200" dirty="0" smtClean="0"/>
              <a:t>") </a:t>
            </a:r>
            <a:r>
              <a:rPr lang="en-US" altLang="ko-KR" sz="1200" dirty="0" err="1" smtClean="0"/>
              <a:t>SimpleFeatureCollection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inputFeatures</a:t>
            </a:r>
            <a:r>
              <a:rPr lang="en-US" altLang="ko-KR" sz="1200" dirty="0" smtClean="0"/>
              <a:t>,</a:t>
            </a:r>
          </a:p>
          <a:p>
            <a:r>
              <a:rPr lang="en-US" altLang="ko-KR" sz="1200" dirty="0" smtClean="0"/>
              <a:t>            @</a:t>
            </a:r>
            <a:r>
              <a:rPr lang="en-US" altLang="ko-KR" sz="1200" dirty="0" err="1" smtClean="0"/>
              <a:t>DescribeParameter</a:t>
            </a:r>
            <a:r>
              <a:rPr lang="en-US" altLang="ko-KR" sz="1200" dirty="0" smtClean="0"/>
              <a:t>(name = "</a:t>
            </a:r>
            <a:r>
              <a:rPr lang="en-US" altLang="ko-KR" sz="1200" dirty="0" err="1" smtClean="0"/>
              <a:t>inputGeometry</a:t>
            </a:r>
            <a:r>
              <a:rPr lang="en-US" altLang="ko-KR" sz="1200" dirty="0" smtClean="0"/>
              <a:t>", description = "input geometry") Geometry </a:t>
            </a:r>
            <a:r>
              <a:rPr lang="en-US" altLang="ko-KR" sz="1200" dirty="0" err="1" smtClean="0"/>
              <a:t>inputGeometry</a:t>
            </a:r>
            <a:r>
              <a:rPr lang="en-US" altLang="ko-KR" sz="1200" dirty="0" smtClean="0"/>
              <a:t>)</a:t>
            </a:r>
          </a:p>
          <a:p>
            <a:r>
              <a:rPr lang="en-US" altLang="ko-KR" sz="1200" dirty="0" smtClean="0"/>
              <a:t>            throws </a:t>
            </a:r>
            <a:r>
              <a:rPr lang="en-US" altLang="ko-KR" sz="1200" dirty="0" err="1" smtClean="0"/>
              <a:t>ProcessException</a:t>
            </a:r>
            <a:r>
              <a:rPr lang="en-US" altLang="ko-KR" sz="1200" dirty="0" smtClean="0"/>
              <a:t> {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        </a:t>
            </a:r>
            <a:r>
              <a:rPr lang="en-US" altLang="ko-KR" sz="1200" dirty="0" err="1" smtClean="0"/>
              <a:t>SimpleFeatureCollection</a:t>
            </a:r>
            <a:r>
              <a:rPr lang="en-US" altLang="ko-KR" sz="1200" dirty="0" smtClean="0"/>
              <a:t> </a:t>
            </a:r>
            <a:r>
              <a:rPr lang="en-US" altLang="ko-KR" sz="1200" dirty="0" err="1" smtClean="0"/>
              <a:t>resultFc</a:t>
            </a:r>
            <a:r>
              <a:rPr lang="en-US" altLang="ko-KR" sz="1200" dirty="0" smtClean="0"/>
              <a:t> = </a:t>
            </a:r>
            <a:r>
              <a:rPr lang="en-US" altLang="ko-KR" sz="1200" dirty="0" err="1" smtClean="0"/>
              <a:t>inputFeatures</a:t>
            </a:r>
            <a:r>
              <a:rPr lang="en-US" altLang="ko-KR" sz="1200" dirty="0" smtClean="0"/>
              <a:t>;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        if (</a:t>
            </a:r>
            <a:r>
              <a:rPr lang="en-US" altLang="ko-KR" sz="1200" dirty="0" err="1" smtClean="0"/>
              <a:t>inputGeometry</a:t>
            </a:r>
            <a:r>
              <a:rPr lang="en-US" altLang="ko-KR" sz="1200" dirty="0" smtClean="0"/>
              <a:t> != null) {</a:t>
            </a:r>
          </a:p>
          <a:p>
            <a:r>
              <a:rPr lang="en-US" altLang="ko-KR" sz="1200" dirty="0" smtClean="0"/>
              <a:t>            String </a:t>
            </a:r>
            <a:r>
              <a:rPr lang="en-US" altLang="ko-KR" sz="1200" dirty="0" err="1" smtClean="0"/>
              <a:t>geomField</a:t>
            </a:r>
            <a:r>
              <a:rPr lang="en-US" altLang="ko-KR" sz="1200" dirty="0" smtClean="0"/>
              <a:t> = </a:t>
            </a:r>
            <a:r>
              <a:rPr lang="en-US" altLang="ko-KR" sz="1200" dirty="0" err="1" smtClean="0"/>
              <a:t>inputFeatures.getSchema</a:t>
            </a:r>
            <a:r>
              <a:rPr lang="en-US" altLang="ko-KR" sz="1200" dirty="0" smtClean="0"/>
              <a:t>().</a:t>
            </a:r>
            <a:r>
              <a:rPr lang="en-US" altLang="ko-KR" sz="1200" dirty="0" err="1" smtClean="0"/>
              <a:t>getGeometryDescriptor</a:t>
            </a:r>
            <a:r>
              <a:rPr lang="en-US" altLang="ko-KR" sz="1200" dirty="0" smtClean="0"/>
              <a:t>().</a:t>
            </a:r>
            <a:r>
              <a:rPr lang="en-US" altLang="ko-KR" sz="1200" dirty="0" err="1" smtClean="0"/>
              <a:t>getLocalName</a:t>
            </a:r>
            <a:r>
              <a:rPr lang="en-US" altLang="ko-KR" sz="1200" dirty="0" smtClean="0"/>
              <a:t>();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            FilterFactory2 </a:t>
            </a:r>
            <a:r>
              <a:rPr lang="en-US" altLang="ko-KR" sz="1200" dirty="0" err="1" smtClean="0"/>
              <a:t>fF</a:t>
            </a:r>
            <a:r>
              <a:rPr lang="en-US" altLang="ko-KR" sz="1200" dirty="0" smtClean="0"/>
              <a:t> = CommonFactoryFinder.getFilterFactory2(</a:t>
            </a:r>
            <a:r>
              <a:rPr lang="en-US" altLang="ko-KR" sz="1200" dirty="0" err="1" smtClean="0"/>
              <a:t>GeoTools.getDefaultHints</a:t>
            </a:r>
            <a:r>
              <a:rPr lang="en-US" altLang="ko-KR" sz="1200" dirty="0" smtClean="0"/>
              <a:t>());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            // </a:t>
            </a:r>
            <a:r>
              <a:rPr lang="en-US" altLang="ko-KR" sz="1200" dirty="0" err="1" smtClean="0"/>
              <a:t>org.opengis.filter.spatial.Intersects</a:t>
            </a:r>
            <a:endParaRPr lang="en-US" altLang="ko-KR" sz="1200" dirty="0" smtClean="0"/>
          </a:p>
          <a:p>
            <a:r>
              <a:rPr lang="en-US" altLang="ko-KR" sz="1200" dirty="0" smtClean="0"/>
              <a:t>            Filter </a:t>
            </a:r>
            <a:r>
              <a:rPr lang="en-US" altLang="ko-KR" sz="1200" dirty="0" err="1" smtClean="0"/>
              <a:t>intersectFilter</a:t>
            </a:r>
            <a:r>
              <a:rPr lang="en-US" altLang="ko-KR" sz="1200" dirty="0" smtClean="0"/>
              <a:t> = </a:t>
            </a:r>
            <a:r>
              <a:rPr lang="en-US" altLang="ko-KR" sz="1200" dirty="0" err="1" smtClean="0"/>
              <a:t>fF.intersects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fF.property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geomField</a:t>
            </a:r>
            <a:r>
              <a:rPr lang="en-US" altLang="ko-KR" sz="1200" dirty="0" smtClean="0"/>
              <a:t>), </a:t>
            </a:r>
            <a:r>
              <a:rPr lang="en-US" altLang="ko-KR" sz="1200" dirty="0" err="1" smtClean="0"/>
              <a:t>fF.literal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inputGeometry</a:t>
            </a:r>
            <a:r>
              <a:rPr lang="en-US" altLang="ko-KR" sz="1200" dirty="0" smtClean="0"/>
              <a:t>));</a:t>
            </a:r>
          </a:p>
          <a:p>
            <a:endParaRPr lang="en-US" altLang="ko-KR" sz="1200" dirty="0" smtClean="0"/>
          </a:p>
          <a:p>
            <a:r>
              <a:rPr lang="en-US" altLang="ko-KR" sz="1200" dirty="0" smtClean="0"/>
              <a:t>            </a:t>
            </a:r>
            <a:r>
              <a:rPr lang="en-US" altLang="ko-KR" sz="1200" dirty="0" err="1" smtClean="0"/>
              <a:t>resultFc</a:t>
            </a:r>
            <a:r>
              <a:rPr lang="en-US" altLang="ko-KR" sz="1200" dirty="0" smtClean="0"/>
              <a:t> = </a:t>
            </a:r>
            <a:r>
              <a:rPr lang="en-US" altLang="ko-KR" sz="1200" dirty="0" err="1" smtClean="0"/>
              <a:t>inputFeatures.subCollection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intersectFilter</a:t>
            </a:r>
            <a:r>
              <a:rPr lang="en-US" altLang="ko-KR" sz="1200" dirty="0" smtClean="0"/>
              <a:t>);</a:t>
            </a:r>
          </a:p>
          <a:p>
            <a:r>
              <a:rPr lang="en-US" altLang="ko-KR" sz="1200" dirty="0" smtClean="0"/>
              <a:t>        }</a:t>
            </a:r>
          </a:p>
          <a:p>
            <a:r>
              <a:rPr lang="en-US" altLang="ko-KR" sz="1200" dirty="0" smtClean="0"/>
              <a:t>        return </a:t>
            </a:r>
            <a:r>
              <a:rPr lang="en-US" altLang="ko-KR" sz="1200" dirty="0" err="1" smtClean="0"/>
              <a:t>resultFc</a:t>
            </a:r>
            <a:r>
              <a:rPr lang="en-US" altLang="ko-KR" sz="1200" dirty="0" smtClean="0"/>
              <a:t>;</a:t>
            </a:r>
          </a:p>
          <a:p>
            <a:r>
              <a:rPr lang="en-US" altLang="ko-KR" sz="1200" dirty="0" smtClean="0"/>
              <a:t>    }</a:t>
            </a:r>
          </a:p>
          <a:p>
            <a:r>
              <a:rPr lang="en-US" altLang="ko-KR" sz="1200" dirty="0" smtClean="0"/>
              <a:t>}</a:t>
            </a:r>
            <a:endParaRPr lang="en-US" altLang="ko-KR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Process</a:t>
            </a:r>
            <a:r>
              <a:rPr lang="ko-KR" altLang="en-US" dirty="0" smtClean="0"/>
              <a:t> </a:t>
            </a:r>
            <a:r>
              <a:rPr lang="en-US" altLang="ko-KR" dirty="0" smtClean="0"/>
              <a:t>Demo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72480" y="1268760"/>
            <a:ext cx="9361040" cy="1033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/>
            <a:r>
              <a:rPr lang="en-US" altLang="ko-KR" sz="2800" dirty="0" smtClean="0">
                <a:latin typeface="+mj-ea"/>
                <a:ea typeface="+mj-ea"/>
              </a:rPr>
              <a:t>WPS Request builder</a:t>
            </a:r>
          </a:p>
          <a:p>
            <a:pPr marL="742950" indent="-742950"/>
            <a:r>
              <a:rPr lang="en-US" altLang="ko-KR" sz="2800" dirty="0" smtClean="0">
                <a:latin typeface="+mj-ea"/>
                <a:ea typeface="+mj-ea"/>
              </a:rPr>
              <a:t> - Single Process– Classification</a:t>
            </a:r>
            <a:endParaRPr lang="ko-KR" altLang="en-US" sz="2800" dirty="0" smtClean="0">
              <a:latin typeface="+mj-ea"/>
              <a:ea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44488" y="3573016"/>
            <a:ext cx="2952328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Polygon From WFS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344488" y="4509120"/>
            <a:ext cx="2952328" cy="5760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Classify</a:t>
            </a:r>
            <a:endParaRPr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344488" y="5517232"/>
            <a:ext cx="2952328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Output XML</a:t>
            </a:r>
            <a:endParaRPr lang="ko-KR" altLang="en-US" dirty="0"/>
          </a:p>
        </p:txBody>
      </p:sp>
      <p:cxnSp>
        <p:nvCxnSpPr>
          <p:cNvPr id="20" name="직선 화살표 연결선 19"/>
          <p:cNvCxnSpPr>
            <a:stCxn id="16" idx="2"/>
            <a:endCxn id="17" idx="0"/>
          </p:cNvCxnSpPr>
          <p:nvPr/>
        </p:nvCxnSpPr>
        <p:spPr>
          <a:xfrm rot="5400000">
            <a:off x="1640632" y="4329100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>
            <a:stCxn id="17" idx="2"/>
            <a:endCxn id="19" idx="0"/>
          </p:cNvCxnSpPr>
          <p:nvPr/>
        </p:nvCxnSpPr>
        <p:spPr>
          <a:xfrm rot="5400000">
            <a:off x="1604628" y="5301208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오른쪽 화살표 21"/>
          <p:cNvSpPr/>
          <p:nvPr/>
        </p:nvSpPr>
        <p:spPr>
          <a:xfrm>
            <a:off x="3584848" y="5589240"/>
            <a:ext cx="576064" cy="50405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232920" y="3068960"/>
            <a:ext cx="5112568" cy="31085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+mn-ea"/>
              </a:rPr>
              <a:t>&lt;?xml version="1.0" encoding="utf-8"?&gt;</a:t>
            </a:r>
          </a:p>
          <a:p>
            <a:r>
              <a:rPr lang="en-US" altLang="ko-KR" sz="1400" dirty="0" smtClean="0">
                <a:latin typeface="+mn-ea"/>
              </a:rPr>
              <a:t>&lt;Classification&gt;</a:t>
            </a:r>
          </a:p>
          <a:p>
            <a:r>
              <a:rPr lang="en-US" altLang="ko-KR" sz="1400" dirty="0" smtClean="0">
                <a:latin typeface="+mn-ea"/>
              </a:rPr>
              <a:t>  &lt;</a:t>
            </a:r>
            <a:r>
              <a:rPr lang="en-US" altLang="ko-KR" sz="1400" dirty="0" err="1" smtClean="0">
                <a:latin typeface="+mn-ea"/>
              </a:rPr>
              <a:t>TypeName</a:t>
            </a:r>
            <a:r>
              <a:rPr lang="en-US" altLang="ko-KR" sz="1400" dirty="0" smtClean="0">
                <a:latin typeface="+mn-ea"/>
              </a:rPr>
              <a:t>&gt;</a:t>
            </a:r>
            <a:r>
              <a:rPr lang="en-US" altLang="ko-KR" sz="1400" dirty="0" err="1" smtClean="0">
                <a:latin typeface="+mn-ea"/>
              </a:rPr>
              <a:t>local_gi</a:t>
            </a:r>
            <a:r>
              <a:rPr lang="en-US" altLang="ko-KR" sz="1400" dirty="0" smtClean="0">
                <a:latin typeface="+mn-ea"/>
              </a:rPr>
              <a:t>&lt;/</a:t>
            </a:r>
            <a:r>
              <a:rPr lang="en-US" altLang="ko-KR" sz="1400" dirty="0" err="1" smtClean="0">
                <a:latin typeface="+mn-ea"/>
              </a:rPr>
              <a:t>TypeName</a:t>
            </a:r>
            <a:r>
              <a:rPr lang="en-US" altLang="ko-KR" sz="1400" dirty="0" smtClean="0">
                <a:latin typeface="+mn-ea"/>
              </a:rPr>
              <a:t>&gt;</a:t>
            </a:r>
          </a:p>
          <a:p>
            <a:r>
              <a:rPr lang="en-US" altLang="ko-KR" sz="1400" dirty="0" smtClean="0">
                <a:latin typeface="+mn-ea"/>
              </a:rPr>
              <a:t>  &lt;</a:t>
            </a:r>
            <a:r>
              <a:rPr lang="en-US" altLang="ko-KR" sz="1400" dirty="0" err="1" smtClean="0">
                <a:latin typeface="+mn-ea"/>
              </a:rPr>
              <a:t>PropertyName</a:t>
            </a:r>
            <a:r>
              <a:rPr lang="en-US" altLang="ko-KR" sz="1400" dirty="0" smtClean="0">
                <a:latin typeface="+mn-ea"/>
              </a:rPr>
              <a:t>&gt;pop2008&lt;/</a:t>
            </a:r>
            <a:r>
              <a:rPr lang="en-US" altLang="ko-KR" sz="1400" dirty="0" err="1" smtClean="0">
                <a:latin typeface="+mn-ea"/>
              </a:rPr>
              <a:t>PropertyName</a:t>
            </a:r>
            <a:r>
              <a:rPr lang="en-US" altLang="ko-KR" sz="1400" dirty="0" smtClean="0">
                <a:latin typeface="+mn-ea"/>
              </a:rPr>
              <a:t>&gt;</a:t>
            </a:r>
          </a:p>
          <a:p>
            <a:r>
              <a:rPr lang="en-US" altLang="ko-KR" sz="1400" dirty="0" smtClean="0">
                <a:latin typeface="+mn-ea"/>
              </a:rPr>
              <a:t>  &lt;</a:t>
            </a:r>
            <a:r>
              <a:rPr lang="en-US" altLang="ko-KR" sz="1400" dirty="0" err="1" smtClean="0">
                <a:latin typeface="+mn-ea"/>
              </a:rPr>
              <a:t>ClassBreaks</a:t>
            </a:r>
            <a:r>
              <a:rPr lang="en-US" altLang="ko-KR" sz="1400" dirty="0" smtClean="0">
                <a:latin typeface="+mn-ea"/>
              </a:rPr>
              <a:t> </a:t>
            </a:r>
            <a:r>
              <a:rPr lang="en-US" altLang="ko-KR" sz="1400" dirty="0" err="1" smtClean="0">
                <a:latin typeface="+mn-ea"/>
              </a:rPr>
              <a:t>BreakCount</a:t>
            </a:r>
            <a:r>
              <a:rPr lang="en-US" altLang="ko-KR" sz="1400" dirty="0" smtClean="0">
                <a:latin typeface="+mn-ea"/>
              </a:rPr>
              <a:t>="6"  Method="</a:t>
            </a:r>
            <a:r>
              <a:rPr lang="en-US" altLang="ko-KR" sz="1400" dirty="0" err="1" smtClean="0">
                <a:latin typeface="+mn-ea"/>
              </a:rPr>
              <a:t>NaturalBreaks</a:t>
            </a:r>
            <a:r>
              <a:rPr lang="en-US" altLang="ko-KR" sz="1400" dirty="0" smtClean="0">
                <a:latin typeface="+mn-ea"/>
              </a:rPr>
              <a:t>"&gt;</a:t>
            </a:r>
          </a:p>
          <a:p>
            <a:r>
              <a:rPr lang="en-US" altLang="ko-KR" sz="1400" dirty="0" smtClean="0">
                <a:latin typeface="+mn-ea"/>
              </a:rPr>
              <a:t>    &lt;Value&gt;520.0&lt;/Value&gt;</a:t>
            </a:r>
          </a:p>
          <a:p>
            <a:r>
              <a:rPr lang="en-US" altLang="ko-KR" sz="1400" dirty="0" smtClean="0">
                <a:latin typeface="+mn-ea"/>
              </a:rPr>
              <a:t>    &lt;Value&gt;12998.0&lt;/Value&gt;</a:t>
            </a:r>
          </a:p>
          <a:p>
            <a:r>
              <a:rPr lang="en-US" altLang="ko-KR" sz="1400" dirty="0" smtClean="0">
                <a:latin typeface="+mn-ea"/>
              </a:rPr>
              <a:t>    &lt;Value&gt;19763.0&lt;/Value&gt;</a:t>
            </a:r>
          </a:p>
          <a:p>
            <a:r>
              <a:rPr lang="en-US" altLang="ko-KR" sz="1400" dirty="0" smtClean="0">
                <a:latin typeface="+mn-ea"/>
              </a:rPr>
              <a:t>    &lt;Value&gt;25002.0&lt;/Value&gt;</a:t>
            </a:r>
          </a:p>
          <a:p>
            <a:r>
              <a:rPr lang="en-US" altLang="ko-KR" sz="1400" dirty="0" smtClean="0">
                <a:latin typeface="+mn-ea"/>
              </a:rPr>
              <a:t>    &lt;Value&gt;30891.0&lt;/Value&gt;</a:t>
            </a:r>
          </a:p>
          <a:p>
            <a:r>
              <a:rPr lang="en-US" altLang="ko-KR" sz="1400" dirty="0" smtClean="0">
                <a:latin typeface="+mn-ea"/>
              </a:rPr>
              <a:t>    &lt;Value&gt;39405.0&lt;/Value&gt;</a:t>
            </a:r>
          </a:p>
          <a:p>
            <a:r>
              <a:rPr lang="en-US" altLang="ko-KR" sz="1400" dirty="0" smtClean="0">
                <a:latin typeface="+mn-ea"/>
              </a:rPr>
              <a:t>    &lt;Value&gt;52422.0&lt;/Value&gt;</a:t>
            </a:r>
          </a:p>
          <a:p>
            <a:r>
              <a:rPr lang="en-US" altLang="ko-KR" sz="1400" dirty="0" smtClean="0">
                <a:latin typeface="+mn-ea"/>
              </a:rPr>
              <a:t>  &lt;/</a:t>
            </a:r>
            <a:r>
              <a:rPr lang="en-US" altLang="ko-KR" sz="1400" dirty="0" err="1" smtClean="0">
                <a:latin typeface="+mn-ea"/>
              </a:rPr>
              <a:t>ClassBreaks</a:t>
            </a:r>
            <a:r>
              <a:rPr lang="en-US" altLang="ko-KR" sz="1400" dirty="0" smtClean="0">
                <a:latin typeface="+mn-ea"/>
              </a:rPr>
              <a:t>&gt;</a:t>
            </a:r>
          </a:p>
          <a:p>
            <a:r>
              <a:rPr lang="en-US" altLang="ko-KR" sz="1400" dirty="0" smtClean="0">
                <a:latin typeface="+mn-ea"/>
              </a:rPr>
              <a:t>&lt;/Classification&gt;</a:t>
            </a:r>
            <a:endParaRPr lang="ko-KR" altLang="en-US" sz="1400" dirty="0"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72480" y="2492896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+mj-ea"/>
                <a:ea typeface="+mj-ea"/>
              </a:rPr>
              <a:t>Graduated Color </a:t>
            </a:r>
            <a:r>
              <a:rPr lang="ko-KR" altLang="en-US" sz="1400" dirty="0" smtClean="0">
                <a:latin typeface="+mj-ea"/>
                <a:ea typeface="+mj-ea"/>
              </a:rPr>
              <a:t>주제도 작성</a:t>
            </a:r>
            <a:endParaRPr lang="en-US" altLang="ko-KR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Process</a:t>
            </a:r>
            <a:r>
              <a:rPr lang="ko-KR" altLang="en-US" dirty="0" smtClean="0"/>
              <a:t> </a:t>
            </a:r>
            <a:r>
              <a:rPr lang="en-US" altLang="ko-KR" dirty="0" smtClean="0"/>
              <a:t>Demo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72480" y="1268760"/>
            <a:ext cx="9361040" cy="1033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/>
            <a:r>
              <a:rPr lang="en-US" altLang="ko-KR" sz="2800" dirty="0" smtClean="0">
                <a:latin typeface="+mj-ea"/>
                <a:ea typeface="+mj-ea"/>
              </a:rPr>
              <a:t>WPS Request builder</a:t>
            </a:r>
          </a:p>
          <a:p>
            <a:pPr marL="742950" indent="-742950"/>
            <a:r>
              <a:rPr lang="en-US" altLang="ko-KR" sz="2800" dirty="0" smtClean="0">
                <a:latin typeface="+mj-ea"/>
                <a:ea typeface="+mj-ea"/>
              </a:rPr>
              <a:t> - Single Process– SDE(Standard Deviational Ellipse)</a:t>
            </a:r>
            <a:endParaRPr lang="ko-KR" altLang="en-US" sz="2800" dirty="0" smtClean="0">
              <a:latin typeface="+mj-ea"/>
              <a:ea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32520" y="3573016"/>
            <a:ext cx="2952328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Point From WFS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632520" y="4509120"/>
            <a:ext cx="2952328" cy="5760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Standard Deviational Ellipse</a:t>
            </a:r>
            <a:endParaRPr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632520" y="5517232"/>
            <a:ext cx="2952328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Output Features(GML)</a:t>
            </a:r>
            <a:endParaRPr lang="ko-KR" altLang="en-US" dirty="0"/>
          </a:p>
        </p:txBody>
      </p:sp>
      <p:cxnSp>
        <p:nvCxnSpPr>
          <p:cNvPr id="20" name="직선 화살표 연결선 19"/>
          <p:cNvCxnSpPr>
            <a:stCxn id="16" idx="2"/>
            <a:endCxn id="17" idx="0"/>
          </p:cNvCxnSpPr>
          <p:nvPr/>
        </p:nvCxnSpPr>
        <p:spPr>
          <a:xfrm rot="5400000">
            <a:off x="1928664" y="4329100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>
            <a:stCxn id="17" idx="2"/>
            <a:endCxn id="19" idx="0"/>
          </p:cNvCxnSpPr>
          <p:nvPr/>
        </p:nvCxnSpPr>
        <p:spPr>
          <a:xfrm rot="5400000">
            <a:off x="1892660" y="5301208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오른쪽 화살표 21"/>
          <p:cNvSpPr/>
          <p:nvPr/>
        </p:nvSpPr>
        <p:spPr>
          <a:xfrm>
            <a:off x="3872880" y="5589240"/>
            <a:ext cx="576064" cy="50405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560512" y="2473732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 smtClean="0">
                <a:latin typeface="+mj-ea"/>
                <a:ea typeface="+mj-ea"/>
              </a:rPr>
              <a:t>Event</a:t>
            </a:r>
            <a:r>
              <a:rPr lang="ko-KR" altLang="en-US" sz="1400" dirty="0" smtClean="0">
                <a:latin typeface="+mj-ea"/>
                <a:ea typeface="+mj-ea"/>
              </a:rPr>
              <a:t>의 분포가 특정 방향을 따라 어떤 경향성을 나타내는지 확인</a:t>
            </a:r>
            <a:endParaRPr lang="en-US" altLang="ko-KR" sz="1400" dirty="0" smtClean="0">
              <a:latin typeface="+mj-ea"/>
              <a:ea typeface="+mj-ea"/>
            </a:endParaRPr>
          </a:p>
          <a:p>
            <a:r>
              <a:rPr lang="en-US" altLang="ko-KR" sz="1400" dirty="0" smtClean="0"/>
              <a:t>ArcGIS</a:t>
            </a:r>
            <a:r>
              <a:rPr lang="ko-KR" altLang="en-US" sz="1400" dirty="0" smtClean="0"/>
              <a:t>의 경우 </a:t>
            </a:r>
            <a:r>
              <a:rPr lang="en-US" altLang="ko-KR" sz="1400" dirty="0" err="1" smtClean="0"/>
              <a:t>ArcToolBox</a:t>
            </a:r>
            <a:r>
              <a:rPr lang="en-US" altLang="ko-KR" sz="1400" dirty="0" smtClean="0"/>
              <a:t> </a:t>
            </a:r>
            <a:r>
              <a:rPr lang="en-US" altLang="ko-KR" sz="1400" dirty="0" smtClean="0">
                <a:sym typeface="Wingdings" pitchFamily="2" charset="2"/>
              </a:rPr>
              <a:t> </a:t>
            </a:r>
            <a:r>
              <a:rPr lang="en-US" altLang="ko-KR" sz="1400" dirty="0" smtClean="0"/>
              <a:t>Spatial Statistics </a:t>
            </a:r>
            <a:r>
              <a:rPr lang="en-US" altLang="ko-KR" sz="1400" dirty="0" smtClean="0">
                <a:sym typeface="Wingdings" pitchFamily="2" charset="2"/>
              </a:rPr>
              <a:t> Distribution   Directional</a:t>
            </a:r>
            <a:r>
              <a:rPr lang="en-US" altLang="ko-KR" sz="1400" dirty="0" smtClean="0"/>
              <a:t> Distribution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5008" y="3145888"/>
            <a:ext cx="4275187" cy="34089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Process</a:t>
            </a:r>
            <a:r>
              <a:rPr lang="ko-KR" altLang="en-US" dirty="0" smtClean="0"/>
              <a:t> </a:t>
            </a:r>
            <a:r>
              <a:rPr lang="en-US" altLang="ko-KR" dirty="0" smtClean="0"/>
              <a:t>Demo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72480" y="1268760"/>
            <a:ext cx="9361040" cy="1033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/>
            <a:r>
              <a:rPr lang="en-US" altLang="ko-KR" sz="2800" dirty="0" smtClean="0">
                <a:latin typeface="+mj-ea"/>
                <a:ea typeface="+mj-ea"/>
              </a:rPr>
              <a:t>WPS Request builder</a:t>
            </a:r>
          </a:p>
          <a:p>
            <a:pPr marL="742950" indent="-742950"/>
            <a:r>
              <a:rPr lang="en-US" altLang="ko-KR" sz="2800" dirty="0" smtClean="0">
                <a:latin typeface="+mj-ea"/>
                <a:ea typeface="+mj-ea"/>
              </a:rPr>
              <a:t> - Single Process– Density</a:t>
            </a:r>
            <a:endParaRPr lang="ko-KR" altLang="en-US" sz="2800" dirty="0" smtClean="0">
              <a:latin typeface="+mj-ea"/>
              <a:ea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32520" y="3573016"/>
            <a:ext cx="2952328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Point From WFS</a:t>
            </a:r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632520" y="4509120"/>
            <a:ext cx="2952328" cy="5760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Density(Kernel)</a:t>
            </a:r>
            <a:endParaRPr lang="ko-KR" altLang="en-US" dirty="0"/>
          </a:p>
        </p:txBody>
      </p:sp>
      <p:sp>
        <p:nvSpPr>
          <p:cNvPr id="19" name="직사각형 18"/>
          <p:cNvSpPr/>
          <p:nvPr/>
        </p:nvSpPr>
        <p:spPr>
          <a:xfrm>
            <a:off x="632520" y="5517232"/>
            <a:ext cx="2952328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Output GridCoverage(</a:t>
            </a:r>
            <a:r>
              <a:rPr lang="en-US" altLang="ko-KR" dirty="0" err="1" smtClean="0"/>
              <a:t>GeoTiff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cxnSp>
        <p:nvCxnSpPr>
          <p:cNvPr id="20" name="직선 화살표 연결선 19"/>
          <p:cNvCxnSpPr>
            <a:stCxn id="16" idx="2"/>
            <a:endCxn id="17" idx="0"/>
          </p:cNvCxnSpPr>
          <p:nvPr/>
        </p:nvCxnSpPr>
        <p:spPr>
          <a:xfrm rot="5400000">
            <a:off x="1928664" y="4329100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>
            <a:stCxn id="17" idx="2"/>
            <a:endCxn id="19" idx="0"/>
          </p:cNvCxnSpPr>
          <p:nvPr/>
        </p:nvCxnSpPr>
        <p:spPr>
          <a:xfrm rot="5400000">
            <a:off x="1892660" y="5301208"/>
            <a:ext cx="43204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오른쪽 화살표 21"/>
          <p:cNvSpPr/>
          <p:nvPr/>
        </p:nvSpPr>
        <p:spPr>
          <a:xfrm>
            <a:off x="3872880" y="5589240"/>
            <a:ext cx="576064" cy="50405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5008" y="2924944"/>
            <a:ext cx="3975720" cy="35049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Process</a:t>
            </a:r>
            <a:r>
              <a:rPr lang="ko-KR" altLang="en-US" dirty="0" smtClean="0"/>
              <a:t> </a:t>
            </a:r>
            <a:r>
              <a:rPr lang="en-US" altLang="ko-KR" dirty="0"/>
              <a:t>Demo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344488" y="1268760"/>
            <a:ext cx="9289032" cy="1033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/>
            <a:r>
              <a:rPr lang="en-US" altLang="ko-KR" sz="2800" dirty="0" smtClean="0">
                <a:latin typeface="+mj-ea"/>
                <a:ea typeface="+mj-ea"/>
              </a:rPr>
              <a:t>WPS Request builder</a:t>
            </a:r>
          </a:p>
          <a:p>
            <a:pPr marL="742950" indent="-742950"/>
            <a:r>
              <a:rPr lang="en-US" altLang="ko-KR" sz="2800" dirty="0" smtClean="0">
                <a:latin typeface="+mj-ea"/>
                <a:ea typeface="+mj-ea"/>
              </a:rPr>
              <a:t> - </a:t>
            </a:r>
            <a:r>
              <a:rPr lang="en-US" altLang="ko-KR" sz="2800" u="sng" dirty="0" smtClean="0">
                <a:solidFill>
                  <a:srgbClr val="FF0000"/>
                </a:solidFill>
                <a:latin typeface="+mj-ea"/>
                <a:ea typeface="+mj-ea"/>
              </a:rPr>
              <a:t>Process Chaining</a:t>
            </a:r>
            <a:r>
              <a:rPr lang="en-US" altLang="ko-KR" sz="2800" dirty="0" smtClean="0">
                <a:latin typeface="+mj-ea"/>
                <a:ea typeface="+mj-ea"/>
              </a:rPr>
              <a:t>(</a:t>
            </a:r>
            <a:r>
              <a:rPr lang="en-US" altLang="ko-KR" sz="2800" dirty="0" err="1" smtClean="0">
                <a:latin typeface="+mj-ea"/>
                <a:ea typeface="+mj-ea"/>
              </a:rPr>
              <a:t>Polygon</a:t>
            </a:r>
            <a:r>
              <a:rPr lang="en-US" altLang="ko-KR" sz="2800" dirty="0" err="1" smtClean="0">
                <a:latin typeface="+mj-ea"/>
                <a:ea typeface="+mj-ea"/>
                <a:sym typeface="Wingdings" pitchFamily="2" charset="2"/>
              </a:rPr>
              <a:t></a:t>
            </a:r>
            <a:r>
              <a:rPr lang="en-US" altLang="ko-KR" sz="2800" dirty="0" err="1" smtClean="0">
                <a:latin typeface="+mj-ea"/>
                <a:ea typeface="+mj-ea"/>
              </a:rPr>
              <a:t>Point</a:t>
            </a:r>
            <a:r>
              <a:rPr lang="en-US" altLang="ko-KR" sz="2800" dirty="0" err="1" smtClean="0">
                <a:latin typeface="+mj-ea"/>
                <a:ea typeface="+mj-ea"/>
                <a:sym typeface="Wingdings" pitchFamily="2" charset="2"/>
              </a:rPr>
              <a:t></a:t>
            </a:r>
            <a:r>
              <a:rPr lang="en-US" altLang="ko-KR" sz="2800" dirty="0" err="1" smtClean="0">
                <a:latin typeface="+mj-ea"/>
                <a:ea typeface="+mj-ea"/>
              </a:rPr>
              <a:t>Thiessen</a:t>
            </a:r>
            <a:r>
              <a:rPr lang="en-US" altLang="ko-KR" sz="2800" dirty="0" smtClean="0">
                <a:latin typeface="+mj-ea"/>
                <a:ea typeface="+mj-ea"/>
              </a:rPr>
              <a:t>)</a:t>
            </a:r>
            <a:endParaRPr lang="ko-KR" altLang="en-US" sz="2800" dirty="0" smtClean="0">
              <a:latin typeface="+mj-ea"/>
              <a:ea typeface="+mj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48544" y="3015427"/>
            <a:ext cx="2952328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Polygon From WFS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848544" y="4941168"/>
            <a:ext cx="2952328" cy="5760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Create Thiessen Polygon</a:t>
            </a:r>
            <a:endParaRPr lang="ko-KR" altLang="en-US" dirty="0"/>
          </a:p>
        </p:txBody>
      </p:sp>
      <p:sp>
        <p:nvSpPr>
          <p:cNvPr id="9" name="직사각형 8"/>
          <p:cNvSpPr/>
          <p:nvPr/>
        </p:nvSpPr>
        <p:spPr>
          <a:xfrm>
            <a:off x="848544" y="5733256"/>
            <a:ext cx="2952328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Output Features(GML)</a:t>
            </a:r>
            <a:endParaRPr lang="ko-KR" altLang="en-US" dirty="0"/>
          </a:p>
        </p:txBody>
      </p:sp>
      <p:cxnSp>
        <p:nvCxnSpPr>
          <p:cNvPr id="11" name="직선 화살표 연결선 10"/>
          <p:cNvCxnSpPr>
            <a:stCxn id="8" idx="2"/>
            <a:endCxn id="9" idx="0"/>
          </p:cNvCxnSpPr>
          <p:nvPr/>
        </p:nvCxnSpPr>
        <p:spPr>
          <a:xfrm rot="5400000">
            <a:off x="2216696" y="5625244"/>
            <a:ext cx="21602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오른쪽 화살표 11"/>
          <p:cNvSpPr/>
          <p:nvPr/>
        </p:nvSpPr>
        <p:spPr>
          <a:xfrm>
            <a:off x="4088904" y="5733256"/>
            <a:ext cx="576064" cy="504056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848544" y="4005064"/>
            <a:ext cx="2952328" cy="5760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Features to Point</a:t>
            </a:r>
            <a:endParaRPr lang="ko-KR" altLang="en-US" dirty="0"/>
          </a:p>
        </p:txBody>
      </p:sp>
      <p:cxnSp>
        <p:nvCxnSpPr>
          <p:cNvPr id="10" name="직선 화살표 연결선 9"/>
          <p:cNvCxnSpPr>
            <a:stCxn id="7" idx="2"/>
            <a:endCxn id="15" idx="0"/>
          </p:cNvCxnSpPr>
          <p:nvPr/>
        </p:nvCxnSpPr>
        <p:spPr>
          <a:xfrm rot="5400000">
            <a:off x="2117922" y="3798277"/>
            <a:ext cx="41357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/>
          <p:cNvCxnSpPr>
            <a:stCxn id="15" idx="2"/>
            <a:endCxn id="8" idx="0"/>
          </p:cNvCxnSpPr>
          <p:nvPr/>
        </p:nvCxnSpPr>
        <p:spPr>
          <a:xfrm rot="5400000">
            <a:off x="2144688" y="4761148"/>
            <a:ext cx="36004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5008" y="2924944"/>
            <a:ext cx="4032448" cy="332815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Missing </a:t>
            </a:r>
            <a:r>
              <a:rPr lang="en-US" altLang="ko-KR" dirty="0"/>
              <a:t>request limits enforcements </a:t>
            </a:r>
            <a:endParaRPr lang="en-US" altLang="ko-KR" dirty="0" smtClean="0"/>
          </a:p>
          <a:p>
            <a:pPr>
              <a:buNone/>
            </a:pPr>
            <a:r>
              <a:rPr lang="en-US" altLang="ko-KR" dirty="0" smtClean="0"/>
              <a:t> - input/output </a:t>
            </a:r>
            <a:r>
              <a:rPr lang="en-US" altLang="ko-KR" dirty="0"/>
              <a:t>maximum </a:t>
            </a:r>
            <a:r>
              <a:rPr lang="en-US" altLang="ko-KR" dirty="0" smtClean="0"/>
              <a:t>dimensions</a:t>
            </a:r>
            <a:endParaRPr lang="en-US" altLang="ko-KR" dirty="0"/>
          </a:p>
          <a:p>
            <a:pPr>
              <a:buNone/>
            </a:pPr>
            <a:r>
              <a:rPr lang="en-US" altLang="ko-KR" dirty="0" smtClean="0"/>
              <a:t> - input </a:t>
            </a:r>
            <a:r>
              <a:rPr lang="en-US" altLang="ko-KR" dirty="0" err="1" smtClean="0"/>
              <a:t>FeatureCollection</a:t>
            </a:r>
            <a:r>
              <a:rPr lang="en-US" altLang="ko-KR" dirty="0" smtClean="0"/>
              <a:t>/</a:t>
            </a:r>
            <a:r>
              <a:rPr lang="en-US" altLang="ko-KR" dirty="0" err="1" smtClean="0"/>
              <a:t>GridCoverage</a:t>
            </a:r>
            <a:r>
              <a:rPr lang="en-US" altLang="ko-KR" dirty="0" smtClean="0"/>
              <a:t>…</a:t>
            </a:r>
          </a:p>
          <a:p>
            <a:r>
              <a:rPr lang="en-US" altLang="ko-KR" dirty="0"/>
              <a:t>No support for </a:t>
            </a:r>
            <a:r>
              <a:rPr lang="en-US" altLang="ko-KR" dirty="0" err="1"/>
              <a:t>DataOutput</a:t>
            </a:r>
            <a:r>
              <a:rPr lang="en-US" altLang="ko-KR" dirty="0"/>
              <a:t> </a:t>
            </a:r>
            <a:r>
              <a:rPr lang="en-US" altLang="ko-KR" dirty="0" smtClean="0"/>
              <a:t>request</a:t>
            </a:r>
          </a:p>
          <a:p>
            <a:pPr>
              <a:buNone/>
            </a:pPr>
            <a:r>
              <a:rPr lang="en-US" altLang="ko-KR" dirty="0"/>
              <a:t> </a:t>
            </a:r>
            <a:r>
              <a:rPr lang="en-US" altLang="ko-KR" dirty="0" smtClean="0"/>
              <a:t>- </a:t>
            </a:r>
            <a:r>
              <a:rPr lang="en-US" altLang="ko-KR" dirty="0" err="1" smtClean="0"/>
              <a:t>ResponseDocument</a:t>
            </a:r>
            <a:r>
              <a:rPr lang="ko-KR" altLang="en-US" dirty="0" smtClean="0"/>
              <a:t>의 </a:t>
            </a:r>
            <a:r>
              <a:rPr lang="en-US" altLang="ko-KR" dirty="0" err="1" smtClean="0"/>
              <a:t>asReference</a:t>
            </a:r>
            <a:r>
              <a:rPr lang="en-US" altLang="ko-KR" dirty="0" smtClean="0"/>
              <a:t>(true)</a:t>
            </a:r>
          </a:p>
          <a:p>
            <a:r>
              <a:rPr lang="en-US" altLang="ko-KR" dirty="0"/>
              <a:t>No support for asynchronous </a:t>
            </a:r>
            <a:r>
              <a:rPr lang="en-US" altLang="ko-KR" dirty="0" smtClean="0"/>
              <a:t>requests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GeoServer </a:t>
            </a:r>
            <a:r>
              <a:rPr lang="ko-KR" altLang="en-US" dirty="0" smtClean="0"/>
              <a:t>개선점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ko-KR" dirty="0" smtClean="0">
                <a:hlinkClick r:id="rId2"/>
              </a:rPr>
              <a:t>http://geotools.org/</a:t>
            </a:r>
            <a:endParaRPr lang="en-US" altLang="ko-KR" dirty="0" smtClean="0"/>
          </a:p>
          <a:p>
            <a:r>
              <a:rPr lang="en-US" altLang="ko-KR" dirty="0" smtClean="0">
                <a:hlinkClick r:id="rId3"/>
              </a:rPr>
              <a:t>http://geoserver.org</a:t>
            </a:r>
            <a:endParaRPr lang="en-US" altLang="ko-KR" dirty="0" smtClean="0"/>
          </a:p>
          <a:p>
            <a:r>
              <a:rPr lang="en-US" altLang="ko-KR" dirty="0" smtClean="0">
                <a:hlinkClick r:id="rId4"/>
              </a:rPr>
              <a:t>http://www.osgeo.org/</a:t>
            </a:r>
            <a:endParaRPr lang="en-US" altLang="ko-KR" dirty="0" smtClean="0"/>
          </a:p>
          <a:p>
            <a:r>
              <a:rPr lang="en-US" altLang="ko-KR" dirty="0" smtClean="0">
                <a:hlinkClick r:id="rId5"/>
              </a:rPr>
              <a:t>http://www.opengeospatial.org/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>
                <a:hlinkClick r:id="rId6"/>
              </a:rPr>
              <a:t>http://www.slideshare.net/geosolutions/the-status-of-the-geoserver-wps</a:t>
            </a:r>
            <a:endParaRPr lang="en-US" altLang="ko-KR" dirty="0" smtClean="0"/>
          </a:p>
          <a:p>
            <a:r>
              <a:rPr lang="en-US" altLang="ko-KR" dirty="0">
                <a:hlinkClick r:id="rId7"/>
              </a:rPr>
              <a:t>http://www.slideshare.net/jgarnett/wps-shootout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References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4400" dirty="0" smtClean="0"/>
              <a:t>1. KOPSS</a:t>
            </a:r>
            <a:endParaRPr lang="en-US" altLang="ko-KR" sz="4400" dirty="0"/>
          </a:p>
          <a:p>
            <a:r>
              <a:rPr lang="en-US" altLang="ko-KR" sz="4400" dirty="0" smtClean="0"/>
              <a:t>2</a:t>
            </a:r>
            <a:r>
              <a:rPr lang="en-US" altLang="ko-KR" sz="4400" dirty="0" smtClean="0"/>
              <a:t>. KOPSS Open API</a:t>
            </a:r>
            <a:endParaRPr lang="ko-KR" altLang="en-US" sz="4400" dirty="0"/>
          </a:p>
          <a:p>
            <a:r>
              <a:rPr lang="en-US" altLang="ko-KR" sz="4400" dirty="0" smtClean="0"/>
              <a:t>3</a:t>
            </a:r>
            <a:r>
              <a:rPr lang="en-US" altLang="ko-KR" sz="4400" dirty="0" smtClean="0"/>
              <a:t>. Why GeoTools </a:t>
            </a:r>
            <a:r>
              <a:rPr lang="en-US" altLang="ko-KR" sz="4400" dirty="0"/>
              <a:t>&amp; </a:t>
            </a:r>
            <a:r>
              <a:rPr lang="en-US" altLang="ko-KR" sz="4400" dirty="0" smtClean="0"/>
              <a:t>GeoServer?</a:t>
            </a:r>
            <a:endParaRPr lang="ko-KR" altLang="en-US" sz="4400" dirty="0"/>
          </a:p>
          <a:p>
            <a:r>
              <a:rPr lang="en-US" altLang="ko-KR" sz="4400" dirty="0" smtClean="0"/>
              <a:t>4</a:t>
            </a:r>
            <a:r>
              <a:rPr lang="en-US" altLang="ko-KR" sz="4400" dirty="0" smtClean="0"/>
              <a:t>. </a:t>
            </a:r>
            <a:r>
              <a:rPr lang="en-US" altLang="ko-KR" sz="4400" dirty="0" smtClean="0"/>
              <a:t>Implementing </a:t>
            </a:r>
            <a:r>
              <a:rPr lang="en-US" altLang="ko-KR" sz="4400" dirty="0" smtClean="0"/>
              <a:t>WPS &amp; </a:t>
            </a:r>
            <a:r>
              <a:rPr lang="en-US" altLang="ko-KR" sz="4400" dirty="0" smtClean="0"/>
              <a:t>Demo</a:t>
            </a:r>
            <a:endParaRPr lang="en-US" altLang="ko-KR" sz="440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 smtClean="0"/>
              <a:t>순서</a:t>
            </a:r>
            <a:endParaRPr lang="ko-KR" alt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직사각형 4"/>
          <p:cNvSpPr/>
          <p:nvPr/>
        </p:nvSpPr>
        <p:spPr>
          <a:xfrm>
            <a:off x="1424608" y="2636912"/>
            <a:ext cx="6912768" cy="11521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dirty="0" smtClean="0">
                <a:latin typeface="+mj-ea"/>
                <a:ea typeface="+mj-ea"/>
              </a:rPr>
              <a:t>감사합니다</a:t>
            </a:r>
            <a:r>
              <a:rPr lang="en-US" altLang="ko-KR" sz="4000" dirty="0" smtClean="0">
                <a:latin typeface="+mj-ea"/>
                <a:ea typeface="+mj-ea"/>
              </a:rPr>
              <a:t>.</a:t>
            </a:r>
            <a:endParaRPr lang="ko-KR" altLang="en-US" sz="40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74" y="3438145"/>
            <a:ext cx="8928955" cy="1352931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Part 1: KOPSS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국토공간계획지원체계</a:t>
            </a:r>
            <a:r>
              <a:rPr lang="en-US" altLang="ko-KR" dirty="0" smtClean="0"/>
              <a:t>(KOPSS)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</a:t>
            </a:r>
            <a:endParaRPr lang="ko-KR" altLang="en-US" i="1" dirty="0"/>
          </a:p>
        </p:txBody>
      </p:sp>
      <p:grpSp>
        <p:nvGrpSpPr>
          <p:cNvPr id="6" name="내용 개체 틀 5"/>
          <p:cNvGrpSpPr>
            <a:grpSpLocks noGrp="1"/>
          </p:cNvGrpSpPr>
          <p:nvPr>
            <p:ph idx="1"/>
          </p:nvPr>
        </p:nvGrpSpPr>
        <p:grpSpPr>
          <a:xfrm>
            <a:off x="135032" y="1268760"/>
            <a:ext cx="9498488" cy="5112568"/>
            <a:chOff x="0" y="1595438"/>
            <a:chExt cx="9298913" cy="5256212"/>
          </a:xfrm>
        </p:grpSpPr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171450" y="2647950"/>
              <a:ext cx="8799513" cy="157003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latinLnBrk="0">
                <a:buClr>
                  <a:schemeClr val="tx2"/>
                </a:buClr>
                <a:buFont typeface="Wingdings" pitchFamily="2" charset="2"/>
                <a:buNone/>
              </a:pPr>
              <a:r>
                <a:rPr kumimoji="0" lang="ko-KR" altLang="en-US" sz="3200" dirty="0">
                  <a:solidFill>
                    <a:srgbClr val="497F17"/>
                  </a:solidFill>
                  <a:latin typeface="HY헤드라인M" pitchFamily="18" charset="-127"/>
                  <a:ea typeface="HY헤드라인M" pitchFamily="18" charset="-127"/>
                </a:rPr>
                <a:t>첨단정보기술과 각종 공간분석기법을 활용하여</a:t>
              </a:r>
            </a:p>
            <a:p>
              <a:pPr algn="ctr" latinLnBrk="0">
                <a:buClr>
                  <a:schemeClr val="tx2"/>
                </a:buClr>
                <a:buFont typeface="Wingdings" pitchFamily="2" charset="2"/>
                <a:buNone/>
              </a:pPr>
              <a:r>
                <a:rPr kumimoji="0" lang="ko-KR" altLang="en-US" sz="3200" dirty="0">
                  <a:solidFill>
                    <a:srgbClr val="497F17"/>
                  </a:solidFill>
                  <a:latin typeface="HY헤드라인M" pitchFamily="18" charset="-127"/>
                  <a:ea typeface="HY헤드라인M" pitchFamily="18" charset="-127"/>
                </a:rPr>
                <a:t>국토정책 및 공간계획 수립을 지원하는</a:t>
              </a:r>
            </a:p>
            <a:p>
              <a:pPr algn="ctr" latinLnBrk="0">
                <a:buClr>
                  <a:schemeClr val="tx2"/>
                </a:buClr>
                <a:buFont typeface="Wingdings" pitchFamily="2" charset="2"/>
                <a:buNone/>
              </a:pPr>
              <a:r>
                <a:rPr kumimoji="0" lang="ko-KR" altLang="en-US" sz="3200" dirty="0">
                  <a:solidFill>
                    <a:srgbClr val="FF3300"/>
                  </a:solidFill>
                  <a:latin typeface="HY헤드라인M" pitchFamily="18" charset="-127"/>
                  <a:ea typeface="HY헤드라인M" pitchFamily="18" charset="-127"/>
                </a:rPr>
                <a:t>의사결정지원도구</a:t>
              </a:r>
              <a:endParaRPr kumimoji="0" lang="ko-KR" altLang="en-US" sz="3200" dirty="0">
                <a:solidFill>
                  <a:srgbClr val="497F17"/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1169988" y="1622425"/>
              <a:ext cx="8128925" cy="482600"/>
              <a:chOff x="625" y="1344"/>
              <a:chExt cx="5548" cy="304"/>
            </a:xfrm>
          </p:grpSpPr>
          <p:sp>
            <p:nvSpPr>
              <p:cNvPr id="49" name="Text Box 5"/>
              <p:cNvSpPr txBox="1">
                <a:spLocks noChangeArrowheads="1"/>
              </p:cNvSpPr>
              <p:nvPr/>
            </p:nvSpPr>
            <p:spPr bwMode="auto">
              <a:xfrm>
                <a:off x="625" y="1344"/>
                <a:ext cx="780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 latinLnBrk="0">
                  <a:lnSpc>
                    <a:spcPct val="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42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HY헤드라인M" pitchFamily="18" charset="-127"/>
                    <a:ea typeface="HY헤드라인M" pitchFamily="18" charset="-127"/>
                  </a:rPr>
                  <a:t>rea</a:t>
                </a:r>
                <a:endParaRPr kumimoji="0" lang="en-US" altLang="ko-KR" sz="42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50" name="Text Box 6"/>
              <p:cNvSpPr txBox="1">
                <a:spLocks noChangeArrowheads="1"/>
              </p:cNvSpPr>
              <p:nvPr/>
            </p:nvSpPr>
            <p:spPr bwMode="auto">
              <a:xfrm>
                <a:off x="4525" y="1344"/>
                <a:ext cx="1648" cy="3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 fontAlgn="auto" latinLnBrk="0">
                  <a:lnSpc>
                    <a:spcPct val="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42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HY헤드라인M" pitchFamily="18" charset="-127"/>
                    <a:ea typeface="HY헤드라인M" pitchFamily="18" charset="-127"/>
                  </a:rPr>
                  <a:t>ystems</a:t>
                </a:r>
                <a:endParaRPr kumimoji="0" lang="en-US" altLang="ko-KR" sz="42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sp>
            <p:nvSpPr>
              <p:cNvPr id="51" name="Text Box 7"/>
              <p:cNvSpPr txBox="1">
                <a:spLocks noChangeArrowheads="1"/>
              </p:cNvSpPr>
              <p:nvPr/>
            </p:nvSpPr>
            <p:spPr bwMode="auto">
              <a:xfrm>
                <a:off x="3075" y="1344"/>
                <a:ext cx="1340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 latinLnBrk="0">
                  <a:lnSpc>
                    <a:spcPct val="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420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HY헤드라인M" pitchFamily="18" charset="-127"/>
                    <a:ea typeface="HY헤드라인M" pitchFamily="18" charset="-127"/>
                  </a:rPr>
                  <a:t>upport</a:t>
                </a:r>
              </a:p>
            </p:txBody>
          </p:sp>
          <p:sp>
            <p:nvSpPr>
              <p:cNvPr id="52" name="Text Box 8"/>
              <p:cNvSpPr txBox="1">
                <a:spLocks noChangeArrowheads="1"/>
              </p:cNvSpPr>
              <p:nvPr/>
            </p:nvSpPr>
            <p:spPr bwMode="auto">
              <a:xfrm>
                <a:off x="1578" y="1344"/>
                <a:ext cx="1404" cy="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fontAlgn="auto" latinLnBrk="0">
                  <a:lnSpc>
                    <a:spcPct val="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ko-KR" sz="4200" dirty="0" err="1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HY헤드라인M" pitchFamily="18" charset="-127"/>
                    <a:ea typeface="HY헤드라인M" pitchFamily="18" charset="-127"/>
                  </a:rPr>
                  <a:t>lanning</a:t>
                </a:r>
                <a:endParaRPr kumimoji="0" lang="en-US" altLang="ko-KR" sz="42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HY헤드라인M" pitchFamily="18" charset="-127"/>
                  <a:ea typeface="HY헤드라인M" pitchFamily="18" charset="-127"/>
                </a:endParaRPr>
              </a:p>
            </p:txBody>
          </p:sp>
        </p:grp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79413" y="1595438"/>
              <a:ext cx="1130300" cy="45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 latinLnBrk="0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4800" b="1" dirty="0">
                  <a:solidFill>
                    <a:schemeClr val="tx2">
                      <a:lumMod val="7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KO</a:t>
              </a:r>
              <a:endParaRPr kumimoji="0" lang="en-US" altLang="ko-KR" sz="4200" dirty="0">
                <a:solidFill>
                  <a:schemeClr val="tx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255838" y="1595438"/>
              <a:ext cx="596900" cy="45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 latinLnBrk="0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4800" b="1">
                  <a:solidFill>
                    <a:schemeClr val="tx2">
                      <a:lumMod val="7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P</a:t>
              </a:r>
              <a:endParaRPr kumimoji="0" lang="en-US" altLang="ko-KR" sz="4200">
                <a:solidFill>
                  <a:schemeClr val="tx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4545013" y="1595438"/>
              <a:ext cx="465137" cy="45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 latinLnBrk="0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4800" b="1">
                  <a:solidFill>
                    <a:schemeClr val="tx2">
                      <a:lumMod val="7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S</a:t>
              </a:r>
              <a:endParaRPr kumimoji="0" lang="en-US" altLang="ko-KR" sz="4200">
                <a:solidFill>
                  <a:schemeClr val="tx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6766909" y="1595438"/>
              <a:ext cx="465138" cy="458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fontAlgn="auto" latinLnBrk="0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4800" b="1" dirty="0">
                  <a:solidFill>
                    <a:schemeClr val="tx2">
                      <a:lumMod val="75000"/>
                    </a:schemeClr>
                  </a:solidFill>
                  <a:latin typeface="HY헤드라인M" pitchFamily="18" charset="-127"/>
                  <a:ea typeface="HY헤드라인M" pitchFamily="18" charset="-127"/>
                </a:rPr>
                <a:t>S</a:t>
              </a:r>
              <a:endParaRPr kumimoji="0" lang="en-US" altLang="ko-KR" sz="4200" dirty="0">
                <a:solidFill>
                  <a:schemeClr val="tx2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endParaRPr>
            </a:p>
          </p:txBody>
        </p:sp>
        <p:grpSp>
          <p:nvGrpSpPr>
            <p:cNvPr id="13" name="Group 13"/>
            <p:cNvGrpSpPr>
              <a:grpSpLocks/>
            </p:cNvGrpSpPr>
            <p:nvPr/>
          </p:nvGrpSpPr>
          <p:grpSpPr bwMode="auto">
            <a:xfrm rot="10800000">
              <a:off x="0" y="2200275"/>
              <a:ext cx="9144000" cy="542925"/>
              <a:chOff x="525" y="4030"/>
              <a:chExt cx="2723" cy="509"/>
            </a:xfrm>
          </p:grpSpPr>
          <p:sp>
            <p:nvSpPr>
              <p:cNvPr id="33" name="AutoShape 14"/>
              <p:cNvSpPr>
                <a:spLocks noChangeArrowheads="1"/>
              </p:cNvSpPr>
              <p:nvPr/>
            </p:nvSpPr>
            <p:spPr bwMode="gray">
              <a:xfrm flipH="1" flipV="1">
                <a:off x="525" y="4030"/>
                <a:ext cx="2723" cy="443"/>
              </a:xfrm>
              <a:custGeom>
                <a:avLst/>
                <a:gdLst>
                  <a:gd name="T0" fmla="*/ 298 w 21600"/>
                  <a:gd name="T1" fmla="*/ 5 h 21600"/>
                  <a:gd name="T2" fmla="*/ 172 w 21600"/>
                  <a:gd name="T3" fmla="*/ 9 h 21600"/>
                  <a:gd name="T4" fmla="*/ 45 w 21600"/>
                  <a:gd name="T5" fmla="*/ 5 h 21600"/>
                  <a:gd name="T6" fmla="*/ 17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648 w 21600"/>
                  <a:gd name="T13" fmla="*/ 4632 h 21600"/>
                  <a:gd name="T14" fmla="*/ 16952 w 21600"/>
                  <a:gd name="T15" fmla="*/ 16968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697" y="21600"/>
                    </a:lnTo>
                    <a:lnTo>
                      <a:pt x="1590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ECFF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4" name="AutoShape 15"/>
              <p:cNvSpPr>
                <a:spLocks noChangeArrowheads="1"/>
              </p:cNvSpPr>
              <p:nvPr/>
            </p:nvSpPr>
            <p:spPr bwMode="gray">
              <a:xfrm flipH="1" flipV="1">
                <a:off x="525" y="4471"/>
                <a:ext cx="2723" cy="68"/>
              </a:xfrm>
              <a:custGeom>
                <a:avLst/>
                <a:gdLst>
                  <a:gd name="T0" fmla="*/ 334 w 21600"/>
                  <a:gd name="T1" fmla="*/ 0 h 21600"/>
                  <a:gd name="T2" fmla="*/ 172 w 21600"/>
                  <a:gd name="T3" fmla="*/ 0 h 21600"/>
                  <a:gd name="T4" fmla="*/ 10 w 21600"/>
                  <a:gd name="T5" fmla="*/ 0 h 21600"/>
                  <a:gd name="T6" fmla="*/ 17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411 w 21600"/>
                  <a:gd name="T13" fmla="*/ 2541 h 21600"/>
                  <a:gd name="T14" fmla="*/ 19189 w 21600"/>
                  <a:gd name="T15" fmla="*/ 190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1226" y="21600"/>
                    </a:lnTo>
                    <a:lnTo>
                      <a:pt x="2037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CCECFF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grpSp>
            <p:nvGrpSpPr>
              <p:cNvPr id="35" name="Group 16"/>
              <p:cNvGrpSpPr>
                <a:grpSpLocks/>
              </p:cNvGrpSpPr>
              <p:nvPr/>
            </p:nvGrpSpPr>
            <p:grpSpPr bwMode="auto">
              <a:xfrm>
                <a:off x="853" y="4032"/>
                <a:ext cx="2104" cy="449"/>
                <a:chOff x="1551" y="3770"/>
                <a:chExt cx="1531" cy="132"/>
              </a:xfrm>
            </p:grpSpPr>
            <p:grpSp>
              <p:nvGrpSpPr>
                <p:cNvPr id="40" name="Group 17"/>
                <p:cNvGrpSpPr>
                  <a:grpSpLocks/>
                </p:cNvGrpSpPr>
                <p:nvPr/>
              </p:nvGrpSpPr>
              <p:grpSpPr bwMode="auto">
                <a:xfrm>
                  <a:off x="1803" y="3770"/>
                  <a:ext cx="483" cy="132"/>
                  <a:chOff x="1803" y="3770"/>
                  <a:chExt cx="483" cy="132"/>
                </a:xfrm>
              </p:grpSpPr>
              <p:sp>
                <p:nvSpPr>
                  <p:cNvPr id="46" name="Line 18"/>
                  <p:cNvSpPr>
                    <a:spLocks noChangeShapeType="1"/>
                  </p:cNvSpPr>
                  <p:nvPr/>
                </p:nvSpPr>
                <p:spPr bwMode="gray">
                  <a:xfrm flipH="1">
                    <a:off x="1803" y="3776"/>
                    <a:ext cx="285" cy="126"/>
                  </a:xfrm>
                  <a:prstGeom prst="line">
                    <a:avLst/>
                  </a:prstGeom>
                  <a:noFill/>
                  <a:ln w="12700">
                    <a:solidFill>
                      <a:srgbClr val="A4A4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47" name="Line 19"/>
                  <p:cNvSpPr>
                    <a:spLocks noChangeShapeType="1"/>
                  </p:cNvSpPr>
                  <p:nvPr/>
                </p:nvSpPr>
                <p:spPr bwMode="gray">
                  <a:xfrm flipH="1">
                    <a:off x="2060" y="3770"/>
                    <a:ext cx="150" cy="132"/>
                  </a:xfrm>
                  <a:prstGeom prst="line">
                    <a:avLst/>
                  </a:prstGeom>
                  <a:noFill/>
                  <a:ln w="12700">
                    <a:solidFill>
                      <a:srgbClr val="A4A4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48" name="Line 20"/>
                  <p:cNvSpPr>
                    <a:spLocks noChangeShapeType="1"/>
                  </p:cNvSpPr>
                  <p:nvPr/>
                </p:nvSpPr>
                <p:spPr bwMode="gray">
                  <a:xfrm flipH="1">
                    <a:off x="2240" y="3776"/>
                    <a:ext cx="46" cy="126"/>
                  </a:xfrm>
                  <a:prstGeom prst="line">
                    <a:avLst/>
                  </a:prstGeom>
                  <a:noFill/>
                  <a:ln w="12700">
                    <a:solidFill>
                      <a:srgbClr val="A4A4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41" name="Line 21"/>
                <p:cNvSpPr>
                  <a:spLocks noChangeShapeType="1"/>
                </p:cNvSpPr>
                <p:nvPr/>
              </p:nvSpPr>
              <p:spPr bwMode="gray">
                <a:xfrm>
                  <a:off x="2544" y="3776"/>
                  <a:ext cx="285" cy="126"/>
                </a:xfrm>
                <a:prstGeom prst="line">
                  <a:avLst/>
                </a:prstGeom>
                <a:noFill/>
                <a:ln w="12700">
                  <a:solidFill>
                    <a:srgbClr val="A4A4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2" name="Line 22"/>
                <p:cNvSpPr>
                  <a:spLocks noChangeShapeType="1"/>
                </p:cNvSpPr>
                <p:nvPr/>
              </p:nvSpPr>
              <p:spPr bwMode="gray">
                <a:xfrm>
                  <a:off x="2422" y="3770"/>
                  <a:ext cx="149" cy="132"/>
                </a:xfrm>
                <a:prstGeom prst="line">
                  <a:avLst/>
                </a:prstGeom>
                <a:noFill/>
                <a:ln w="12700">
                  <a:solidFill>
                    <a:srgbClr val="A4A4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3" name="Line 23"/>
                <p:cNvSpPr>
                  <a:spLocks noChangeShapeType="1"/>
                </p:cNvSpPr>
                <p:nvPr/>
              </p:nvSpPr>
              <p:spPr bwMode="gray">
                <a:xfrm>
                  <a:off x="2346" y="3776"/>
                  <a:ext cx="46" cy="126"/>
                </a:xfrm>
                <a:prstGeom prst="line">
                  <a:avLst/>
                </a:prstGeom>
                <a:noFill/>
                <a:ln w="12700">
                  <a:solidFill>
                    <a:srgbClr val="A4A4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4" name="Line 24"/>
                <p:cNvSpPr>
                  <a:spLocks noChangeShapeType="1"/>
                </p:cNvSpPr>
                <p:nvPr/>
              </p:nvSpPr>
              <p:spPr bwMode="gray">
                <a:xfrm flipV="1">
                  <a:off x="1551" y="3775"/>
                  <a:ext cx="438" cy="127"/>
                </a:xfrm>
                <a:prstGeom prst="line">
                  <a:avLst/>
                </a:prstGeom>
                <a:noFill/>
                <a:ln w="12700">
                  <a:solidFill>
                    <a:srgbClr val="A4A4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45" name="Line 25"/>
                <p:cNvSpPr>
                  <a:spLocks noChangeShapeType="1"/>
                </p:cNvSpPr>
                <p:nvPr/>
              </p:nvSpPr>
              <p:spPr bwMode="gray">
                <a:xfrm flipH="1" flipV="1">
                  <a:off x="2645" y="3775"/>
                  <a:ext cx="437" cy="127"/>
                </a:xfrm>
                <a:prstGeom prst="line">
                  <a:avLst/>
                </a:prstGeom>
                <a:noFill/>
                <a:ln w="12700">
                  <a:solidFill>
                    <a:srgbClr val="A4A4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36" name="Line 26"/>
              <p:cNvSpPr>
                <a:spLocks noChangeShapeType="1"/>
              </p:cNvSpPr>
              <p:nvPr/>
            </p:nvSpPr>
            <p:spPr bwMode="gray">
              <a:xfrm>
                <a:off x="701" y="4369"/>
                <a:ext cx="2346" cy="4"/>
              </a:xfrm>
              <a:prstGeom prst="line">
                <a:avLst/>
              </a:prstGeom>
              <a:noFill/>
              <a:ln w="12700">
                <a:solidFill>
                  <a:srgbClr val="A4A4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7" name="Line 27"/>
              <p:cNvSpPr>
                <a:spLocks noChangeShapeType="1"/>
              </p:cNvSpPr>
              <p:nvPr/>
            </p:nvSpPr>
            <p:spPr bwMode="gray">
              <a:xfrm>
                <a:off x="855" y="4263"/>
                <a:ext cx="2030" cy="4"/>
              </a:xfrm>
              <a:prstGeom prst="line">
                <a:avLst/>
              </a:prstGeom>
              <a:noFill/>
              <a:ln w="9525">
                <a:solidFill>
                  <a:srgbClr val="A4A4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8" name="Line 28"/>
              <p:cNvSpPr>
                <a:spLocks noChangeShapeType="1"/>
              </p:cNvSpPr>
              <p:nvPr/>
            </p:nvSpPr>
            <p:spPr bwMode="gray">
              <a:xfrm>
                <a:off x="1013" y="4188"/>
                <a:ext cx="1756" cy="0"/>
              </a:xfrm>
              <a:prstGeom prst="line">
                <a:avLst/>
              </a:prstGeom>
              <a:noFill/>
              <a:ln w="6350">
                <a:solidFill>
                  <a:srgbClr val="A4A4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39" name="Line 29"/>
              <p:cNvSpPr>
                <a:spLocks noChangeShapeType="1"/>
              </p:cNvSpPr>
              <p:nvPr/>
            </p:nvSpPr>
            <p:spPr bwMode="gray">
              <a:xfrm>
                <a:off x="1133" y="4113"/>
                <a:ext cx="1513" cy="0"/>
              </a:xfrm>
              <a:prstGeom prst="line">
                <a:avLst/>
              </a:prstGeom>
              <a:noFill/>
              <a:ln w="3175">
                <a:solidFill>
                  <a:srgbClr val="A4A4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14" name="Group 30"/>
            <p:cNvGrpSpPr>
              <a:grpSpLocks/>
            </p:cNvGrpSpPr>
            <p:nvPr/>
          </p:nvGrpSpPr>
          <p:grpSpPr bwMode="auto">
            <a:xfrm>
              <a:off x="0" y="6083300"/>
              <a:ext cx="9144000" cy="768350"/>
              <a:chOff x="525" y="4030"/>
              <a:chExt cx="2723" cy="509"/>
            </a:xfrm>
          </p:grpSpPr>
          <p:sp>
            <p:nvSpPr>
              <p:cNvPr id="17" name="AutoShape 31"/>
              <p:cNvSpPr>
                <a:spLocks noChangeArrowheads="1"/>
              </p:cNvSpPr>
              <p:nvPr/>
            </p:nvSpPr>
            <p:spPr bwMode="gray">
              <a:xfrm flipH="1" flipV="1">
                <a:off x="525" y="4030"/>
                <a:ext cx="2723" cy="443"/>
              </a:xfrm>
              <a:custGeom>
                <a:avLst/>
                <a:gdLst>
                  <a:gd name="G0" fmla="+- 5697 0 0"/>
                  <a:gd name="G1" fmla="+- 21600 0 5697"/>
                  <a:gd name="G2" fmla="*/ 5697 1 2"/>
                  <a:gd name="G3" fmla="+- 21600 0 G2"/>
                  <a:gd name="G4" fmla="+/ 5697 21600 2"/>
                  <a:gd name="G5" fmla="+/ G1 0 2"/>
                  <a:gd name="G6" fmla="*/ 21600 21600 5697"/>
                  <a:gd name="G7" fmla="*/ G6 1 2"/>
                  <a:gd name="G8" fmla="+- 21600 0 G7"/>
                  <a:gd name="G9" fmla="*/ 21600 1 2"/>
                  <a:gd name="G10" fmla="+- 5697 0 G9"/>
                  <a:gd name="G11" fmla="?: G10 G8 0"/>
                  <a:gd name="G12" fmla="?: G10 G7 21600"/>
                  <a:gd name="T0" fmla="*/ 18751 w 21600"/>
                  <a:gd name="T1" fmla="*/ 10800 h 21600"/>
                  <a:gd name="T2" fmla="*/ 10800 w 21600"/>
                  <a:gd name="T3" fmla="*/ 21600 h 21600"/>
                  <a:gd name="T4" fmla="*/ 2849 w 21600"/>
                  <a:gd name="T5" fmla="*/ 10800 h 21600"/>
                  <a:gd name="T6" fmla="*/ 10800 w 21600"/>
                  <a:gd name="T7" fmla="*/ 0 h 21600"/>
                  <a:gd name="T8" fmla="*/ 4649 w 21600"/>
                  <a:gd name="T9" fmla="*/ 4649 h 21600"/>
                  <a:gd name="T10" fmla="*/ 16951 w 21600"/>
                  <a:gd name="T11" fmla="*/ 16951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697" y="21600"/>
                    </a:lnTo>
                    <a:lnTo>
                      <a:pt x="1590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</a:endParaRPr>
              </a:p>
            </p:txBody>
          </p:sp>
          <p:sp>
            <p:nvSpPr>
              <p:cNvPr id="18" name="AutoShape 32"/>
              <p:cNvSpPr>
                <a:spLocks noChangeArrowheads="1"/>
              </p:cNvSpPr>
              <p:nvPr/>
            </p:nvSpPr>
            <p:spPr bwMode="gray">
              <a:xfrm flipH="1" flipV="1">
                <a:off x="525" y="4471"/>
                <a:ext cx="2723" cy="68"/>
              </a:xfrm>
              <a:custGeom>
                <a:avLst/>
                <a:gdLst>
                  <a:gd name="G0" fmla="+- 1226 0 0"/>
                  <a:gd name="G1" fmla="+- 21600 0 1226"/>
                  <a:gd name="G2" fmla="*/ 1226 1 2"/>
                  <a:gd name="G3" fmla="+- 21600 0 G2"/>
                  <a:gd name="G4" fmla="+/ 1226 21600 2"/>
                  <a:gd name="G5" fmla="+/ G1 0 2"/>
                  <a:gd name="G6" fmla="*/ 21600 21600 1226"/>
                  <a:gd name="G7" fmla="*/ G6 1 2"/>
                  <a:gd name="G8" fmla="+- 21600 0 G7"/>
                  <a:gd name="G9" fmla="*/ 21600 1 2"/>
                  <a:gd name="G10" fmla="+- 1226 0 G9"/>
                  <a:gd name="G11" fmla="?: G10 G8 0"/>
                  <a:gd name="G12" fmla="?: G10 G7 21600"/>
                  <a:gd name="T0" fmla="*/ 20987 w 21600"/>
                  <a:gd name="T1" fmla="*/ 10800 h 21600"/>
                  <a:gd name="T2" fmla="*/ 10800 w 21600"/>
                  <a:gd name="T3" fmla="*/ 21600 h 21600"/>
                  <a:gd name="T4" fmla="*/ 613 w 21600"/>
                  <a:gd name="T5" fmla="*/ 10800 h 21600"/>
                  <a:gd name="T6" fmla="*/ 10800 w 21600"/>
                  <a:gd name="T7" fmla="*/ 0 h 21600"/>
                  <a:gd name="T8" fmla="*/ 2413 w 21600"/>
                  <a:gd name="T9" fmla="*/ 2413 h 21600"/>
                  <a:gd name="T10" fmla="*/ 19187 w 21600"/>
                  <a:gd name="T11" fmla="*/ 1918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1226" y="21600"/>
                    </a:lnTo>
                    <a:lnTo>
                      <a:pt x="20374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ko-KR" altLang="en-US">
                  <a:latin typeface="+mn-lt"/>
                  <a:ea typeface="+mn-ea"/>
                </a:endParaRPr>
              </a:p>
            </p:txBody>
          </p:sp>
          <p:grpSp>
            <p:nvGrpSpPr>
              <p:cNvPr id="19" name="Group 33"/>
              <p:cNvGrpSpPr>
                <a:grpSpLocks/>
              </p:cNvGrpSpPr>
              <p:nvPr/>
            </p:nvGrpSpPr>
            <p:grpSpPr bwMode="auto">
              <a:xfrm>
                <a:off x="853" y="4032"/>
                <a:ext cx="2104" cy="449"/>
                <a:chOff x="1551" y="3770"/>
                <a:chExt cx="1531" cy="132"/>
              </a:xfrm>
            </p:grpSpPr>
            <p:grpSp>
              <p:nvGrpSpPr>
                <p:cNvPr id="24" name="Group 34"/>
                <p:cNvGrpSpPr>
                  <a:grpSpLocks/>
                </p:cNvGrpSpPr>
                <p:nvPr/>
              </p:nvGrpSpPr>
              <p:grpSpPr bwMode="auto">
                <a:xfrm>
                  <a:off x="1803" y="3770"/>
                  <a:ext cx="483" cy="132"/>
                  <a:chOff x="1803" y="3770"/>
                  <a:chExt cx="483" cy="132"/>
                </a:xfrm>
              </p:grpSpPr>
              <p:sp>
                <p:nvSpPr>
                  <p:cNvPr id="30" name="Line 35"/>
                  <p:cNvSpPr>
                    <a:spLocks noChangeShapeType="1"/>
                  </p:cNvSpPr>
                  <p:nvPr/>
                </p:nvSpPr>
                <p:spPr bwMode="gray">
                  <a:xfrm flipH="1">
                    <a:off x="1803" y="3776"/>
                    <a:ext cx="285" cy="126"/>
                  </a:xfrm>
                  <a:prstGeom prst="line">
                    <a:avLst/>
                  </a:prstGeom>
                  <a:noFill/>
                  <a:ln w="12700">
                    <a:solidFill>
                      <a:srgbClr val="A4A4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31" name="Line 36"/>
                  <p:cNvSpPr>
                    <a:spLocks noChangeShapeType="1"/>
                  </p:cNvSpPr>
                  <p:nvPr/>
                </p:nvSpPr>
                <p:spPr bwMode="gray">
                  <a:xfrm flipH="1">
                    <a:off x="2060" y="3770"/>
                    <a:ext cx="150" cy="132"/>
                  </a:xfrm>
                  <a:prstGeom prst="line">
                    <a:avLst/>
                  </a:prstGeom>
                  <a:noFill/>
                  <a:ln w="12700">
                    <a:solidFill>
                      <a:srgbClr val="A4A4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  <p:sp>
                <p:nvSpPr>
                  <p:cNvPr id="32" name="Line 37"/>
                  <p:cNvSpPr>
                    <a:spLocks noChangeShapeType="1"/>
                  </p:cNvSpPr>
                  <p:nvPr/>
                </p:nvSpPr>
                <p:spPr bwMode="gray">
                  <a:xfrm flipH="1">
                    <a:off x="2240" y="3776"/>
                    <a:ext cx="46" cy="126"/>
                  </a:xfrm>
                  <a:prstGeom prst="line">
                    <a:avLst/>
                  </a:prstGeom>
                  <a:noFill/>
                  <a:ln w="12700">
                    <a:solidFill>
                      <a:srgbClr val="A4A4FF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endParaRPr lang="ko-KR" altLang="en-US"/>
                  </a:p>
                </p:txBody>
              </p:sp>
            </p:grpSp>
            <p:sp>
              <p:nvSpPr>
                <p:cNvPr id="25" name="Line 38"/>
                <p:cNvSpPr>
                  <a:spLocks noChangeShapeType="1"/>
                </p:cNvSpPr>
                <p:nvPr/>
              </p:nvSpPr>
              <p:spPr bwMode="gray">
                <a:xfrm>
                  <a:off x="2544" y="3776"/>
                  <a:ext cx="285" cy="126"/>
                </a:xfrm>
                <a:prstGeom prst="line">
                  <a:avLst/>
                </a:prstGeom>
                <a:noFill/>
                <a:ln w="12700">
                  <a:solidFill>
                    <a:srgbClr val="A4A4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6" name="Line 39"/>
                <p:cNvSpPr>
                  <a:spLocks noChangeShapeType="1"/>
                </p:cNvSpPr>
                <p:nvPr/>
              </p:nvSpPr>
              <p:spPr bwMode="gray">
                <a:xfrm>
                  <a:off x="2422" y="3770"/>
                  <a:ext cx="149" cy="132"/>
                </a:xfrm>
                <a:prstGeom prst="line">
                  <a:avLst/>
                </a:prstGeom>
                <a:noFill/>
                <a:ln w="12700">
                  <a:solidFill>
                    <a:srgbClr val="A4A4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7" name="Line 40"/>
                <p:cNvSpPr>
                  <a:spLocks noChangeShapeType="1"/>
                </p:cNvSpPr>
                <p:nvPr/>
              </p:nvSpPr>
              <p:spPr bwMode="gray">
                <a:xfrm>
                  <a:off x="2346" y="3776"/>
                  <a:ext cx="46" cy="126"/>
                </a:xfrm>
                <a:prstGeom prst="line">
                  <a:avLst/>
                </a:prstGeom>
                <a:noFill/>
                <a:ln w="12700">
                  <a:solidFill>
                    <a:srgbClr val="A4A4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8" name="Line 41"/>
                <p:cNvSpPr>
                  <a:spLocks noChangeShapeType="1"/>
                </p:cNvSpPr>
                <p:nvPr/>
              </p:nvSpPr>
              <p:spPr bwMode="gray">
                <a:xfrm flipV="1">
                  <a:off x="1551" y="3775"/>
                  <a:ext cx="438" cy="127"/>
                </a:xfrm>
                <a:prstGeom prst="line">
                  <a:avLst/>
                </a:prstGeom>
                <a:noFill/>
                <a:ln w="12700">
                  <a:solidFill>
                    <a:srgbClr val="A4A4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  <p:sp>
              <p:nvSpPr>
                <p:cNvPr id="29" name="Line 42"/>
                <p:cNvSpPr>
                  <a:spLocks noChangeShapeType="1"/>
                </p:cNvSpPr>
                <p:nvPr/>
              </p:nvSpPr>
              <p:spPr bwMode="gray">
                <a:xfrm flipH="1" flipV="1">
                  <a:off x="2645" y="3775"/>
                  <a:ext cx="437" cy="127"/>
                </a:xfrm>
                <a:prstGeom prst="line">
                  <a:avLst/>
                </a:prstGeom>
                <a:noFill/>
                <a:ln w="12700">
                  <a:solidFill>
                    <a:srgbClr val="A4A4FF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20" name="Line 43"/>
              <p:cNvSpPr>
                <a:spLocks noChangeShapeType="1"/>
              </p:cNvSpPr>
              <p:nvPr/>
            </p:nvSpPr>
            <p:spPr bwMode="gray">
              <a:xfrm>
                <a:off x="701" y="4369"/>
                <a:ext cx="2346" cy="4"/>
              </a:xfrm>
              <a:prstGeom prst="line">
                <a:avLst/>
              </a:prstGeom>
              <a:noFill/>
              <a:ln w="12700">
                <a:solidFill>
                  <a:srgbClr val="A4A4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1" name="Line 44"/>
              <p:cNvSpPr>
                <a:spLocks noChangeShapeType="1"/>
              </p:cNvSpPr>
              <p:nvPr/>
            </p:nvSpPr>
            <p:spPr bwMode="gray">
              <a:xfrm>
                <a:off x="855" y="4263"/>
                <a:ext cx="2030" cy="4"/>
              </a:xfrm>
              <a:prstGeom prst="line">
                <a:avLst/>
              </a:prstGeom>
              <a:noFill/>
              <a:ln w="9525">
                <a:solidFill>
                  <a:srgbClr val="A4A4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2" name="Line 45"/>
              <p:cNvSpPr>
                <a:spLocks noChangeShapeType="1"/>
              </p:cNvSpPr>
              <p:nvPr/>
            </p:nvSpPr>
            <p:spPr bwMode="gray">
              <a:xfrm>
                <a:off x="1013" y="4188"/>
                <a:ext cx="1756" cy="0"/>
              </a:xfrm>
              <a:prstGeom prst="line">
                <a:avLst/>
              </a:prstGeom>
              <a:noFill/>
              <a:ln w="6350">
                <a:solidFill>
                  <a:srgbClr val="A4A4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23" name="Line 46"/>
              <p:cNvSpPr>
                <a:spLocks noChangeShapeType="1"/>
              </p:cNvSpPr>
              <p:nvPr/>
            </p:nvSpPr>
            <p:spPr bwMode="gray">
              <a:xfrm>
                <a:off x="1133" y="4113"/>
                <a:ext cx="1513" cy="0"/>
              </a:xfrm>
              <a:prstGeom prst="line">
                <a:avLst/>
              </a:prstGeom>
              <a:noFill/>
              <a:ln w="3175">
                <a:solidFill>
                  <a:srgbClr val="A4A4FF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15" name="Text Box 47"/>
            <p:cNvSpPr txBox="1">
              <a:spLocks noChangeArrowheads="1"/>
            </p:cNvSpPr>
            <p:nvPr/>
          </p:nvSpPr>
          <p:spPr bwMode="auto">
            <a:xfrm>
              <a:off x="2095500" y="5029200"/>
              <a:ext cx="5276850" cy="107791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latinLnBrk="0">
                <a:buClr>
                  <a:schemeClr val="tx2"/>
                </a:buClr>
                <a:buFont typeface="Wingdings" pitchFamily="2" charset="2"/>
                <a:buNone/>
              </a:pPr>
              <a:r>
                <a:rPr kumimoji="0" lang="ko-KR" altLang="en-US" sz="3200">
                  <a:solidFill>
                    <a:srgbClr val="497F17"/>
                  </a:solidFill>
                  <a:latin typeface="HY헤드라인M" pitchFamily="18" charset="-127"/>
                  <a:ea typeface="HY헤드라인M" pitchFamily="18" charset="-127"/>
                </a:rPr>
                <a:t>국토공간계획의 </a:t>
              </a:r>
            </a:p>
            <a:p>
              <a:pPr algn="ctr" latinLnBrk="0">
                <a:buClr>
                  <a:schemeClr val="tx2"/>
                </a:buClr>
                <a:buFont typeface="Wingdings" pitchFamily="2" charset="2"/>
                <a:buNone/>
              </a:pPr>
              <a:r>
                <a:rPr kumimoji="0" lang="ko-KR" altLang="en-US" sz="3200">
                  <a:solidFill>
                    <a:srgbClr val="497F17"/>
                  </a:solidFill>
                  <a:latin typeface="HY헤드라인M" pitchFamily="18" charset="-127"/>
                  <a:ea typeface="HY헤드라인M" pitchFamily="18" charset="-127"/>
                </a:rPr>
                <a:t>과학화</a:t>
              </a:r>
              <a:r>
                <a:rPr kumimoji="0" lang="en-US" altLang="ko-KR" sz="3200">
                  <a:solidFill>
                    <a:srgbClr val="497F17"/>
                  </a:solidFill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kumimoji="0" lang="ko-KR" altLang="en-US" sz="3200">
                  <a:solidFill>
                    <a:srgbClr val="497F17"/>
                  </a:solidFill>
                  <a:latin typeface="HY헤드라인M" pitchFamily="18" charset="-127"/>
                  <a:ea typeface="HY헤드라인M" pitchFamily="18" charset="-127"/>
                </a:rPr>
                <a:t>투명화</a:t>
              </a:r>
              <a:r>
                <a:rPr kumimoji="0" lang="en-US" altLang="ko-KR" sz="3200">
                  <a:solidFill>
                    <a:srgbClr val="497F17"/>
                  </a:solidFill>
                  <a:latin typeface="HY헤드라인M" pitchFamily="18" charset="-127"/>
                  <a:ea typeface="HY헤드라인M" pitchFamily="18" charset="-127"/>
                </a:rPr>
                <a:t>, </a:t>
              </a:r>
              <a:r>
                <a:rPr kumimoji="0" lang="ko-KR" altLang="en-US" sz="3200">
                  <a:solidFill>
                    <a:srgbClr val="497F17"/>
                  </a:solidFill>
                  <a:latin typeface="HY헤드라인M" pitchFamily="18" charset="-127"/>
                  <a:ea typeface="HY헤드라인M" pitchFamily="18" charset="-127"/>
                </a:rPr>
                <a:t>합리화 추구</a:t>
              </a:r>
            </a:p>
          </p:txBody>
        </p:sp>
        <p:sp>
          <p:nvSpPr>
            <p:cNvPr id="16" name="AutoShape 48"/>
            <p:cNvSpPr>
              <a:spLocks noChangeArrowheads="1"/>
            </p:cNvSpPr>
            <p:nvPr/>
          </p:nvSpPr>
          <p:spPr bwMode="auto">
            <a:xfrm>
              <a:off x="4184650" y="4419600"/>
              <a:ext cx="774700" cy="533400"/>
            </a:xfrm>
            <a:prstGeom prst="downArrow">
              <a:avLst>
                <a:gd name="adj1" fmla="val 50000"/>
                <a:gd name="adj2" fmla="val 250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CC99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+mn-lt"/>
                <a:ea typeface="+mn-ea"/>
              </a:endParaRPr>
            </a:p>
          </p:txBody>
        </p:sp>
      </p:grpSp>
      <p:sp>
        <p:nvSpPr>
          <p:cNvPr id="53" name="직사각형 52"/>
          <p:cNvSpPr/>
          <p:nvPr/>
        </p:nvSpPr>
        <p:spPr>
          <a:xfrm>
            <a:off x="128464" y="6453336"/>
            <a:ext cx="23130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latin typeface="+mn-ea"/>
                <a:hlinkClick r:id="rId2"/>
              </a:rPr>
              <a:t>[</a:t>
            </a:r>
            <a:r>
              <a:rPr lang="ko-KR" altLang="en-US" sz="1200" dirty="0" smtClean="0">
                <a:latin typeface="+mn-ea"/>
                <a:hlinkClick r:id="rId2"/>
              </a:rPr>
              <a:t>출처</a:t>
            </a:r>
            <a:r>
              <a:rPr lang="en-US" altLang="ko-KR" sz="1200" dirty="0" smtClean="0">
                <a:latin typeface="+mn-ea"/>
                <a:hlinkClick r:id="rId2"/>
              </a:rPr>
              <a:t>: http://www.kopss.go.kr]</a:t>
            </a:r>
            <a:endParaRPr lang="ko-KR" altLang="en-US" sz="12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KOPSS 5</a:t>
            </a:r>
            <a:r>
              <a:rPr lang="ko-KR" altLang="en-US" dirty="0"/>
              <a:t>대 </a:t>
            </a:r>
            <a:r>
              <a:rPr lang="ko-KR" altLang="en-US" dirty="0" smtClean="0"/>
              <a:t>분석모형</a:t>
            </a:r>
            <a:endParaRPr lang="ko-KR" altLang="en-US" i="1" dirty="0"/>
          </a:p>
        </p:txBody>
      </p:sp>
      <p:graphicFrame>
        <p:nvGraphicFramePr>
          <p:cNvPr id="6" name="Group 97"/>
          <p:cNvGraphicFramePr>
            <a:graphicFrameLocks/>
          </p:cNvGraphicFramePr>
          <p:nvPr/>
        </p:nvGraphicFramePr>
        <p:xfrm>
          <a:off x="344488" y="1700808"/>
          <a:ext cx="9281702" cy="4648213"/>
        </p:xfrm>
        <a:graphic>
          <a:graphicData uri="http://schemas.openxmlformats.org/drawingml/2006/table">
            <a:tbl>
              <a:tblPr/>
              <a:tblGrid>
                <a:gridCol w="1325956"/>
                <a:gridCol w="2578251"/>
                <a:gridCol w="5377495"/>
              </a:tblGrid>
              <a:tr h="36377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모   형  분  야</a:t>
                      </a:r>
                    </a:p>
                  </a:txBody>
                  <a:tcPr marL="84406" marR="84406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세 부 모 형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  발  내  용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844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지역계획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84406" marR="84406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국토현황다차원분석모형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국토현황에 대한 각종 통계정보를 시공간차원에서 분석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844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지역개발사업계획지원모형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전국 지역개발사업에 대한 종합적 관리 및 인접지역 사업의 특성 모니터링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8444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토지이용계획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84406" marR="84406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토지수요예측모형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토지의 효율적인 활용을 위해 장래 발생하게 될 토지의 용도별 수요 예측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844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토지개발가능지분석모형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개발부지 선정계획의 신뢰성을 확보할 수 있는 토지개발가능지 탐색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844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토지이용계획지원모형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토지용도별 적합성 분석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최적 지역에 용도배치하기 위한 지원 모형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844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도시재정비계획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84406" marR="84406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도시내부공간관리지원모형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도심내 재활용 및 재정비 가능 지구 탐색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844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도시재정비촉진지구선정지원모형</a:t>
                      </a: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도시재정비촉진지구 선정을 위한 잠재력평가 및 도심재생 정책 지원 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844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기반시설계획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84406" marR="84406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기반시설입지계획지원모형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주민복지 향상과 형평성 제고를 위한 이용자 중심의 시설입지계획지원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844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기반시설공급적정성평가모형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도시기반시설의 입지와 서비스 체계 분석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 공공서비스 공급 적정성 평가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84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경관계획</a:t>
                      </a:r>
                      <a:endParaRPr kumimoji="1" lang="en-US" altLang="ko-KR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84406" marR="84406" anchor="ctr" horzOverflow="overflow">
                    <a:lnL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경관계획지원모형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도시개발에 따른 경관훼손 및 건조환경 변화에 대한 </a:t>
                      </a:r>
                      <a:r>
                        <a:rPr kumimoji="1" lang="en-US" altLang="ko-KR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3</a:t>
                      </a:r>
                      <a:r>
                        <a:rPr kumimoji="1" lang="ko-KR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HY헤드라인M" pitchFamily="18" charset="-127"/>
                          <a:ea typeface="HY헤드라인M" pitchFamily="18" charset="-127"/>
                        </a:rPr>
                        <a:t>차원 시뮬레이션</a:t>
                      </a:r>
                    </a:p>
                  </a:txBody>
                  <a:tcPr marL="84406" marR="84406" anchor="ctr" horzOverflow="overflow">
                    <a:lnL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6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128464" y="6453336"/>
            <a:ext cx="23130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latin typeface="+mn-ea"/>
                <a:hlinkClick r:id="rId2"/>
              </a:rPr>
              <a:t>[</a:t>
            </a:r>
            <a:r>
              <a:rPr lang="ko-KR" altLang="en-US" sz="1200" dirty="0" smtClean="0">
                <a:latin typeface="+mn-ea"/>
                <a:hlinkClick r:id="rId2"/>
              </a:rPr>
              <a:t>출처</a:t>
            </a:r>
            <a:r>
              <a:rPr lang="en-US" altLang="ko-KR" sz="1200" dirty="0" smtClean="0">
                <a:latin typeface="+mn-ea"/>
                <a:hlinkClick r:id="rId2"/>
              </a:rPr>
              <a:t>: http://www.kopss.go.kr]</a:t>
            </a:r>
            <a:endParaRPr lang="ko-KR" altLang="en-US" sz="12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i="1" dirty="0" smtClean="0"/>
              <a:t>어떤 모형들이 있나</a:t>
            </a:r>
            <a:r>
              <a:rPr lang="en-US" altLang="ko-KR" i="1" dirty="0" smtClean="0"/>
              <a:t>?</a:t>
            </a:r>
            <a:endParaRPr lang="ko-KR" altLang="en-US" i="1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30088" y="2944813"/>
            <a:ext cx="1676400" cy="3379787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615379" y="5043984"/>
            <a:ext cx="1273629" cy="1055972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kern="0" dirty="0" smtClean="0">
                <a:solidFill>
                  <a:srgbClr val="1F497D">
                    <a:lumMod val="75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지역개발사업</a:t>
            </a:r>
            <a:endParaRPr kumimoji="0" lang="en-US" altLang="ko-KR" sz="1500" kern="0" dirty="0" smtClean="0">
              <a:solidFill>
                <a:srgbClr val="1F497D">
                  <a:lumMod val="75000"/>
                </a:srgb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kern="0" dirty="0" smtClean="0">
                <a:solidFill>
                  <a:srgbClr val="1F497D">
                    <a:lumMod val="75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관리지원모형</a:t>
            </a:r>
            <a:endParaRPr kumimoji="0" lang="ko-KR" altLang="en-US" sz="1500" kern="0" dirty="0">
              <a:solidFill>
                <a:srgbClr val="1F497D">
                  <a:lumMod val="75000"/>
                </a:srgb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615379" y="3652621"/>
            <a:ext cx="1273629" cy="1055972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kern="0" dirty="0" smtClean="0">
                <a:solidFill>
                  <a:srgbClr val="1F497D">
                    <a:lumMod val="75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국토현황</a:t>
            </a:r>
            <a:endParaRPr kumimoji="0" lang="en-US" altLang="ko-KR" sz="1500" kern="0" dirty="0" smtClean="0">
              <a:solidFill>
                <a:srgbClr val="1F497D">
                  <a:lumMod val="75000"/>
                </a:srgb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kern="0" dirty="0" smtClean="0">
                <a:solidFill>
                  <a:srgbClr val="1F497D">
                    <a:lumMod val="75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다차원</a:t>
            </a:r>
            <a:endParaRPr kumimoji="0" lang="en-US" altLang="ko-KR" sz="1500" kern="0" dirty="0" smtClean="0">
              <a:solidFill>
                <a:srgbClr val="1F497D">
                  <a:lumMod val="75000"/>
                </a:srgb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kern="0" dirty="0" smtClean="0">
                <a:solidFill>
                  <a:srgbClr val="1F497D">
                    <a:lumMod val="75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분석모형</a:t>
            </a:r>
            <a:endParaRPr kumimoji="0" lang="ko-KR" altLang="en-US" sz="1500" kern="0" dirty="0">
              <a:solidFill>
                <a:srgbClr val="1F497D">
                  <a:lumMod val="75000"/>
                </a:srgb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442788" y="3016250"/>
            <a:ext cx="1608138" cy="58420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kern="0" dirty="0" smtClean="0">
                <a:solidFill>
                  <a:sysClr val="window" lastClr="FFFFFF"/>
                </a:solidFill>
                <a:latin typeface="HY헤드라인M" pitchFamily="18" charset="-127"/>
                <a:ea typeface="HY헤드라인M" pitchFamily="18" charset="-127"/>
              </a:rPr>
              <a:t>지역계획</a:t>
            </a:r>
            <a:endParaRPr kumimoji="0" lang="en-US" altLang="ko-KR" sz="1600" kern="0" dirty="0" smtClean="0">
              <a:solidFill>
                <a:sysClr val="window" lastClr="FFFF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kern="0" dirty="0" smtClean="0">
                <a:solidFill>
                  <a:sysClr val="window" lastClr="FFFFFF"/>
                </a:solidFill>
                <a:latin typeface="HY헤드라인M" pitchFamily="18" charset="-127"/>
                <a:ea typeface="HY헤드라인M" pitchFamily="18" charset="-127"/>
              </a:rPr>
              <a:t>지원모형</a:t>
            </a:r>
            <a:endParaRPr kumimoji="0" lang="ko-KR" altLang="en-US" sz="1600" kern="0" dirty="0">
              <a:solidFill>
                <a:sysClr val="window" lastClr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239838" y="2944813"/>
            <a:ext cx="1676400" cy="3379787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2425273" y="5339026"/>
            <a:ext cx="1273629" cy="774380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kern="0" dirty="0" smtClean="0">
                <a:solidFill>
                  <a:srgbClr val="1F497D">
                    <a:lumMod val="75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토지이용계획</a:t>
            </a:r>
            <a:endParaRPr kumimoji="0" lang="en-US" altLang="ko-KR" sz="1500" kern="0" dirty="0" smtClean="0">
              <a:solidFill>
                <a:srgbClr val="1F497D">
                  <a:lumMod val="75000"/>
                </a:srgb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kern="0" dirty="0" smtClean="0">
                <a:solidFill>
                  <a:srgbClr val="1F497D">
                    <a:lumMod val="75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지원모형</a:t>
            </a:r>
            <a:endParaRPr kumimoji="0" lang="ko-KR" altLang="en-US" sz="1500" kern="0" dirty="0">
              <a:solidFill>
                <a:srgbClr val="1F497D">
                  <a:lumMod val="75000"/>
                </a:srgb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425273" y="4494248"/>
            <a:ext cx="1273629" cy="774380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kern="0" dirty="0" smtClean="0">
                <a:solidFill>
                  <a:srgbClr val="1F497D">
                    <a:lumMod val="75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토지수요</a:t>
            </a:r>
            <a:endParaRPr kumimoji="0" lang="en-US" altLang="ko-KR" sz="1500" kern="0" dirty="0" smtClean="0">
              <a:solidFill>
                <a:srgbClr val="1F497D">
                  <a:lumMod val="75000"/>
                </a:srgb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kern="0" dirty="0" smtClean="0">
                <a:solidFill>
                  <a:srgbClr val="1F497D">
                    <a:lumMod val="75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예측모형</a:t>
            </a:r>
            <a:endParaRPr kumimoji="0" lang="ko-KR" altLang="en-US" sz="1500" kern="0" dirty="0">
              <a:solidFill>
                <a:srgbClr val="1F497D">
                  <a:lumMod val="75000"/>
                </a:srgb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425273" y="3649470"/>
            <a:ext cx="1273629" cy="774380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kern="0" dirty="0" smtClean="0">
                <a:solidFill>
                  <a:srgbClr val="1F497D">
                    <a:lumMod val="75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토지개발</a:t>
            </a:r>
            <a:endParaRPr kumimoji="0" lang="en-US" altLang="ko-KR" sz="1500" kern="0" dirty="0" smtClean="0">
              <a:solidFill>
                <a:srgbClr val="1F497D">
                  <a:lumMod val="75000"/>
                </a:srgb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kern="0" dirty="0" err="1" smtClean="0">
                <a:solidFill>
                  <a:srgbClr val="1F497D">
                    <a:lumMod val="75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가능지</a:t>
            </a:r>
            <a:endParaRPr kumimoji="0" lang="en-US" altLang="ko-KR" sz="1500" kern="0" dirty="0" smtClean="0">
              <a:solidFill>
                <a:srgbClr val="1F497D">
                  <a:lumMod val="75000"/>
                </a:srgb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kern="0" dirty="0" smtClean="0">
                <a:solidFill>
                  <a:srgbClr val="1F497D">
                    <a:lumMod val="75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분석모형</a:t>
            </a:r>
            <a:endParaRPr kumimoji="0" lang="ko-KR" altLang="en-US" sz="1500" kern="0" dirty="0">
              <a:solidFill>
                <a:srgbClr val="1F497D">
                  <a:lumMod val="75000"/>
                </a:srgb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2252538" y="3016250"/>
            <a:ext cx="1609725" cy="576263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kern="0" dirty="0">
                <a:solidFill>
                  <a:sysClr val="window" lastClr="FFFFFF"/>
                </a:solidFill>
                <a:latin typeface="HY헤드라인M" pitchFamily="18" charset="-127"/>
                <a:ea typeface="HY헤드라인M" pitchFamily="18" charset="-127"/>
              </a:rPr>
              <a:t>토지이용계획</a:t>
            </a:r>
            <a:endParaRPr kumimoji="0" lang="en-US" altLang="ko-KR" sz="1600" kern="0" dirty="0">
              <a:solidFill>
                <a:sysClr val="window" lastClr="FFFF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kern="0" dirty="0">
                <a:solidFill>
                  <a:sysClr val="window" lastClr="FFFFFF"/>
                </a:solidFill>
                <a:latin typeface="HY헤드라인M" pitchFamily="18" charset="-127"/>
                <a:ea typeface="HY헤드라인M" pitchFamily="18" charset="-127"/>
              </a:rPr>
              <a:t>지원모형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049588" y="2944813"/>
            <a:ext cx="1676400" cy="3379787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062288" y="3016250"/>
            <a:ext cx="1609725" cy="568325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50" kern="0" dirty="0" smtClean="0">
                <a:solidFill>
                  <a:sysClr val="window" lastClr="FFFFFF"/>
                </a:solidFill>
                <a:latin typeface="HY헤드라인M" pitchFamily="18" charset="-127"/>
                <a:ea typeface="HY헤드라인M" pitchFamily="18" charset="-127"/>
              </a:rPr>
              <a:t>도시재정비계획</a:t>
            </a:r>
            <a:endParaRPr kumimoji="0" lang="en-US" altLang="ko-KR" sz="1550" kern="0" dirty="0" smtClean="0">
              <a:solidFill>
                <a:sysClr val="window" lastClr="FFFF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kern="0" dirty="0" smtClean="0">
                <a:solidFill>
                  <a:sysClr val="window" lastClr="FFFFFF"/>
                </a:solidFill>
                <a:latin typeface="HY헤드라인M" pitchFamily="18" charset="-127"/>
                <a:ea typeface="HY헤드라인M" pitchFamily="18" charset="-127"/>
              </a:rPr>
              <a:t>지원모형</a:t>
            </a:r>
            <a:endParaRPr kumimoji="0" lang="ko-KR" altLang="en-US" sz="1600" kern="0" dirty="0">
              <a:solidFill>
                <a:sysClr val="window" lastClr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4250973" y="5040832"/>
            <a:ext cx="1273629" cy="1055972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kern="0" dirty="0" smtClean="0">
                <a:solidFill>
                  <a:srgbClr val="1F497D">
                    <a:lumMod val="75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도시재정비</a:t>
            </a:r>
            <a:endParaRPr kumimoji="0" lang="en-US" altLang="ko-KR" sz="1500" kern="0" dirty="0" smtClean="0">
              <a:solidFill>
                <a:srgbClr val="1F497D">
                  <a:lumMod val="75000"/>
                </a:srgb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kern="0" dirty="0" smtClean="0">
                <a:solidFill>
                  <a:srgbClr val="1F497D">
                    <a:lumMod val="75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촉진지구</a:t>
            </a:r>
            <a:endParaRPr kumimoji="0" lang="en-US" altLang="ko-KR" sz="1500" kern="0" dirty="0" smtClean="0">
              <a:solidFill>
                <a:srgbClr val="1F497D">
                  <a:lumMod val="75000"/>
                </a:srgb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kern="0" dirty="0" smtClean="0">
                <a:solidFill>
                  <a:srgbClr val="1F497D">
                    <a:lumMod val="75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선정지원모형</a:t>
            </a:r>
            <a:endParaRPr kumimoji="0" lang="ko-KR" altLang="en-US" sz="1500" kern="0" dirty="0">
              <a:solidFill>
                <a:srgbClr val="1F497D">
                  <a:lumMod val="75000"/>
                </a:srgb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250973" y="3649470"/>
            <a:ext cx="1273629" cy="1055972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kern="0" dirty="0" smtClean="0">
                <a:solidFill>
                  <a:srgbClr val="1F497D">
                    <a:lumMod val="75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도시내부공간</a:t>
            </a:r>
            <a:endParaRPr kumimoji="0" lang="en-US" altLang="ko-KR" sz="1500" kern="0" dirty="0" smtClean="0">
              <a:solidFill>
                <a:srgbClr val="1F497D">
                  <a:lumMod val="75000"/>
                </a:srgb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kern="0" dirty="0" smtClean="0">
                <a:solidFill>
                  <a:srgbClr val="1F497D">
                    <a:lumMod val="75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관리모형</a:t>
            </a:r>
            <a:endParaRPr kumimoji="0" lang="ko-KR" altLang="en-US" sz="1500" kern="0" dirty="0">
              <a:solidFill>
                <a:srgbClr val="1F497D">
                  <a:lumMod val="75000"/>
                </a:srgb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5859338" y="2944813"/>
            <a:ext cx="1676400" cy="3379787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757738" y="3016250"/>
            <a:ext cx="1838325" cy="58420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kern="0" smtClean="0">
                <a:solidFill>
                  <a:sysClr val="window" lastClr="FFFFFF"/>
                </a:solidFill>
                <a:latin typeface="HY헤드라인M" pitchFamily="18" charset="-127"/>
                <a:ea typeface="HY헤드라인M" pitchFamily="18" charset="-127"/>
              </a:rPr>
              <a:t>도시기반시설계획</a:t>
            </a:r>
            <a:endParaRPr kumimoji="0" lang="en-US" altLang="ko-KR" sz="1600" kern="0" dirty="0" smtClean="0">
              <a:solidFill>
                <a:sysClr val="window" lastClr="FFFF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kern="0" dirty="0" smtClean="0">
                <a:solidFill>
                  <a:sysClr val="window" lastClr="FFFFFF"/>
                </a:solidFill>
                <a:latin typeface="HY헤드라인M" pitchFamily="18" charset="-127"/>
                <a:ea typeface="HY헤드라인M" pitchFamily="18" charset="-127"/>
              </a:rPr>
              <a:t>지원모형</a:t>
            </a:r>
            <a:endParaRPr kumimoji="0" lang="ko-KR" altLang="en-US" sz="1600" kern="0" dirty="0">
              <a:solidFill>
                <a:sysClr val="window" lastClr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6060867" y="5040832"/>
            <a:ext cx="1273629" cy="1055972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kern="0" dirty="0" smtClean="0">
                <a:solidFill>
                  <a:srgbClr val="1F497D">
                    <a:lumMod val="75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기반시설</a:t>
            </a:r>
            <a:endParaRPr kumimoji="0" lang="en-US" altLang="ko-KR" sz="1500" kern="0" dirty="0" smtClean="0">
              <a:solidFill>
                <a:srgbClr val="1F497D">
                  <a:lumMod val="75000"/>
                </a:srgb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kern="0" dirty="0" smtClean="0">
                <a:solidFill>
                  <a:srgbClr val="1F497D">
                    <a:lumMod val="75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공급적정성</a:t>
            </a:r>
            <a:endParaRPr kumimoji="0" lang="en-US" altLang="ko-KR" sz="1500" kern="0" dirty="0" smtClean="0">
              <a:solidFill>
                <a:srgbClr val="1F497D">
                  <a:lumMod val="75000"/>
                </a:srgb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kern="0" dirty="0" smtClean="0">
                <a:solidFill>
                  <a:srgbClr val="1F497D">
                    <a:lumMod val="75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평가모형</a:t>
            </a:r>
            <a:endParaRPr kumimoji="0" lang="ko-KR" altLang="en-US" sz="1500" kern="0" dirty="0">
              <a:solidFill>
                <a:srgbClr val="1F497D">
                  <a:lumMod val="75000"/>
                </a:srgb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6060867" y="3649470"/>
            <a:ext cx="1273629" cy="1055972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kern="0" dirty="0" smtClean="0">
                <a:solidFill>
                  <a:srgbClr val="1F497D">
                    <a:lumMod val="75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기반시설입지</a:t>
            </a:r>
            <a:endParaRPr kumimoji="0" lang="en-US" altLang="ko-KR" sz="1500" kern="0" dirty="0" smtClean="0">
              <a:solidFill>
                <a:srgbClr val="1F497D">
                  <a:lumMod val="75000"/>
                </a:srgb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kern="0" dirty="0" smtClean="0">
                <a:solidFill>
                  <a:srgbClr val="1F497D">
                    <a:lumMod val="75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분석모형</a:t>
            </a:r>
            <a:endParaRPr kumimoji="0" lang="ko-KR" altLang="en-US" sz="1500" kern="0" dirty="0">
              <a:solidFill>
                <a:srgbClr val="1F497D">
                  <a:lumMod val="75000"/>
                </a:srgb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7669088" y="2944813"/>
            <a:ext cx="1676400" cy="3379787"/>
          </a:xfrm>
          <a:prstGeom prst="rect">
            <a:avLst/>
          </a:prstGeom>
          <a:solidFill>
            <a:srgbClr val="4F81BD"/>
          </a:solidFill>
          <a:ln w="38100" cap="flat" cmpd="sng" algn="ctr">
            <a:solidFill>
              <a:sysClr val="window" lastClr="FFFFFF"/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 latinLnBrk="0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kern="0">
              <a:solidFill>
                <a:sysClr val="window" lastClr="FFFFFF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7681788" y="3016250"/>
            <a:ext cx="1609725" cy="576263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kern="0" dirty="0" smtClean="0">
                <a:solidFill>
                  <a:sysClr val="window" lastClr="FFFFFF"/>
                </a:solidFill>
                <a:latin typeface="HY헤드라인M" pitchFamily="18" charset="-127"/>
                <a:ea typeface="HY헤드라인M" pitchFamily="18" charset="-127"/>
              </a:rPr>
              <a:t>경관계획</a:t>
            </a:r>
            <a:endParaRPr kumimoji="0" lang="en-US" altLang="ko-KR" sz="1600" kern="0" dirty="0" smtClean="0">
              <a:solidFill>
                <a:sysClr val="window" lastClr="FFFF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kern="0" dirty="0" smtClean="0">
                <a:solidFill>
                  <a:sysClr val="window" lastClr="FFFFFF"/>
                </a:solidFill>
                <a:latin typeface="HY헤드라인M" pitchFamily="18" charset="-127"/>
                <a:ea typeface="HY헤드라인M" pitchFamily="18" charset="-127"/>
              </a:rPr>
              <a:t>지원모형</a:t>
            </a:r>
            <a:endParaRPr kumimoji="0" lang="ko-KR" altLang="en-US" sz="1600" kern="0" dirty="0">
              <a:solidFill>
                <a:sysClr val="window" lastClr="FFFF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7870760" y="4283053"/>
            <a:ext cx="1273629" cy="1055972"/>
          </a:xfrm>
          <a:prstGeom prst="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500" kern="0" dirty="0" smtClean="0">
                <a:solidFill>
                  <a:srgbClr val="1F497D">
                    <a:lumMod val="75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3</a:t>
            </a:r>
            <a:r>
              <a:rPr kumimoji="0" lang="ko-KR" altLang="en-US" sz="1500" kern="0" dirty="0" smtClean="0">
                <a:solidFill>
                  <a:srgbClr val="1F497D">
                    <a:lumMod val="75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차원 </a:t>
            </a:r>
            <a:endParaRPr kumimoji="0" lang="en-US" altLang="ko-KR" sz="1500" kern="0" dirty="0" smtClean="0">
              <a:solidFill>
                <a:srgbClr val="1F497D">
                  <a:lumMod val="75000"/>
                </a:srgb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kern="0" dirty="0" smtClean="0">
                <a:solidFill>
                  <a:srgbClr val="1F497D">
                    <a:lumMod val="75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경관계획</a:t>
            </a:r>
            <a:endParaRPr kumimoji="0" lang="en-US" altLang="ko-KR" sz="1500" kern="0" dirty="0" smtClean="0">
              <a:solidFill>
                <a:srgbClr val="1F497D">
                  <a:lumMod val="75000"/>
                </a:srgb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 fontAlgn="auto" latinLnBrk="0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500" kern="0" dirty="0" smtClean="0">
                <a:solidFill>
                  <a:srgbClr val="1F497D">
                    <a:lumMod val="75000"/>
                  </a:srgbClr>
                </a:solidFill>
                <a:latin typeface="HY헤드라인M" pitchFamily="18" charset="-127"/>
                <a:ea typeface="HY헤드라인M" pitchFamily="18" charset="-127"/>
              </a:rPr>
              <a:t>지원모형</a:t>
            </a:r>
            <a:endParaRPr kumimoji="0" lang="ko-KR" altLang="en-US" sz="1500" kern="0" dirty="0">
              <a:solidFill>
                <a:srgbClr val="1F497D">
                  <a:lumMod val="75000"/>
                </a:srgb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5" name="그룹 35"/>
          <p:cNvGrpSpPr>
            <a:grpSpLocks/>
          </p:cNvGrpSpPr>
          <p:nvPr/>
        </p:nvGrpSpPr>
        <p:grpSpPr bwMode="auto">
          <a:xfrm>
            <a:off x="631701" y="1647825"/>
            <a:ext cx="8580437" cy="663575"/>
            <a:chOff x="321749" y="1648271"/>
            <a:chExt cx="8580234" cy="663633"/>
          </a:xfrm>
        </p:grpSpPr>
        <p:sp>
          <p:nvSpPr>
            <p:cNvPr id="26" name="타원 25"/>
            <p:cNvSpPr/>
            <p:nvPr/>
          </p:nvSpPr>
          <p:spPr>
            <a:xfrm>
              <a:off x="321749" y="1648271"/>
              <a:ext cx="1407694" cy="633583"/>
            </a:xfrm>
            <a:prstGeom prst="ellipse">
              <a:avLst/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1" kern="0" dirty="0" smtClean="0">
                  <a:solidFill>
                    <a:sysClr val="window" lastClr="FFFFFF"/>
                  </a:solidFill>
                </a:rPr>
                <a:t>‘</a:t>
              </a:r>
              <a:r>
                <a:rPr kumimoji="0" lang="ko-KR" altLang="en-US" b="1" kern="0" dirty="0" smtClean="0">
                  <a:solidFill>
                    <a:sysClr val="window" lastClr="FFFFFF"/>
                  </a:solidFill>
                </a:rPr>
                <a:t>지역이</a:t>
              </a:r>
              <a:r>
                <a:rPr kumimoji="0" lang="en-US" altLang="ko-KR" b="1" kern="0" dirty="0" smtClean="0">
                  <a:solidFill>
                    <a:sysClr val="window" lastClr="FFFFFF"/>
                  </a:solidFill>
                </a:rPr>
                <a:t>’</a:t>
              </a:r>
              <a:endParaRPr kumimoji="0" lang="ko-KR" altLang="en-US" b="1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27" name="타원 26"/>
            <p:cNvSpPr/>
            <p:nvPr/>
          </p:nvSpPr>
          <p:spPr>
            <a:xfrm>
              <a:off x="2064609" y="1648271"/>
              <a:ext cx="1407694" cy="633583"/>
            </a:xfrm>
            <a:prstGeom prst="ellipse">
              <a:avLst/>
            </a:prstGeom>
            <a:solidFill>
              <a:srgbClr val="6699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1" kern="0" dirty="0" smtClean="0">
                  <a:solidFill>
                    <a:sysClr val="window" lastClr="FFFFFF"/>
                  </a:solidFill>
                </a:rPr>
                <a:t>‘</a:t>
              </a:r>
              <a:r>
                <a:rPr kumimoji="0" lang="ko-KR" altLang="en-US" b="1" kern="0" dirty="0" err="1" smtClean="0">
                  <a:solidFill>
                    <a:sysClr val="window" lastClr="FFFFFF"/>
                  </a:solidFill>
                </a:rPr>
                <a:t>터잡이</a:t>
              </a:r>
              <a:r>
                <a:rPr kumimoji="0" lang="en-US" altLang="ko-KR" b="1" kern="0" dirty="0" smtClean="0">
                  <a:solidFill>
                    <a:sysClr val="window" lastClr="FFFFFF"/>
                  </a:solidFill>
                </a:rPr>
                <a:t>’</a:t>
              </a:r>
              <a:endParaRPr kumimoji="0" lang="ko-KR" altLang="en-US" b="1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28" name="타원 27"/>
            <p:cNvSpPr/>
            <p:nvPr/>
          </p:nvSpPr>
          <p:spPr>
            <a:xfrm>
              <a:off x="3874502" y="1678321"/>
              <a:ext cx="1407694" cy="633583"/>
            </a:xfrm>
            <a:prstGeom prst="ellipse">
              <a:avLst/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1" kern="0" dirty="0" smtClean="0">
                  <a:solidFill>
                    <a:sysClr val="window" lastClr="FFFFFF"/>
                  </a:solidFill>
                </a:rPr>
                <a:t>‘</a:t>
              </a:r>
              <a:r>
                <a:rPr kumimoji="0" lang="ko-KR" altLang="en-US" b="1" kern="0" dirty="0" smtClean="0">
                  <a:solidFill>
                    <a:sysClr val="window" lastClr="FFFFFF"/>
                  </a:solidFill>
                </a:rPr>
                <a:t>재생이</a:t>
              </a:r>
              <a:r>
                <a:rPr kumimoji="0" lang="en-US" altLang="ko-KR" b="1" kern="0" dirty="0" smtClean="0">
                  <a:solidFill>
                    <a:sysClr val="window" lastClr="FFFFFF"/>
                  </a:solidFill>
                </a:rPr>
                <a:t>’</a:t>
              </a:r>
              <a:endParaRPr kumimoji="0" lang="ko-KR" altLang="en-US" b="1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29" name="타원 28"/>
            <p:cNvSpPr/>
            <p:nvPr/>
          </p:nvSpPr>
          <p:spPr>
            <a:xfrm>
              <a:off x="5684925" y="1678321"/>
              <a:ext cx="1407694" cy="633583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1" kern="0" dirty="0" smtClean="0">
                  <a:solidFill>
                    <a:sysClr val="window" lastClr="FFFFFF"/>
                  </a:solidFill>
                </a:rPr>
                <a:t>‘</a:t>
              </a:r>
              <a:r>
                <a:rPr kumimoji="0" lang="ko-KR" altLang="en-US" b="1" kern="0" dirty="0" smtClean="0">
                  <a:solidFill>
                    <a:sysClr val="window" lastClr="FFFFFF"/>
                  </a:solidFill>
                </a:rPr>
                <a:t>시설이</a:t>
              </a:r>
              <a:r>
                <a:rPr kumimoji="0" lang="en-US" altLang="ko-KR" b="1" kern="0" dirty="0" smtClean="0">
                  <a:solidFill>
                    <a:sysClr val="window" lastClr="FFFFFF"/>
                  </a:solidFill>
                </a:rPr>
                <a:t>’</a:t>
              </a:r>
              <a:endParaRPr kumimoji="0" lang="ko-KR" altLang="en-US" b="1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30" name="타원 29"/>
            <p:cNvSpPr/>
            <p:nvPr/>
          </p:nvSpPr>
          <p:spPr>
            <a:xfrm>
              <a:off x="7494289" y="1678321"/>
              <a:ext cx="1407694" cy="633583"/>
            </a:xfrm>
            <a:prstGeom prst="ellipse">
              <a:avLst/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b="1" kern="0" dirty="0" smtClean="0">
                  <a:solidFill>
                    <a:sysClr val="window" lastClr="FFFFFF"/>
                  </a:solidFill>
                </a:rPr>
                <a:t>‘</a:t>
              </a:r>
              <a:r>
                <a:rPr kumimoji="0" lang="ko-KR" altLang="en-US" b="1" kern="0" dirty="0" smtClean="0">
                  <a:solidFill>
                    <a:sysClr val="window" lastClr="FFFFFF"/>
                  </a:solidFill>
                </a:rPr>
                <a:t>경관이</a:t>
              </a:r>
              <a:r>
                <a:rPr kumimoji="0" lang="en-US" altLang="ko-KR" b="1" kern="0" dirty="0" smtClean="0">
                  <a:solidFill>
                    <a:sysClr val="window" lastClr="FFFFFF"/>
                  </a:solidFill>
                </a:rPr>
                <a:t>’</a:t>
              </a:r>
              <a:endParaRPr kumimoji="0" lang="ko-KR" altLang="en-US" b="1" kern="0" dirty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31" name="그룹 34"/>
          <p:cNvGrpSpPr>
            <a:grpSpLocks/>
          </p:cNvGrpSpPr>
          <p:nvPr/>
        </p:nvGrpSpPr>
        <p:grpSpPr bwMode="auto">
          <a:xfrm>
            <a:off x="1100013" y="2473325"/>
            <a:ext cx="7642225" cy="352425"/>
            <a:chOff x="790981" y="2473039"/>
            <a:chExt cx="7641771" cy="351991"/>
          </a:xfrm>
        </p:grpSpPr>
        <p:sp>
          <p:nvSpPr>
            <p:cNvPr id="32" name="아래쪽 화살표 31"/>
            <p:cNvSpPr/>
            <p:nvPr/>
          </p:nvSpPr>
          <p:spPr>
            <a:xfrm rot="10800000">
              <a:off x="790981" y="2473039"/>
              <a:ext cx="469231" cy="351991"/>
            </a:xfrm>
            <a:prstGeom prst="downArrow">
              <a:avLst>
                <a:gd name="adj1" fmla="val 66375"/>
                <a:gd name="adj2" fmla="val 50000"/>
              </a:avLst>
            </a:prstGeom>
            <a:gradFill rotWithShape="1">
              <a:gsLst>
                <a:gs pos="0">
                  <a:srgbClr val="C0504D">
                    <a:shade val="51000"/>
                    <a:satMod val="130000"/>
                  </a:srgbClr>
                </a:gs>
                <a:gs pos="80000">
                  <a:srgbClr val="C0504D">
                    <a:shade val="93000"/>
                    <a:satMod val="130000"/>
                  </a:srgbClr>
                </a:gs>
                <a:gs pos="100000">
                  <a:srgbClr val="C0504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3" name="아래쪽 화살표 32"/>
            <p:cNvSpPr/>
            <p:nvPr/>
          </p:nvSpPr>
          <p:spPr>
            <a:xfrm rot="10800000">
              <a:off x="2533841" y="2473039"/>
              <a:ext cx="469231" cy="351991"/>
            </a:xfrm>
            <a:prstGeom prst="downArrow">
              <a:avLst>
                <a:gd name="adj1" fmla="val 66375"/>
                <a:gd name="adj2" fmla="val 50000"/>
              </a:avLst>
            </a:prstGeom>
            <a:solidFill>
              <a:srgbClr val="6699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4" name="아래쪽 화살표 33"/>
            <p:cNvSpPr/>
            <p:nvPr/>
          </p:nvSpPr>
          <p:spPr>
            <a:xfrm rot="10800000">
              <a:off x="4343734" y="2473039"/>
              <a:ext cx="469231" cy="351991"/>
            </a:xfrm>
            <a:prstGeom prst="downArrow">
              <a:avLst>
                <a:gd name="adj1" fmla="val 66375"/>
                <a:gd name="adj2" fmla="val 50000"/>
              </a:avLst>
            </a:prstGeom>
            <a:gradFill rotWithShape="1">
              <a:gsLst>
                <a:gs pos="0">
                  <a:srgbClr val="F79646">
                    <a:shade val="51000"/>
                    <a:satMod val="130000"/>
                  </a:srgbClr>
                </a:gs>
                <a:gs pos="80000">
                  <a:srgbClr val="F79646">
                    <a:shade val="93000"/>
                    <a:satMod val="130000"/>
                  </a:srgbClr>
                </a:gs>
                <a:gs pos="100000">
                  <a:srgbClr val="F79646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5" name="아래쪽 화살표 34"/>
            <p:cNvSpPr/>
            <p:nvPr/>
          </p:nvSpPr>
          <p:spPr>
            <a:xfrm rot="10800000">
              <a:off x="6154157" y="2473039"/>
              <a:ext cx="469231" cy="351991"/>
            </a:xfrm>
            <a:prstGeom prst="downArrow">
              <a:avLst>
                <a:gd name="adj1" fmla="val 66375"/>
                <a:gd name="adj2" fmla="val 50000"/>
              </a:avLst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" lastClr="FFFFFF"/>
                </a:solidFill>
              </a:endParaRPr>
            </a:p>
          </p:txBody>
        </p:sp>
        <p:sp>
          <p:nvSpPr>
            <p:cNvPr id="36" name="아래쪽 화살표 35"/>
            <p:cNvSpPr/>
            <p:nvPr/>
          </p:nvSpPr>
          <p:spPr>
            <a:xfrm rot="10800000">
              <a:off x="7963521" y="2473039"/>
              <a:ext cx="469231" cy="351991"/>
            </a:xfrm>
            <a:prstGeom prst="downArrow">
              <a:avLst>
                <a:gd name="adj1" fmla="val 66375"/>
                <a:gd name="adj2" fmla="val 50000"/>
              </a:avLst>
            </a:prstGeom>
            <a:gradFill rotWithShape="1">
              <a:gsLst>
                <a:gs pos="0">
                  <a:srgbClr val="8064A2">
                    <a:shade val="51000"/>
                    <a:satMod val="130000"/>
                  </a:srgbClr>
                </a:gs>
                <a:gs pos="80000">
                  <a:srgbClr val="8064A2">
                    <a:shade val="93000"/>
                    <a:satMod val="130000"/>
                  </a:srgbClr>
                </a:gs>
                <a:gs pos="100000">
                  <a:srgbClr val="8064A2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kern="0">
                <a:solidFill>
                  <a:sysClr val="window" lastClr="FFFFFF"/>
                </a:solidFill>
              </a:endParaRPr>
            </a:p>
          </p:txBody>
        </p:sp>
      </p:grpSp>
      <p:sp>
        <p:nvSpPr>
          <p:cNvPr id="37" name="직사각형 36"/>
          <p:cNvSpPr/>
          <p:nvPr/>
        </p:nvSpPr>
        <p:spPr>
          <a:xfrm>
            <a:off x="128464" y="6453336"/>
            <a:ext cx="23130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latin typeface="+mn-ea"/>
                <a:hlinkClick r:id="rId2"/>
              </a:rPr>
              <a:t>[</a:t>
            </a:r>
            <a:r>
              <a:rPr lang="ko-KR" altLang="en-US" sz="1200" dirty="0" smtClean="0">
                <a:latin typeface="+mn-ea"/>
                <a:hlinkClick r:id="rId2"/>
              </a:rPr>
              <a:t>출처</a:t>
            </a:r>
            <a:r>
              <a:rPr lang="en-US" altLang="ko-KR" sz="1200" dirty="0" smtClean="0">
                <a:latin typeface="+mn-ea"/>
                <a:hlinkClick r:id="rId2"/>
              </a:rPr>
              <a:t>: http://www.kopss.go.kr]</a:t>
            </a:r>
            <a:endParaRPr lang="ko-KR" altLang="en-US" sz="12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BBF41-8CCE-4738-9EBA-EB32408ABD7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i="1" dirty="0" smtClean="0"/>
              <a:t>어떤 분석기능들이 사용되나</a:t>
            </a:r>
            <a:r>
              <a:rPr lang="en-US" altLang="ko-KR" i="1" dirty="0" smtClean="0"/>
              <a:t>?</a:t>
            </a:r>
            <a:endParaRPr lang="ko-KR" altLang="en-US" i="1" dirty="0"/>
          </a:p>
        </p:txBody>
      </p:sp>
      <p:grpSp>
        <p:nvGrpSpPr>
          <p:cNvPr id="5" name="그룹 12"/>
          <p:cNvGrpSpPr>
            <a:grpSpLocks noGrp="1"/>
          </p:cNvGrpSpPr>
          <p:nvPr>
            <p:ph idx="1"/>
          </p:nvPr>
        </p:nvGrpSpPr>
        <p:grpSpPr bwMode="auto">
          <a:xfrm>
            <a:off x="495300" y="1801813"/>
            <a:ext cx="8915400" cy="4525962"/>
            <a:chOff x="228600" y="1196975"/>
            <a:chExt cx="8566149" cy="542925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1196975"/>
              <a:ext cx="4366262" cy="2473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그림 7" descr="활성화 윈도우 5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3851275"/>
              <a:ext cx="4343400" cy="2774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52976" y="3911600"/>
              <a:ext cx="3981450" cy="2714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UNI00000d48010b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52974" y="1196975"/>
              <a:ext cx="4041775" cy="2502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직사각형 9"/>
          <p:cNvSpPr/>
          <p:nvPr/>
        </p:nvSpPr>
        <p:spPr>
          <a:xfrm>
            <a:off x="128464" y="6453336"/>
            <a:ext cx="23130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dirty="0" smtClean="0">
                <a:latin typeface="+mn-ea"/>
                <a:hlinkClick r:id="rId6"/>
              </a:rPr>
              <a:t>[</a:t>
            </a:r>
            <a:r>
              <a:rPr lang="ko-KR" altLang="en-US" sz="1200" dirty="0" smtClean="0">
                <a:latin typeface="+mn-ea"/>
                <a:hlinkClick r:id="rId6"/>
              </a:rPr>
              <a:t>출처</a:t>
            </a:r>
            <a:r>
              <a:rPr lang="en-US" altLang="ko-KR" sz="1200" dirty="0" smtClean="0">
                <a:latin typeface="+mn-ea"/>
                <a:hlinkClick r:id="rId6"/>
              </a:rPr>
              <a:t>: http://www.kopss.go.kr]</a:t>
            </a:r>
            <a:endParaRPr lang="ko-KR" altLang="en-US" sz="1200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w_Natural01">
  <a:themeElements>
    <a:clrScheme name="Natural01">
      <a:dk1>
        <a:sysClr val="windowText" lastClr="000000"/>
      </a:dk1>
      <a:lt1>
        <a:sysClr val="window" lastClr="FFFFFF"/>
      </a:lt1>
      <a:dk2>
        <a:srgbClr val="1F6299"/>
      </a:dk2>
      <a:lt2>
        <a:srgbClr val="DFF0F7"/>
      </a:lt2>
      <a:accent1>
        <a:srgbClr val="40C6D8"/>
      </a:accent1>
      <a:accent2>
        <a:srgbClr val="5581FD"/>
      </a:accent2>
      <a:accent3>
        <a:srgbClr val="33BDFB"/>
      </a:accent3>
      <a:accent4>
        <a:srgbClr val="4CD416"/>
      </a:accent4>
      <a:accent5>
        <a:srgbClr val="FE8C2E"/>
      </a:accent5>
      <a:accent6>
        <a:srgbClr val="C489FF"/>
      </a:accent6>
      <a:hlink>
        <a:srgbClr val="D98609"/>
      </a:hlink>
      <a:folHlink>
        <a:srgbClr val="85DFD0"/>
      </a:folHlink>
    </a:clrScheme>
    <a:fontScheme name="Natural01">
      <a:majorFont>
        <a:latin typeface="Tahoma"/>
        <a:ea typeface=""/>
        <a:cs typeface=""/>
        <a:font script="Jpan" typeface="HG創英角ｺﾞｼｯｸUB"/>
        <a:font script="Hang" typeface="맑은 고딕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ahoma"/>
        <a:ea typeface=""/>
        <a:cs typeface=""/>
        <a:font script="Jpan" typeface="HGｺﾞｼｯｸE"/>
        <a:font script="Hang" typeface="맑은 고딕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tural01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31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0000"/>
                <a:satMod val="2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70000"/>
                <a:satMod val="150000"/>
              </a:schemeClr>
            </a:gs>
          </a:gsLst>
          <a:path path="circle">
            <a:fillToRect t="30000" r="100000" b="70000"/>
          </a:path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4000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alpha val="38000"/>
                <a:satMod val="150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000000"/>
            </a:lightRig>
          </a:scene3d>
          <a:sp3d contourW="6350" prstMaterial="flat">
            <a:bevelT h="889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satMod val="200000"/>
              </a:schemeClr>
            </a:gs>
            <a:gs pos="100000">
              <a:schemeClr val="phClr">
                <a:tint val="100000"/>
                <a:shade val="89000"/>
                <a:satMod val="150000"/>
                <a:lumMod val="90000"/>
              </a:schemeClr>
            </a:gs>
          </a:gsLst>
          <a:path path="circle">
            <a:fillToRect l="40000" t="30000" r="40000" b="30000"/>
          </a:path>
        </a:gradFill>
        <a:gradFill rotWithShape="1">
          <a:gsLst>
            <a:gs pos="0">
              <a:schemeClr val="phClr">
                <a:tint val="100000"/>
                <a:shade val="90000"/>
                <a:satMod val="200000"/>
                <a:lumMod val="90000"/>
              </a:schemeClr>
            </a:gs>
            <a:gs pos="43000">
              <a:schemeClr val="phClr">
                <a:tint val="85000"/>
                <a:shade val="100000"/>
                <a:satMod val="300000"/>
                <a:lumMod val="100000"/>
              </a:schemeClr>
            </a:gs>
            <a:gs pos="100000">
              <a:schemeClr val="phClr">
                <a:tint val="85000"/>
                <a:shade val="100000"/>
                <a:satMod val="300000"/>
                <a:lumMod val="100000"/>
              </a:schemeClr>
            </a:gs>
          </a:gsLst>
          <a:lin ang="54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자연 테마</Template>
  <TotalTime>2305</TotalTime>
  <Words>2002</Words>
  <Application>Microsoft Office PowerPoint</Application>
  <PresentationFormat>A4 용지(210x297mm)</PresentationFormat>
  <Paragraphs>555</Paragraphs>
  <Slides>40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1" baseType="lpstr">
      <vt:lpstr>New_Natural01</vt:lpstr>
      <vt:lpstr>GeoTools와 GeoServer를 이용한 KOPSS Open API의 구현</vt:lpstr>
      <vt:lpstr>OGC Web Service – WMS, WFS ?</vt:lpstr>
      <vt:lpstr>Online Processing?</vt:lpstr>
      <vt:lpstr>순서</vt:lpstr>
      <vt:lpstr>Part 1: KOPSS</vt:lpstr>
      <vt:lpstr>국토공간계획지원체계(KOPSS)란?</vt:lpstr>
      <vt:lpstr>KOPSS 5대 분석모형</vt:lpstr>
      <vt:lpstr>어떤 모형들이 있나?</vt:lpstr>
      <vt:lpstr>어떤 분석기능들이 사용되나?</vt:lpstr>
      <vt:lpstr>Part 2: KOPSS Open API</vt:lpstr>
      <vt:lpstr>KOPSS Open API란?</vt:lpstr>
      <vt:lpstr>KOPSS에 적용한 OWS</vt:lpstr>
      <vt:lpstr>KOPSS 적용 표준현황</vt:lpstr>
      <vt:lpstr>WPS (Web Processing Service)란?</vt:lpstr>
      <vt:lpstr>WPS  Interface</vt:lpstr>
      <vt:lpstr>KOPSS WPS Process 분류</vt:lpstr>
      <vt:lpstr>WPS Processes</vt:lpstr>
      <vt:lpstr>WPS Processes</vt:lpstr>
      <vt:lpstr>WPS를 채택한 NGIS 사업</vt:lpstr>
      <vt:lpstr>Part 3: Why GeoTools &amp; GeoServer?</vt:lpstr>
      <vt:lpstr>WPS를 구현한 Open Source GIS</vt:lpstr>
      <vt:lpstr>Why GeoTools &amp; GeoServer ?</vt:lpstr>
      <vt:lpstr>GeoTools: 2.7.x, 8.x</vt:lpstr>
      <vt:lpstr>GeoServer: 2.1.x</vt:lpstr>
      <vt:lpstr>GeoServer WPS Extension</vt:lpstr>
      <vt:lpstr>GeoServer WPS Extension</vt:lpstr>
      <vt:lpstr>GeoServer WPS Extension</vt:lpstr>
      <vt:lpstr>GeoServer WPS Extension</vt:lpstr>
      <vt:lpstr>Part 4: IMPLEMENTING wps</vt:lpstr>
      <vt:lpstr>개발 준비하기</vt:lpstr>
      <vt:lpstr>Sample Process의 정의</vt:lpstr>
      <vt:lpstr>Sample Process의 구현</vt:lpstr>
      <vt:lpstr>GeoServer Process 추가 예</vt:lpstr>
      <vt:lpstr>Process Demo</vt:lpstr>
      <vt:lpstr>Process Demo</vt:lpstr>
      <vt:lpstr>Process Demo</vt:lpstr>
      <vt:lpstr>Process Demo</vt:lpstr>
      <vt:lpstr>GeoServer 개선점</vt:lpstr>
      <vt:lpstr>References</vt:lpstr>
      <vt:lpstr>슬라이드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MapPlus</dc:creator>
  <cp:lastModifiedBy>MapPlus</cp:lastModifiedBy>
  <cp:revision>583</cp:revision>
  <dcterms:created xsi:type="dcterms:W3CDTF">2010-10-11T02:35:10Z</dcterms:created>
  <dcterms:modified xsi:type="dcterms:W3CDTF">2011-10-28T06:43:07Z</dcterms:modified>
</cp:coreProperties>
</file>