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tags/tag5.xml" ContentType="application/vnd.openxmlformats-officedocument.presentationml.tags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tags/tag4.xml" ContentType="application/vnd.openxmlformats-officedocument.presentationml.tags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</p:sldMasterIdLst>
  <p:notesMasterIdLst>
    <p:notesMasterId r:id="rId39"/>
  </p:notesMasterIdLst>
  <p:sldIdLst>
    <p:sldId id="266" r:id="rId2"/>
    <p:sldId id="377" r:id="rId3"/>
    <p:sldId id="397" r:id="rId4"/>
    <p:sldId id="405" r:id="rId5"/>
    <p:sldId id="396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6" r:id="rId14"/>
    <p:sldId id="408" r:id="rId15"/>
    <p:sldId id="409" r:id="rId16"/>
    <p:sldId id="411" r:id="rId17"/>
    <p:sldId id="416" r:id="rId18"/>
    <p:sldId id="410" r:id="rId19"/>
    <p:sldId id="412" r:id="rId20"/>
    <p:sldId id="415" r:id="rId21"/>
    <p:sldId id="413" r:id="rId22"/>
    <p:sldId id="431" r:id="rId23"/>
    <p:sldId id="414" r:id="rId24"/>
    <p:sldId id="432" r:id="rId25"/>
    <p:sldId id="418" r:id="rId26"/>
    <p:sldId id="423" r:id="rId27"/>
    <p:sldId id="420" r:id="rId28"/>
    <p:sldId id="434" r:id="rId29"/>
    <p:sldId id="417" r:id="rId30"/>
    <p:sldId id="419" r:id="rId31"/>
    <p:sldId id="422" r:id="rId32"/>
    <p:sldId id="421" r:id="rId33"/>
    <p:sldId id="424" r:id="rId34"/>
    <p:sldId id="426" r:id="rId35"/>
    <p:sldId id="429" r:id="rId36"/>
    <p:sldId id="395" r:id="rId37"/>
    <p:sldId id="430" r:id="rId38"/>
  </p:sldIdLst>
  <p:sldSz cx="9906000" cy="6858000" type="A4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D8017"/>
    <a:srgbClr val="C6D8EC"/>
    <a:srgbClr val="FEF6B8"/>
    <a:srgbClr val="F8A9A9"/>
    <a:srgbClr val="D0F3AD"/>
    <a:srgbClr val="E0D1DB"/>
    <a:srgbClr val="D5E8DD"/>
    <a:srgbClr val="FDE0C2"/>
    <a:srgbClr val="F1F6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5431" autoAdjust="0"/>
  </p:normalViewPr>
  <p:slideViewPr>
    <p:cSldViewPr>
      <p:cViewPr>
        <p:scale>
          <a:sx n="85" d="100"/>
          <a:sy n="85" d="100"/>
        </p:scale>
        <p:origin x="-400" y="-272"/>
      </p:cViewPr>
      <p:guideLst>
        <p:guide orient="horz" pos="2160"/>
        <p:guide orient="horz" pos="1143"/>
        <p:guide pos="3248"/>
        <p:guide pos="143"/>
        <p:guide pos="6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5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Sheet1!$C$3:$C$13</c:f>
              <c:strCache>
                <c:ptCount val="11"/>
                <c:pt idx="0">
                  <c:v>Price</c:v>
                </c:pt>
                <c:pt idx="1">
                  <c:v>Source Code Access</c:v>
                </c:pt>
                <c:pt idx="2">
                  <c:v>Community Code Review</c:v>
                </c:pt>
                <c:pt idx="3">
                  <c:v>Don’t Know</c:v>
                </c:pt>
                <c:pt idx="4">
                  <c:v>Bug Fix Turnaround</c:v>
                </c:pt>
                <c:pt idx="5">
                  <c:v>Security</c:v>
                </c:pt>
                <c:pt idx="6">
                  <c:v>Code Quality</c:v>
                </c:pt>
                <c:pt idx="7">
                  <c:v>Best Product Functionality</c:v>
                </c:pt>
                <c:pt idx="8">
                  <c:v>Easier to Adopt in Organization</c:v>
                </c:pt>
                <c:pt idx="9">
                  <c:v>Other</c:v>
                </c:pt>
                <c:pt idx="10">
                  <c:v>IP Protection</c:v>
                </c:pt>
              </c:strCache>
            </c:strRef>
          </c:cat>
          <c:val>
            <c:numRef>
              <c:f>Sheet1!$D$3:$D$13</c:f>
              <c:numCache>
                <c:formatCode>0%</c:formatCode>
                <c:ptCount val="11"/>
                <c:pt idx="0">
                  <c:v>0.8</c:v>
                </c:pt>
                <c:pt idx="1">
                  <c:v>0.57</c:v>
                </c:pt>
                <c:pt idx="2">
                  <c:v>0.41</c:v>
                </c:pt>
                <c:pt idx="3">
                  <c:v>0.2</c:v>
                </c:pt>
                <c:pt idx="4">
                  <c:v>0.18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</c:v>
                </c:pt>
                <c:pt idx="9">
                  <c:v>0.06</c:v>
                </c:pt>
                <c:pt idx="10">
                  <c:v>0.05</c:v>
                </c:pt>
              </c:numCache>
            </c:numRef>
          </c:val>
        </c:ser>
        <c:axId val="442316760"/>
        <c:axId val="353371112"/>
      </c:barChart>
      <c:catAx>
        <c:axId val="442316760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3371112"/>
        <c:crosses val="autoZero"/>
        <c:auto val="1"/>
        <c:lblAlgn val="ctr"/>
        <c:lblOffset val="100"/>
        <c:tickLblSkip val="1"/>
        <c:tickMarkSkip val="1"/>
      </c:catAx>
      <c:valAx>
        <c:axId val="353371112"/>
        <c:scaling>
          <c:orientation val="minMax"/>
          <c:max val="1.0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2316760"/>
        <c:crosses val="max"/>
        <c:crossBetween val="between"/>
        <c:majorUnit val="0.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Sheet1!$C$25:$C$35</c:f>
              <c:strCache>
                <c:ptCount val="11"/>
                <c:pt idx="0">
                  <c:v>Vendor Professional Services</c:v>
                </c:pt>
                <c:pt idx="1">
                  <c:v>Easier to Adopt in Organization</c:v>
                </c:pt>
                <c:pt idx="2">
                  <c:v>Automated Updates</c:v>
                </c:pt>
                <c:pt idx="3">
                  <c:v>Reduced IT Support</c:v>
                </c:pt>
                <c:pt idx="4">
                  <c:v>Best Product Functionality</c:v>
                </c:pt>
                <c:pt idx="5">
                  <c:v>Security</c:v>
                </c:pt>
                <c:pt idx="6">
                  <c:v>Code Quality</c:v>
                </c:pt>
                <c:pt idx="7">
                  <c:v>Don't Know</c:v>
                </c:pt>
                <c:pt idx="8">
                  <c:v>IP Protection</c:v>
                </c:pt>
                <c:pt idx="9">
                  <c:v>Other</c:v>
                </c:pt>
                <c:pt idx="10">
                  <c:v>Price</c:v>
                </c:pt>
              </c:strCache>
            </c:strRef>
          </c:cat>
          <c:val>
            <c:numRef>
              <c:f>Sheet1!$D$25:$D$35</c:f>
              <c:numCache>
                <c:formatCode>0%</c:formatCode>
                <c:ptCount val="11"/>
                <c:pt idx="0">
                  <c:v>0.65</c:v>
                </c:pt>
                <c:pt idx="1">
                  <c:v>0.47</c:v>
                </c:pt>
                <c:pt idx="2">
                  <c:v>0.44</c:v>
                </c:pt>
                <c:pt idx="3">
                  <c:v>0.35</c:v>
                </c:pt>
                <c:pt idx="4">
                  <c:v>0.28</c:v>
                </c:pt>
                <c:pt idx="5">
                  <c:v>0.23</c:v>
                </c:pt>
                <c:pt idx="6">
                  <c:v>0.17</c:v>
                </c:pt>
                <c:pt idx="7">
                  <c:v>0.09</c:v>
                </c:pt>
                <c:pt idx="8">
                  <c:v>0.07</c:v>
                </c:pt>
                <c:pt idx="9">
                  <c:v>0.04</c:v>
                </c:pt>
                <c:pt idx="10">
                  <c:v>0.03</c:v>
                </c:pt>
              </c:numCache>
            </c:numRef>
          </c:val>
        </c:ser>
        <c:axId val="354161112"/>
        <c:axId val="434455352"/>
      </c:barChart>
      <c:catAx>
        <c:axId val="354161112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4455352"/>
        <c:crosses val="autoZero"/>
        <c:auto val="1"/>
        <c:lblAlgn val="ctr"/>
        <c:lblOffset val="100"/>
        <c:tickLblSkip val="1"/>
        <c:tickMarkSkip val="1"/>
      </c:catAx>
      <c:valAx>
        <c:axId val="43445535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4161112"/>
        <c:crosses val="max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87271AE6-D0B1-AA47-88FE-716E07697481}" type="datetime1">
              <a:rPr lang="ko-KR" altLang="en-US"/>
              <a:pPr>
                <a:defRPr/>
              </a:pPr>
              <a:t>10/31/11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B3B64855-A6CE-B943-8FEC-1FFE2BF279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0" y="836613"/>
            <a:ext cx="9906000" cy="88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>
                  <a:alpha val="37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latinLnBrk="0">
              <a:defRPr/>
            </a:pPr>
            <a:endParaRPr kumimoji="0" lang="ko-KR" altLang="en-US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630988"/>
            <a:ext cx="36893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OSGeo</a:t>
            </a:r>
            <a:r>
              <a:rPr lang="en-US" sz="1100" baseline="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 Korean Language Chapter</a:t>
            </a:r>
            <a:endParaRPr lang="en-US" sz="1100" dirty="0" smtClean="0">
              <a:solidFill>
                <a:srgbClr val="000000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553200" y="6629400"/>
            <a:ext cx="3276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Shin, Sanghee(endofcap@gmail.com)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4089400" y="6621463"/>
            <a:ext cx="23114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w Cen MT" charset="0"/>
              </a:defRPr>
            </a:lvl1pPr>
          </a:lstStyle>
          <a:p>
            <a:pPr>
              <a:defRPr/>
            </a:pPr>
            <a:fld id="{2EA72EDF-3DF3-D54A-B87D-E1CF9DCD2A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ko-KR" altLang="en-US" sz="1600" kern="1200" dirty="0">
          <a:solidFill>
            <a:srgbClr val="000000"/>
          </a:solidFill>
          <a:latin typeface="Arial" pitchFamily="34" charset="0"/>
          <a:ea typeface="HY헤드라인M" pitchFamily="18" charset="-127"/>
          <a:cs typeface="HY헤드라인M" pitchFamily="18" charset="-128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9pPr>
    </p:titleStyle>
    <p:bodyStyle>
      <a:lvl1pPr marL="1651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Wingdings" charset="2"/>
        <a:buChar char="§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1pPr>
      <a:lvl2pPr marL="3429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2pPr>
      <a:lvl3pPr marL="5334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•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3pPr>
      <a:lvl4pPr marL="7366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4pPr>
      <a:lvl5pPr marL="901700" indent="-1270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»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34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jpeg"/><Relationship Id="rId12" Type="http://schemas.openxmlformats.org/officeDocument/2006/relationships/image" Target="../media/image34.jpe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4.jpeg"/><Relationship Id="rId9" Type="http://schemas.openxmlformats.org/officeDocument/2006/relationships/image" Target="../media/image45.jpeg"/><Relationship Id="rId10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791200" y="5257800"/>
            <a:ext cx="3995739" cy="152657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28th, Oct 2011</a:t>
            </a:r>
            <a:endParaRPr lang="en-US" altLang="ko-KR" sz="1600" b="1" dirty="0" smtClean="0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FOSS4G Korea 2011 Keynote Talk</a:t>
            </a:r>
          </a:p>
          <a:p>
            <a:pPr marL="50800" defTabSz="939800" eaLnBrk="0" fontAlgn="b" hangingPunct="0">
              <a:spcBef>
                <a:spcPct val="3000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OSGeo Korean Language Chapter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Shin</a:t>
            </a:r>
            <a:r>
              <a:rPr lang="en-US" sz="1600" b="1" dirty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Sanghee(endofcap@gmail.com</a:t>
            </a:r>
            <a:r>
              <a:rPr lang="en-US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2191941"/>
            <a:ext cx="9505950" cy="184665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>How to Make Money </a:t>
            </a:r>
            <a:b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</a:b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>out of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</a:b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>Open Source Software?</a:t>
            </a:r>
          </a:p>
        </p:txBody>
      </p:sp>
      <p:pic>
        <p:nvPicPr>
          <p:cNvPr id="6" name="그림 6" descr="OSGeo_logo_750_3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oss4g_kr_m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819400" cy="1739000"/>
          </a:xfrm>
          <a:prstGeom prst="rect">
            <a:avLst/>
          </a:prstGeom>
        </p:spPr>
      </p:pic>
      <p:sp>
        <p:nvSpPr>
          <p:cNvPr id="13" name="직사각형 21"/>
          <p:cNvSpPr/>
          <p:nvPr/>
        </p:nvSpPr>
        <p:spPr>
          <a:xfrm>
            <a:off x="990600" y="-762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ko-KR" altLang="en-US" sz="1500" b="1" dirty="0" smtClean="0">
                <a:solidFill>
                  <a:srgbClr val="008000"/>
                </a:solidFill>
                <a:cs typeface="맑은 고딕" pitchFamily="50" charset="-128"/>
              </a:rPr>
              <a:t>한국어 지부 </a:t>
            </a:r>
            <a:endParaRPr lang="en-US" altLang="ko-KR" sz="1500" b="1" dirty="0">
              <a:solidFill>
                <a:srgbClr val="008000"/>
              </a:solidFill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스크린샷 2011-10-26 오후 4.13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407400" cy="483870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838200" y="5334000"/>
            <a:ext cx="82232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Lower cost of innovation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Faster time to market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Share risk with others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0" y="3124200"/>
            <a:ext cx="2209800" cy="1676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스크린샷 2011-10-26 오후 4.26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스크린샷 2011-10-26 오후 4.30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스크린샷 2011-10-26 오후 4.50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56"/>
            <a:ext cx="9906000" cy="460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f60d9e029a6c36de942330b7c46d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6448926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0261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Let’s sell open source SW</a:t>
            </a:r>
            <a:b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at high price</a:t>
            </a:r>
            <a:r>
              <a:rPr lang="ko-KR" alt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ko-KR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altLang="ko-KR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altLang="ko-KR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like </a:t>
            </a:r>
            <a:r>
              <a:rPr lang="ko-KR" alt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봉이 김선달</a:t>
            </a:r>
            <a:r>
              <a:rPr lang="en-US" altLang="ko-KR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!!</a:t>
            </a:r>
            <a:endParaRPr lang="en-US" sz="5400" b="1" i="1" dirty="0" smtClean="0">
              <a:solidFill>
                <a:srgbClr val="FF6600"/>
              </a:solidFill>
              <a:effectLst>
                <a:glow rad="101600">
                  <a:schemeClr val="accent3">
                    <a:lumMod val="40000"/>
                    <a:lumOff val="60000"/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16200000" flipV="1">
            <a:off x="-1561552" y="2860999"/>
            <a:ext cx="3870075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5070" y="4796035"/>
            <a:ext cx="386796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6956" y="4797623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Quantity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4125" y="544961"/>
            <a:ext cx="59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Price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890233" y="1330037"/>
            <a:ext cx="2846318" cy="284631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966433" y="1482437"/>
            <a:ext cx="2846318" cy="284631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461732" y="3833455"/>
            <a:ext cx="1905000" cy="1588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433032" y="2880955"/>
            <a:ext cx="1905000" cy="1588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7798" y="975955"/>
            <a:ext cx="1207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Demand Curve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35198" y="1204555"/>
            <a:ext cx="10777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Supply Curve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57200" y="5715000"/>
            <a:ext cx="8991600" cy="61555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This is Free Economy!!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463998" y="544961"/>
            <a:ext cx="5289602" cy="4560439"/>
            <a:chOff x="4463998" y="544961"/>
            <a:chExt cx="5289602" cy="4560439"/>
          </a:xfrm>
        </p:grpSpPr>
        <p:sp>
          <p:nvSpPr>
            <p:cNvPr id="18" name="Chevron 17"/>
            <p:cNvSpPr/>
            <p:nvPr/>
          </p:nvSpPr>
          <p:spPr>
            <a:xfrm>
              <a:off x="4463998" y="2499955"/>
              <a:ext cx="608768" cy="989598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V="1">
              <a:off x="3764814" y="2860999"/>
              <a:ext cx="3870075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01436" y="4796035"/>
              <a:ext cx="3867962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373322" y="4797623"/>
              <a:ext cx="864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Quantity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78125" y="544961"/>
              <a:ext cx="593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6200000" flipH="1">
              <a:off x="6216599" y="1330037"/>
              <a:ext cx="2846318" cy="2846318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H="1">
              <a:off x="6292799" y="1482437"/>
              <a:ext cx="2846318" cy="284631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788098" y="3833455"/>
              <a:ext cx="1905000" cy="1588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5759398" y="2880955"/>
              <a:ext cx="1905000" cy="1588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904164" y="975955"/>
              <a:ext cx="12073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65100" indent="-114300" defTabSz="939800" eaLnBrk="0" fontAlgn="b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Demand Curve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61564" y="1204555"/>
              <a:ext cx="12274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65100" indent="-114300" defTabSz="939800" eaLnBrk="0" fontAlgn="b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Supply Curve 1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 flipH="1" flipV="1">
              <a:off x="8452604" y="3364361"/>
              <a:ext cx="1192994" cy="119299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5683198" y="4051749"/>
              <a:ext cx="3200400" cy="1588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579592" y="4431161"/>
              <a:ext cx="762000" cy="1588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526125" y="3059561"/>
              <a:ext cx="12274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65100" indent="-114300" defTabSz="939800" eaLnBrk="0" fontAlgn="b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Supply Curve 2</a:t>
              </a:r>
            </a:p>
          </p:txBody>
        </p:sp>
        <p:sp>
          <p:nvSpPr>
            <p:cNvPr id="54" name="Striped Right Arrow 53"/>
            <p:cNvSpPr/>
            <p:nvPr/>
          </p:nvSpPr>
          <p:spPr>
            <a:xfrm rot="2700000">
              <a:off x="7454293" y="3555813"/>
              <a:ext cx="1042239" cy="609600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09600" y="769203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Changing ‘Free’ to ‘Paid’?</a:t>
            </a:r>
          </a:p>
        </p:txBody>
      </p:sp>
      <p:pic>
        <p:nvPicPr>
          <p:cNvPr id="43" name="Picture 4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87600"/>
            <a:ext cx="3848100" cy="2108200"/>
          </a:xfrm>
          <a:prstGeom prst="rect">
            <a:avLst/>
          </a:prstGeom>
        </p:spPr>
      </p:pic>
      <p:pic>
        <p:nvPicPr>
          <p:cNvPr id="46" name="Picture 45" descr="스크린샷 2011-10-26 오후 6.21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521200"/>
            <a:ext cx="3165543" cy="1803400"/>
          </a:xfrm>
          <a:prstGeom prst="rect">
            <a:avLst/>
          </a:prstGeom>
        </p:spPr>
      </p:pic>
      <p:pic>
        <p:nvPicPr>
          <p:cNvPr id="44" name="Picture 43" descr="포트리스2블루포스터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86000"/>
            <a:ext cx="317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"/>
            <a:ext cx="3033623" cy="4404986"/>
          </a:xfrm>
          <a:prstGeom prst="rect">
            <a:avLst/>
          </a:prstGeom>
        </p:spPr>
      </p:pic>
      <p:pic>
        <p:nvPicPr>
          <p:cNvPr id="46" name="Picture 45" descr="chris-ander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8600"/>
            <a:ext cx="2522876" cy="3048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7200" y="3200400"/>
            <a:ext cx="510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ko-KR" sz="8000" dirty="0" smtClean="0">
                <a:solidFill>
                  <a:srgbClr val="000000"/>
                </a:solidFill>
              </a:rPr>
              <a:t>“</a:t>
            </a:r>
            <a:r>
              <a:rPr lang="en-US" altLang="ko-KR" sz="2800" dirty="0" smtClean="0">
                <a:solidFill>
                  <a:srgbClr val="000000"/>
                </a:solidFill>
                <a:latin typeface="+mn-lt"/>
              </a:rPr>
              <a:t>If it’s digital, sooner or later </a:t>
            </a:r>
            <a:br>
              <a:rPr lang="en-US" altLang="ko-KR" sz="2800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ko-KR" sz="2800" dirty="0" smtClean="0">
                <a:solidFill>
                  <a:srgbClr val="000000"/>
                </a:solidFill>
                <a:latin typeface="+mn-lt"/>
              </a:rPr>
              <a:t>   it’s going to be free.</a:t>
            </a:r>
            <a:r>
              <a:rPr lang="en-US" altLang="ko-KR" sz="2400" dirty="0" smtClean="0">
                <a:solidFill>
                  <a:srgbClr val="000000"/>
                </a:solidFill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</a:rPr>
              <a:t>                                          </a:t>
            </a:r>
            <a:r>
              <a:rPr lang="en-US" altLang="ko-KR" sz="2400" dirty="0" smtClean="0">
                <a:solidFill>
                  <a:srgbClr val="000000"/>
                </a:solidFill>
              </a:rPr>
              <a:t>                            </a:t>
            </a:r>
            <a:r>
              <a:rPr lang="en-US" altLang="ko-KR" sz="8000" dirty="0" smtClean="0">
                <a:solidFill>
                  <a:srgbClr val="000000"/>
                </a:solidFill>
              </a:rPr>
              <a:t>”</a:t>
            </a:r>
            <a:endParaRPr lang="en-US" sz="8000" dirty="0" smtClean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3400" y="6019800"/>
            <a:ext cx="8991600" cy="55399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Abundance wants to be free!!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81000" y="2148006"/>
            <a:ext cx="9144000" cy="16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then how can we </a:t>
            </a:r>
            <a:b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earn money out of ‘Free’?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_jjpure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1143000"/>
            <a:ext cx="3606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스크린샷 2011-10-26 오후 6.28.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200400"/>
            <a:ext cx="4343400" cy="330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9082" y="2527756"/>
            <a:ext cx="369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273" y="4585156"/>
            <a:ext cx="8149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KRW 800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6494638"/>
            <a:ext cx="9646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KRW 5,000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_secr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2925">
            <a:off x="1905000" y="990600"/>
            <a:ext cx="6172200" cy="448561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13794" y="-362606"/>
            <a:ext cx="7162800" cy="7162800"/>
            <a:chOff x="1313794" y="-362606"/>
            <a:chExt cx="7162800" cy="7162800"/>
          </a:xfrm>
        </p:grpSpPr>
        <p:cxnSp>
          <p:nvCxnSpPr>
            <p:cNvPr id="7" name="Straight Connector 6"/>
            <p:cNvCxnSpPr/>
            <p:nvPr/>
          </p:nvCxnSpPr>
          <p:spPr>
            <a:xfrm rot="13500000">
              <a:off x="1389994" y="3218000"/>
              <a:ext cx="7162800" cy="158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8900000">
              <a:off x="1313794" y="3294200"/>
              <a:ext cx="7162800" cy="158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67600" y="4114800"/>
            <a:ext cx="11643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KRW 120,000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스크린샷 2011-10-26 오후 9.08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816694"/>
            <a:ext cx="3200400" cy="319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스크린샷 2011-10-26 오후 9.12.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667000"/>
            <a:ext cx="3390900" cy="375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48100" y="6324600"/>
            <a:ext cx="13140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KRW 1,995,000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3" name="Picture 12" descr="스크린샷 2011-10-26 오후 9.25.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241300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168943" y="2832556"/>
            <a:ext cx="9646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KRW 3,500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스크린샷 2011-10-26 오후 6.37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600"/>
            <a:ext cx="5342934" cy="1478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1066800"/>
            <a:ext cx="8282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USD 4.95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ubuntu-operating-sys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209596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85800" y="1524000"/>
            <a:ext cx="369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Free</a:t>
            </a:r>
          </a:p>
        </p:txBody>
      </p:sp>
      <p:pic>
        <p:nvPicPr>
          <p:cNvPr id="15" name="Picture 14" descr="스크린샷 2011-10-26 오후 6.39.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036" y="2193727"/>
            <a:ext cx="5084564" cy="1540073"/>
          </a:xfrm>
          <a:prstGeom prst="rect">
            <a:avLst/>
          </a:prstGeom>
        </p:spPr>
      </p:pic>
      <p:pic>
        <p:nvPicPr>
          <p:cNvPr id="16" name="Picture 15" descr="redhat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236" y="2743200"/>
            <a:ext cx="1752600" cy="1927860"/>
          </a:xfrm>
          <a:prstGeom prst="rect">
            <a:avLst/>
          </a:prstGeom>
        </p:spPr>
      </p:pic>
      <p:pic>
        <p:nvPicPr>
          <p:cNvPr id="18" name="Picture 17" descr="스크린샷 2011-10-26 오후 6.41.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036" y="3733800"/>
            <a:ext cx="5060907" cy="2209800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6166247"/>
            <a:ext cx="8991600" cy="49244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What makes this difference?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스크린샷 2011-10-27 오후 11.25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3981450" cy="3009022"/>
          </a:xfrm>
          <a:prstGeom prst="rect">
            <a:avLst/>
          </a:prstGeom>
        </p:spPr>
      </p:pic>
      <p:pic>
        <p:nvPicPr>
          <p:cNvPr id="15" name="Picture 14" descr="300687_266009323441909_200739259968916_752310_133796882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47" y="3576917"/>
            <a:ext cx="4749800" cy="316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320690_265626176813557_200739259968916_751156_4115967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268071"/>
            <a:ext cx="2819400" cy="450353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6200" y="3429000"/>
            <a:ext cx="5562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114800" y="19050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8200"/>
            <a:ext cx="2895600" cy="160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Striped Right Arrow 28"/>
          <p:cNvSpPr/>
          <p:nvPr/>
        </p:nvSpPr>
        <p:spPr>
          <a:xfrm rot="2700000">
            <a:off x="5854093" y="1422213"/>
            <a:ext cx="1042239" cy="6096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28600"/>
            <a:ext cx="3962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Give away </a:t>
            </a:r>
            <a:r>
              <a:rPr lang="en-US" sz="32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Music!</a:t>
            </a:r>
            <a:endParaRPr lang="en-US" sz="3200" b="1" i="1" dirty="0" smtClean="0">
              <a:solidFill>
                <a:srgbClr val="FF6600"/>
              </a:solidFill>
              <a:effectLst>
                <a:glow rad="101600">
                  <a:schemeClr val="accent3">
                    <a:lumMod val="40000"/>
                    <a:lumOff val="60000"/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419600"/>
            <a:ext cx="3962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Earn money from </a:t>
            </a:r>
            <a:br>
              <a:rPr lang="en-US" sz="32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concerts &amp; </a:t>
            </a:r>
            <a:r>
              <a:rPr lang="en-US" sz="32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goods!!</a:t>
            </a:r>
            <a:endParaRPr lang="en-US" sz="3200" b="1" i="1" dirty="0" smtClean="0">
              <a:solidFill>
                <a:srgbClr val="FF6600"/>
              </a:solidFill>
              <a:effectLst>
                <a:glow rad="101600">
                  <a:schemeClr val="accent3">
                    <a:lumMod val="40000"/>
                    <a:lumOff val="60000"/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1236913" cy="1276091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1257300" cy="1257300"/>
          </a:xfrm>
          <a:prstGeom prst="rect">
            <a:avLst/>
          </a:prstGeom>
        </p:spPr>
      </p:pic>
      <p:pic>
        <p:nvPicPr>
          <p:cNvPr id="17" name="Picture 16" descr="redha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657600"/>
            <a:ext cx="1143271" cy="1257599"/>
          </a:xfrm>
          <a:prstGeom prst="rect">
            <a:avLst/>
          </a:prstGeom>
        </p:spPr>
      </p:pic>
      <p:sp>
        <p:nvSpPr>
          <p:cNvPr id="20" name="Chevron 19"/>
          <p:cNvSpPr/>
          <p:nvPr/>
        </p:nvSpPr>
        <p:spPr>
          <a:xfrm>
            <a:off x="4267200" y="382002"/>
            <a:ext cx="608768" cy="989598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58202"/>
            <a:ext cx="22323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0000"/>
                </a:solidFill>
              </a:rPr>
              <a:t>Culture</a:t>
            </a:r>
          </a:p>
        </p:txBody>
      </p:sp>
      <p:sp>
        <p:nvSpPr>
          <p:cNvPr id="22" name="Chevron 21"/>
          <p:cNvSpPr/>
          <p:nvPr/>
        </p:nvSpPr>
        <p:spPr>
          <a:xfrm>
            <a:off x="4284913" y="2058402"/>
            <a:ext cx="608768" cy="989598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6513" y="2134602"/>
            <a:ext cx="1847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0000"/>
                </a:solidFill>
              </a:rPr>
              <a:t>Brand </a:t>
            </a:r>
          </a:p>
        </p:txBody>
      </p:sp>
      <p:sp>
        <p:nvSpPr>
          <p:cNvPr id="24" name="Chevron 23"/>
          <p:cNvSpPr/>
          <p:nvPr/>
        </p:nvSpPr>
        <p:spPr>
          <a:xfrm>
            <a:off x="4284913" y="3810000"/>
            <a:ext cx="608768" cy="989598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6513" y="3886200"/>
            <a:ext cx="29634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0000"/>
                </a:solidFill>
              </a:rPr>
              <a:t>Reliability</a:t>
            </a: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5181600"/>
            <a:ext cx="1524000" cy="1524000"/>
          </a:xfrm>
          <a:prstGeom prst="rect">
            <a:avLst/>
          </a:prstGeom>
        </p:spPr>
      </p:pic>
      <p:sp>
        <p:nvSpPr>
          <p:cNvPr id="14" name="Chevron 13"/>
          <p:cNvSpPr/>
          <p:nvPr/>
        </p:nvSpPr>
        <p:spPr>
          <a:xfrm>
            <a:off x="4267200" y="5562600"/>
            <a:ext cx="608768" cy="989598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5638800"/>
            <a:ext cx="3464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0000"/>
                </a:solidFill>
              </a:rPr>
              <a:t>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81000" y="1288328"/>
            <a:ext cx="9144000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Scarcity want to be Expensive!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endParaRPr lang="en-US" sz="4400" b="1" i="1" dirty="0" smtClean="0">
              <a:solidFill>
                <a:srgbClr val="FF6600"/>
              </a:solidFill>
              <a:effectLst>
                <a:glow rad="101600">
                  <a:schemeClr val="accent3">
                    <a:lumMod val="40000"/>
                    <a:lumOff val="60000"/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abundance,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People want something special!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스크린샷 2011-10-26 오후 4.47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23950"/>
            <a:ext cx="9867900" cy="4610100"/>
          </a:xfrm>
          <a:prstGeom prst="rect">
            <a:avLst/>
          </a:prstGeom>
        </p:spPr>
      </p:pic>
      <p:sp>
        <p:nvSpPr>
          <p:cNvPr id="3" name="Plus 2"/>
          <p:cNvSpPr/>
          <p:nvPr/>
        </p:nvSpPr>
        <p:spPr>
          <a:xfrm>
            <a:off x="5715000" y="2514600"/>
            <a:ext cx="1600200" cy="1600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1100685"/>
            <a:ext cx="9144000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Ok!!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48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Let’s make something special using open source S/W?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But,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0140458_4cfcbf142be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231588" y="457200"/>
            <a:ext cx="944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Community Open Source Software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Developing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Model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800" y="5878513"/>
            <a:ext cx="9296400" cy="369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Of the developers, by the developers, for the developers!!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6800" y="2057400"/>
            <a:ext cx="25908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43000" y="2132013"/>
            <a:ext cx="2133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 defTabSz="939800" eaLnBrk="0" fontAlgn="b" hangingPunct="0">
              <a:spcBef>
                <a:spcPct val="3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Core Developers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47800" y="2590800"/>
            <a:ext cx="18288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Administrators</a:t>
            </a:r>
          </a:p>
          <a:p>
            <a:pPr algn="ctr"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Engineers</a:t>
            </a:r>
          </a:p>
        </p:txBody>
      </p:sp>
      <p:sp>
        <p:nvSpPr>
          <p:cNvPr id="33" name="Hexagon 32"/>
          <p:cNvSpPr/>
          <p:nvPr/>
        </p:nvSpPr>
        <p:spPr>
          <a:xfrm>
            <a:off x="6629400" y="2209800"/>
            <a:ext cx="1752600" cy="15240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395788" y="2173288"/>
            <a:ext cx="2005012" cy="72072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Contributions</a:t>
            </a:r>
          </a:p>
        </p:txBody>
      </p:sp>
      <p:sp>
        <p:nvSpPr>
          <p:cNvPr id="35" name="Left Arrow 34"/>
          <p:cNvSpPr/>
          <p:nvPr/>
        </p:nvSpPr>
        <p:spPr>
          <a:xfrm>
            <a:off x="3938588" y="2935288"/>
            <a:ext cx="2386012" cy="720725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Contributions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71988" y="3544888"/>
            <a:ext cx="16002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Peer Review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Use Cases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Testing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Documentation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Translations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Features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Forum Help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Bug Fixes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71988" y="1371600"/>
            <a:ext cx="1600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Roadmap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Design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Software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‘The Project’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6672263"/>
            <a:ext cx="27432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* Source : James Dixon, The Beekeeper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914400" y="1219200"/>
          <a:ext cx="8229600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7800" y="6172200"/>
            <a:ext cx="723900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Price &amp; opened source code are key factors!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31588" y="457200"/>
            <a:ext cx="944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Open Source Software Advantages over Proprietary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914400"/>
            <a:ext cx="3276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* Source : Barracuda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스크린샷 2011-10-26 오후 4.47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23950"/>
            <a:ext cx="98679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31588" y="457200"/>
            <a:ext cx="944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Proprietary Software Advantages over Open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914400"/>
            <a:ext cx="3276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* Source : Barracuda Networks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2954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172200"/>
            <a:ext cx="822960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Professional services &amp; convenience are key factors!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50"/>
          <p:cNvSpPr>
            <a:spLocks noChangeArrowheads="1"/>
          </p:cNvSpPr>
          <p:nvPr/>
        </p:nvSpPr>
        <p:spPr bwMode="auto">
          <a:xfrm>
            <a:off x="3708400" y="882650"/>
            <a:ext cx="2232025" cy="43180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6 Barriers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4" name="타원 51"/>
          <p:cNvSpPr>
            <a:spLocks noChangeArrowheads="1"/>
          </p:cNvSpPr>
          <p:nvPr/>
        </p:nvSpPr>
        <p:spPr bwMode="auto">
          <a:xfrm>
            <a:off x="381000" y="1179513"/>
            <a:ext cx="2362200" cy="43180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Open Source SW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5" name="타원 52"/>
          <p:cNvSpPr>
            <a:spLocks noChangeArrowheads="1"/>
          </p:cNvSpPr>
          <p:nvPr/>
        </p:nvSpPr>
        <p:spPr bwMode="auto">
          <a:xfrm>
            <a:off x="6884988" y="1160463"/>
            <a:ext cx="2089150" cy="431800"/>
          </a:xfrm>
          <a:prstGeom prst="ellipse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Success Story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6" name="아래쪽 화살표 53"/>
          <p:cNvSpPr/>
          <p:nvPr/>
        </p:nvSpPr>
        <p:spPr>
          <a:xfrm rot="16200000">
            <a:off x="2205832" y="3413918"/>
            <a:ext cx="2146300" cy="360363"/>
          </a:xfrm>
          <a:prstGeom prst="downArrow">
            <a:avLst>
              <a:gd name="adj1" fmla="val 58896"/>
              <a:gd name="adj2" fmla="val 5000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cs typeface="맑은 고딕" pitchFamily="50" charset="-128"/>
            </a:endParaRPr>
          </a:p>
        </p:txBody>
      </p:sp>
      <p:sp>
        <p:nvSpPr>
          <p:cNvPr id="7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08400" y="1466850"/>
            <a:ext cx="2249488" cy="6667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anchor="ctr">
            <a:prstTxWarp prst="textNoShape">
              <a:avLst/>
            </a:prstTxWarp>
          </a:bodyPr>
          <a:lstStyle/>
          <a:p>
            <a:pPr marL="184150" indent="-184150">
              <a:defRPr/>
            </a:pPr>
            <a:r>
              <a:rPr lang="en-US" altLang="ko-KR" sz="1400" dirty="0">
                <a:solidFill>
                  <a:srgbClr val="0D0D0D"/>
                </a:solidFill>
                <a:cs typeface="맑은 고딕" pitchFamily="50" charset="-128"/>
              </a:rPr>
              <a:t>1. Lack of formal support and services</a:t>
            </a:r>
          </a:p>
        </p:txBody>
      </p:sp>
      <p:sp>
        <p:nvSpPr>
          <p:cNvPr id="8" name="아래쪽 화살표 60"/>
          <p:cNvSpPr/>
          <p:nvPr/>
        </p:nvSpPr>
        <p:spPr>
          <a:xfrm rot="16200000">
            <a:off x="5351463" y="3338512"/>
            <a:ext cx="2146300" cy="358775"/>
          </a:xfrm>
          <a:prstGeom prst="downArrow">
            <a:avLst>
              <a:gd name="adj1" fmla="val 58896"/>
              <a:gd name="adj2" fmla="val 5000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cs typeface="맑은 고딕" pitchFamily="50" charset="-128"/>
            </a:endParaRPr>
          </a:p>
        </p:txBody>
      </p:sp>
      <p:sp>
        <p:nvSpPr>
          <p:cNvPr id="9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8400" y="2228850"/>
            <a:ext cx="2249488" cy="6667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anchor="ctr">
            <a:prstTxWarp prst="textNoShape">
              <a:avLst/>
            </a:prstTxWarp>
          </a:bodyPr>
          <a:lstStyle/>
          <a:p>
            <a:pPr marL="184150" indent="-184150">
              <a:defRPr/>
            </a:pPr>
            <a:r>
              <a:rPr lang="en-US" altLang="ko-KR" sz="1400" dirty="0">
                <a:solidFill>
                  <a:srgbClr val="0D0D0D"/>
                </a:solidFill>
                <a:cs typeface="맑은 고딕" pitchFamily="50" charset="-128"/>
              </a:rPr>
              <a:t>2. Velocity of change</a:t>
            </a:r>
          </a:p>
        </p:txBody>
      </p:sp>
      <p:sp>
        <p:nvSpPr>
          <p:cNvPr id="1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8400" y="2990850"/>
            <a:ext cx="2249488" cy="6667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anchor="ctr">
            <a:prstTxWarp prst="textNoShape">
              <a:avLst/>
            </a:prstTxWarp>
          </a:bodyPr>
          <a:lstStyle/>
          <a:p>
            <a:pPr marL="184150" indent="-184150">
              <a:defRPr/>
            </a:pPr>
            <a:r>
              <a:rPr lang="en-US" altLang="ko-KR" sz="1400" dirty="0">
                <a:solidFill>
                  <a:srgbClr val="0D0D0D"/>
                </a:solidFill>
                <a:cs typeface="맑은 고딕" pitchFamily="50" charset="-128"/>
              </a:rPr>
              <a:t>3. Lack of roadmap</a:t>
            </a:r>
          </a:p>
        </p:txBody>
      </p:sp>
      <p:sp>
        <p:nvSpPr>
          <p:cNvPr id="11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8400" y="3771900"/>
            <a:ext cx="2249488" cy="6667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anchor="ctr">
            <a:prstTxWarp prst="textNoShape">
              <a:avLst/>
            </a:prstTxWarp>
          </a:bodyPr>
          <a:lstStyle/>
          <a:p>
            <a:pPr marL="184150" indent="-184150">
              <a:defRPr/>
            </a:pPr>
            <a:r>
              <a:rPr lang="en-US" altLang="ko-KR" sz="1400" dirty="0">
                <a:solidFill>
                  <a:srgbClr val="0D0D0D"/>
                </a:solidFill>
                <a:cs typeface="맑은 고딕" pitchFamily="50" charset="-128"/>
              </a:rPr>
              <a:t>4. Functional Gaps</a:t>
            </a: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08400" y="4514850"/>
            <a:ext cx="2249488" cy="6667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anchor="ctr">
            <a:prstTxWarp prst="textNoShape">
              <a:avLst/>
            </a:prstTxWarp>
          </a:bodyPr>
          <a:lstStyle/>
          <a:p>
            <a:pPr marL="184150" indent="-184150">
              <a:defRPr/>
            </a:pPr>
            <a:r>
              <a:rPr lang="en-US" altLang="ko-KR" sz="1400" dirty="0">
                <a:solidFill>
                  <a:srgbClr val="0D0D0D"/>
                </a:solidFill>
                <a:cs typeface="맑은 고딕" pitchFamily="50" charset="-128"/>
              </a:rPr>
              <a:t>5. License Types</a:t>
            </a:r>
          </a:p>
        </p:txBody>
      </p:sp>
      <p:sp>
        <p:nvSpPr>
          <p:cNvPr id="13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08400" y="5276850"/>
            <a:ext cx="2249488" cy="6667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anchor="ctr">
            <a:prstTxWarp prst="textNoShape">
              <a:avLst/>
            </a:prstTxWarp>
          </a:bodyPr>
          <a:lstStyle/>
          <a:p>
            <a:pPr marL="184150" indent="-184150">
              <a:defRPr/>
            </a:pPr>
            <a:r>
              <a:rPr lang="en-US" altLang="ko-KR" sz="1400" dirty="0">
                <a:solidFill>
                  <a:srgbClr val="0D0D0D"/>
                </a:solidFill>
                <a:cs typeface="맑은 고딕" pitchFamily="50" charset="-128"/>
              </a:rPr>
              <a:t>6. Lack of endorsements by independent ISVs</a:t>
            </a:r>
          </a:p>
        </p:txBody>
      </p:sp>
      <p:pic>
        <p:nvPicPr>
          <p:cNvPr id="15" name="Picture 61" descr="106038103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32800" y="1644650"/>
            <a:ext cx="12160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2" descr="alfresco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3600" y="3016250"/>
            <a:ext cx="2362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3" descr="digiumTheAsteriskCoRGB400x257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61200" y="1949450"/>
            <a:ext cx="1244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4" descr="jboss_inc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51800" y="3854450"/>
            <a:ext cx="16192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5" descr="red-hat.jpe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85000" y="4006850"/>
            <a:ext cx="831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6" descr="Zimbra_Logo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75600" y="4845050"/>
            <a:ext cx="1778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7" descr="open-source-logos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862138"/>
            <a:ext cx="2743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Open_source_collage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4300538"/>
            <a:ext cx="2357438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6200" y="6553200"/>
            <a:ext cx="396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* Source : Ray Lane, 6 barriers to open source adoption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2"/>
          <p:cNvSpPr/>
          <p:nvPr/>
        </p:nvSpPr>
        <p:spPr>
          <a:xfrm>
            <a:off x="1752600" y="690563"/>
            <a:ext cx="6172200" cy="45672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</p:txBody>
      </p:sp>
      <p:sp>
        <p:nvSpPr>
          <p:cNvPr id="9" name="타원 23"/>
          <p:cNvSpPr/>
          <p:nvPr/>
        </p:nvSpPr>
        <p:spPr>
          <a:xfrm>
            <a:off x="2049464" y="1143000"/>
            <a:ext cx="3048000" cy="3048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Advantages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of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Proprietary </a:t>
            </a:r>
          </a:p>
          <a:p>
            <a:pPr algn="ctr">
              <a:defRPr/>
            </a:pPr>
            <a:endParaRPr lang="en-US" sz="1200" dirty="0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400" dirty="0">
                <a:solidFill>
                  <a:srgbClr val="000000"/>
                </a:solidFill>
                <a:cs typeface="맑은 고딕" pitchFamily="50" charset="-128"/>
              </a:rPr>
              <a:t>Professional service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Continuous support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Easy to use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Reliability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ea typeface="굴림" pitchFamily="50" charset="-128"/>
                <a:cs typeface="맑은 고딕" pitchFamily="50" charset="-128"/>
              </a:rPr>
              <a:t>Functionalities  </a:t>
            </a:r>
            <a:endParaRPr lang="en-US" sz="2000" dirty="0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</p:txBody>
      </p:sp>
      <p:sp>
        <p:nvSpPr>
          <p:cNvPr id="10" name="타원 26"/>
          <p:cNvSpPr/>
          <p:nvPr/>
        </p:nvSpPr>
        <p:spPr>
          <a:xfrm>
            <a:off x="4605338" y="1143000"/>
            <a:ext cx="3049680" cy="3048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Advantages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of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Open Source</a:t>
            </a:r>
          </a:p>
          <a:p>
            <a:pPr algn="ctr">
              <a:defRPr/>
            </a:pPr>
            <a:endParaRPr lang="en-US" sz="1200" dirty="0">
              <a:solidFill>
                <a:srgbClr val="000000"/>
              </a:solidFill>
              <a:ea typeface="굴림" pitchFamily="50" charset="-128"/>
              <a:cs typeface="굴림" pitchFamily="50" charset="-128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ea typeface="굴림" pitchFamily="50" charset="-128"/>
                <a:cs typeface="굴림" pitchFamily="50" charset="-128"/>
              </a:rPr>
              <a:t>Cheaper price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400" dirty="0">
                <a:solidFill>
                  <a:srgbClr val="000000"/>
                </a:solidFill>
                <a:cs typeface="맑은 고딕" pitchFamily="50" charset="-128"/>
              </a:rPr>
              <a:t>Source code access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400" dirty="0">
                <a:solidFill>
                  <a:srgbClr val="000000"/>
                </a:solidFill>
                <a:cs typeface="맑은 고딕" pitchFamily="50" charset="-128"/>
              </a:rPr>
              <a:t>Community review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400" dirty="0">
                <a:solidFill>
                  <a:srgbClr val="000000"/>
                </a:solidFill>
                <a:cs typeface="맑은 고딕" pitchFamily="50" charset="-128"/>
              </a:rPr>
              <a:t>Quicker bug fix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ko-KR" sz="1400" dirty="0">
                <a:solidFill>
                  <a:srgbClr val="000000"/>
                </a:solidFill>
                <a:cs typeface="맑은 고딕" pitchFamily="50" charset="-128"/>
              </a:rPr>
              <a:t>More standard based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609600"/>
            <a:ext cx="438626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Commercial Open Source Software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449580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ea typeface="굴림" pitchFamily="50" charset="-127"/>
                <a:cs typeface="+mn-cs"/>
              </a:rPr>
              <a:t>‘Whole Product’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5616575"/>
            <a:ext cx="9067800" cy="8302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Commercial open source company can exist to create ‘Whole Product’ around an open source project (software + community) and can deliver it to a mainstream 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181600" y="838200"/>
            <a:ext cx="3657600" cy="3657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32" descr="cd-rom-4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49400"/>
            <a:ext cx="292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76400" y="2390775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Software</a:t>
            </a:r>
          </a:p>
        </p:txBody>
      </p:sp>
      <p:cxnSp>
        <p:nvCxnSpPr>
          <p:cNvPr id="17" name="Straight Connector 16"/>
          <p:cNvCxnSpPr>
            <a:stCxn id="13" idx="0"/>
            <a:endCxn id="13" idx="4"/>
          </p:cNvCxnSpPr>
          <p:nvPr/>
        </p:nvCxnSpPr>
        <p:spPr>
          <a:xfrm rot="16200000" flipH="1">
            <a:off x="5181601" y="2667000"/>
            <a:ext cx="3657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1"/>
            <a:endCxn id="13" idx="5"/>
          </p:cNvCxnSpPr>
          <p:nvPr/>
        </p:nvCxnSpPr>
        <p:spPr>
          <a:xfrm rot="16200000" flipH="1">
            <a:off x="5716588" y="1373188"/>
            <a:ext cx="2587625" cy="258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13" idx="7"/>
          </p:cNvCxnSpPr>
          <p:nvPr/>
        </p:nvCxnSpPr>
        <p:spPr>
          <a:xfrm rot="5400000" flipH="1" flipV="1">
            <a:off x="5716588" y="1373188"/>
            <a:ext cx="2587625" cy="258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2"/>
            <a:endCxn id="13" idx="6"/>
          </p:cNvCxnSpPr>
          <p:nvPr/>
        </p:nvCxnSpPr>
        <p:spPr>
          <a:xfrm rot="10800000" flipH="1">
            <a:off x="5181600" y="2667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943600" y="1600200"/>
            <a:ext cx="2133600" cy="2133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35" descr="cd-rom-46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3550" y="1668463"/>
            <a:ext cx="292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086600" y="1143000"/>
            <a:ext cx="990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Integration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25146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Software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1000" y="2057400"/>
            <a:ext cx="990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1219200"/>
            <a:ext cx="990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Installation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0" y="3975100"/>
            <a:ext cx="990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Training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400" y="3124200"/>
            <a:ext cx="990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VARs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2895600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Other </a:t>
            </a:r>
          </a:p>
          <a:p>
            <a:pPr marL="165100" indent="-114300" algn="ctr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SW/HW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0400" y="3822700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Certification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57800" y="2057400"/>
            <a:ext cx="990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Support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486400" y="4495800"/>
            <a:ext cx="3113088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&lt;Whole Product&gt;</a:t>
            </a:r>
          </a:p>
        </p:txBody>
      </p:sp>
      <p:sp>
        <p:nvSpPr>
          <p:cNvPr id="33" name="이등변 삼각형 106"/>
          <p:cNvSpPr>
            <a:spLocks noChangeArrowheads="1"/>
          </p:cNvSpPr>
          <p:nvPr/>
        </p:nvSpPr>
        <p:spPr bwMode="auto">
          <a:xfrm rot="5400000">
            <a:off x="3545681" y="2372519"/>
            <a:ext cx="1493838" cy="4064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맑은 고딕" pitchFamily="50" charset="-128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85800" y="1295400"/>
            <a:ext cx="3113088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2813">
              <a:lnSpc>
                <a:spcPct val="120000"/>
              </a:lnSpc>
              <a:spcBef>
                <a:spcPct val="50000"/>
              </a:spcBef>
              <a:buFont typeface="Wingdings" charset="2"/>
              <a:buNone/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lt"/>
                <a:cs typeface="Times New Roman"/>
              </a:rPr>
              <a:t>&lt;Open Source SW&gt;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90600" y="5357812"/>
            <a:ext cx="8001000" cy="7381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OSS model is great at producing SW, but it doesn’t produce ‘Whole Product’ for customers!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069977" y="2605741"/>
            <a:ext cx="1524000" cy="1524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05200" y="2057400"/>
            <a:ext cx="2667000" cy="26670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48000" y="1524000"/>
            <a:ext cx="3657600" cy="36576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14600" y="1066800"/>
            <a:ext cx="4648200" cy="46482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endCxn id="35" idx="1"/>
          </p:cNvCxnSpPr>
          <p:nvPr/>
        </p:nvCxnSpPr>
        <p:spPr>
          <a:xfrm>
            <a:off x="2590800" y="1524000"/>
            <a:ext cx="1702362" cy="1304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5800" y="6858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Core Product</a:t>
            </a:r>
          </a:p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(Basic functions, symbols, </a:t>
            </a:r>
            <a:br>
              <a:rPr lang="en-US" sz="1600" dirty="0" smtClean="0">
                <a:solidFill>
                  <a:srgbClr val="000000"/>
                </a:solidFill>
                <a:latin typeface="+mn-lt"/>
              </a:rPr>
            </a:b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experiences)  </a:t>
            </a:r>
          </a:p>
        </p:txBody>
      </p:sp>
      <p:cxnSp>
        <p:nvCxnSpPr>
          <p:cNvPr id="44" name="Straight Arrow Connector 43"/>
          <p:cNvCxnSpPr>
            <a:endCxn id="37" idx="7"/>
          </p:cNvCxnSpPr>
          <p:nvPr/>
        </p:nvCxnSpPr>
        <p:spPr>
          <a:xfrm rot="10800000" flipV="1">
            <a:off x="5781628" y="1219199"/>
            <a:ext cx="1685973" cy="1228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34200" y="2286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Actual Product</a:t>
            </a:r>
          </a:p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(Quality, design, brand,  </a:t>
            </a:r>
            <a:br>
              <a:rPr lang="en-US" sz="1600" dirty="0" smtClean="0">
                <a:solidFill>
                  <a:srgbClr val="000000"/>
                </a:solidFill>
                <a:latin typeface="+mn-lt"/>
              </a:rPr>
            </a:b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packages)  </a:t>
            </a:r>
          </a:p>
        </p:txBody>
      </p:sp>
      <p:cxnSp>
        <p:nvCxnSpPr>
          <p:cNvPr id="47" name="Straight Arrow Connector 46"/>
          <p:cNvCxnSpPr>
            <a:endCxn id="38" idx="3"/>
          </p:cNvCxnSpPr>
          <p:nvPr/>
        </p:nvCxnSpPr>
        <p:spPr>
          <a:xfrm flipV="1">
            <a:off x="2209800" y="4645957"/>
            <a:ext cx="1373843" cy="840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9600" y="55626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Whole Product</a:t>
            </a:r>
          </a:p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(Additional services)</a:t>
            </a:r>
          </a:p>
        </p:txBody>
      </p:sp>
      <p:cxnSp>
        <p:nvCxnSpPr>
          <p:cNvPr id="51" name="Straight Arrow Connector 50"/>
          <p:cNvCxnSpPr>
            <a:endCxn id="39" idx="5"/>
          </p:cNvCxnSpPr>
          <p:nvPr/>
        </p:nvCxnSpPr>
        <p:spPr>
          <a:xfrm rot="16200000" flipV="1">
            <a:off x="6482088" y="5034287"/>
            <a:ext cx="680713" cy="680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48400" y="57150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Market Offering</a:t>
            </a:r>
          </a:p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(Additional benefits offered </a:t>
            </a:r>
            <a:br>
              <a:rPr lang="en-US" sz="1600" dirty="0" smtClean="0">
                <a:solidFill>
                  <a:srgbClr val="000000"/>
                </a:solidFill>
                <a:latin typeface="+mn-lt"/>
              </a:rPr>
            </a:b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by partners)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231588" y="457200"/>
            <a:ext cx="944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Commercial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Open Source Software Business Model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6107113"/>
            <a:ext cx="9296400" cy="369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Making whole products with open source community!!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grpSp>
        <p:nvGrpSpPr>
          <p:cNvPr id="40" name="Group 14"/>
          <p:cNvGrpSpPr>
            <a:grpSpLocks/>
          </p:cNvGrpSpPr>
          <p:nvPr/>
        </p:nvGrpSpPr>
        <p:grpSpPr bwMode="auto">
          <a:xfrm>
            <a:off x="457200" y="2617788"/>
            <a:ext cx="1752600" cy="1506537"/>
            <a:chOff x="6019800" y="2971800"/>
            <a:chExt cx="1752600" cy="1506178"/>
          </a:xfrm>
        </p:grpSpPr>
        <p:sp>
          <p:nvSpPr>
            <p:cNvPr id="41" name="Rounded Rectangle 40"/>
            <p:cNvSpPr/>
            <p:nvPr/>
          </p:nvSpPr>
          <p:spPr>
            <a:xfrm>
              <a:off x="6019800" y="2971800"/>
              <a:ext cx="1752600" cy="150617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46800" y="3338425"/>
              <a:ext cx="1600200" cy="7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939800" eaLnBrk="0" fontAlgn="b" hangingPunct="0">
                <a:spcBef>
                  <a:spcPct val="3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Customers</a:t>
              </a:r>
            </a:p>
            <a:p>
              <a:pPr algn="ctr" defTabSz="939800" eaLnBrk="0" fontAlgn="b" hangingPunct="0">
                <a:spcBef>
                  <a:spcPct val="3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Partners</a:t>
              </a:r>
            </a:p>
            <a:p>
              <a:pPr algn="ctr" defTabSz="939800" eaLnBrk="0" fontAlgn="b" hangingPunct="0">
                <a:spcBef>
                  <a:spcPct val="3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OEMs</a:t>
              </a:r>
            </a:p>
          </p:txBody>
        </p:sp>
      </p:grpSp>
      <p:sp>
        <p:nvSpPr>
          <p:cNvPr id="43" name="Hexagon 42"/>
          <p:cNvSpPr/>
          <p:nvPr/>
        </p:nvSpPr>
        <p:spPr>
          <a:xfrm>
            <a:off x="6096000" y="2617788"/>
            <a:ext cx="1752600" cy="15240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Open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Source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Software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667000" y="2160588"/>
            <a:ext cx="28956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048000" y="2262188"/>
            <a:ext cx="2209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 defTabSz="939800" eaLnBrk="0" fontAlgn="b" hangingPunct="0"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Commercial Open Source Company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048000" y="2846388"/>
            <a:ext cx="2133600" cy="121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00" b="1" dirty="0">
                <a:solidFill>
                  <a:srgbClr val="FF0000"/>
                </a:solidFill>
              </a:rPr>
              <a:t>‘Go To Market’</a:t>
            </a:r>
          </a:p>
          <a:p>
            <a:pPr algn="ctr"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Sales, Marketing, Support, Services, Engineering, Product Mgmt.</a:t>
            </a:r>
          </a:p>
        </p:txBody>
      </p:sp>
      <p:sp>
        <p:nvSpPr>
          <p:cNvPr id="47" name="Freeform 46"/>
          <p:cNvSpPr/>
          <p:nvPr/>
        </p:nvSpPr>
        <p:spPr>
          <a:xfrm>
            <a:off x="1295400" y="1398588"/>
            <a:ext cx="5715000" cy="1219200"/>
          </a:xfrm>
          <a:custGeom>
            <a:avLst/>
            <a:gdLst>
              <a:gd name="connsiteX0" fmla="*/ 5559778 w 5559778"/>
              <a:gd name="connsiteY0" fmla="*/ 1025407 h 1025407"/>
              <a:gd name="connsiteX1" fmla="*/ 4529667 w 5559778"/>
              <a:gd name="connsiteY1" fmla="*/ 206963 h 1025407"/>
              <a:gd name="connsiteX2" fmla="*/ 1354667 w 5559778"/>
              <a:gd name="connsiteY2" fmla="*/ 136407 h 1025407"/>
              <a:gd name="connsiteX3" fmla="*/ 0 w 5559778"/>
              <a:gd name="connsiteY3" fmla="*/ 1025407 h 102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9778" h="1025407">
                <a:moveTo>
                  <a:pt x="5559778" y="1025407"/>
                </a:moveTo>
                <a:cubicBezTo>
                  <a:pt x="5395148" y="690268"/>
                  <a:pt x="5230519" y="355130"/>
                  <a:pt x="4529667" y="206963"/>
                </a:cubicBezTo>
                <a:cubicBezTo>
                  <a:pt x="3828815" y="58796"/>
                  <a:pt x="2109612" y="0"/>
                  <a:pt x="1354667" y="136407"/>
                </a:cubicBezTo>
                <a:cubicBezTo>
                  <a:pt x="599722" y="272814"/>
                  <a:pt x="0" y="1025407"/>
                  <a:pt x="0" y="1025407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298575" y="4135438"/>
            <a:ext cx="5756275" cy="1474787"/>
          </a:xfrm>
          <a:custGeom>
            <a:avLst/>
            <a:gdLst>
              <a:gd name="connsiteX0" fmla="*/ 0 w 5757334"/>
              <a:gd name="connsiteY0" fmla="*/ 0 h 1474611"/>
              <a:gd name="connsiteX1" fmla="*/ 1467556 w 5757334"/>
              <a:gd name="connsiteY1" fmla="*/ 1255888 h 1474611"/>
              <a:gd name="connsiteX2" fmla="*/ 4219222 w 5757334"/>
              <a:gd name="connsiteY2" fmla="*/ 1270000 h 1474611"/>
              <a:gd name="connsiteX3" fmla="*/ 5757334 w 5757334"/>
              <a:gd name="connsiteY3" fmla="*/ 28222 h 147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334" h="1474611">
                <a:moveTo>
                  <a:pt x="0" y="0"/>
                </a:moveTo>
                <a:cubicBezTo>
                  <a:pt x="382176" y="522110"/>
                  <a:pt x="764352" y="1044221"/>
                  <a:pt x="1467556" y="1255888"/>
                </a:cubicBezTo>
                <a:cubicBezTo>
                  <a:pt x="2170760" y="1467555"/>
                  <a:pt x="3504259" y="1474611"/>
                  <a:pt x="4219222" y="1270000"/>
                </a:cubicBezTo>
                <a:cubicBezTo>
                  <a:pt x="4934185" y="1065389"/>
                  <a:pt x="5345759" y="546805"/>
                  <a:pt x="5757334" y="28222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5562600" y="2922588"/>
            <a:ext cx="7620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2133600" y="2998788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133600" y="3532188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62600" y="3532188"/>
            <a:ext cx="7620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083425" y="2000250"/>
            <a:ext cx="1603375" cy="2836863"/>
          </a:xfrm>
          <a:custGeom>
            <a:avLst/>
            <a:gdLst>
              <a:gd name="connsiteX0" fmla="*/ 0 w 1603963"/>
              <a:gd name="connsiteY0" fmla="*/ 564444 h 2836333"/>
              <a:gd name="connsiteX1" fmla="*/ 536223 w 1603963"/>
              <a:gd name="connsiteY1" fmla="*/ 0 h 2836333"/>
              <a:gd name="connsiteX2" fmla="*/ 1382889 w 1603963"/>
              <a:gd name="connsiteY2" fmla="*/ 564444 h 2836333"/>
              <a:gd name="connsiteX3" fmla="*/ 1580445 w 1603963"/>
              <a:gd name="connsiteY3" fmla="*/ 1397000 h 2836333"/>
              <a:gd name="connsiteX4" fmla="*/ 1241778 w 1603963"/>
              <a:gd name="connsiteY4" fmla="*/ 2596444 h 2836333"/>
              <a:gd name="connsiteX5" fmla="*/ 536223 w 1603963"/>
              <a:gd name="connsiteY5" fmla="*/ 2765778 h 2836333"/>
              <a:gd name="connsiteX6" fmla="*/ 56445 w 1603963"/>
              <a:gd name="connsiteY6" fmla="*/ 2173111 h 283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963" h="2836333">
                <a:moveTo>
                  <a:pt x="0" y="564444"/>
                </a:moveTo>
                <a:cubicBezTo>
                  <a:pt x="152871" y="282222"/>
                  <a:pt x="305742" y="0"/>
                  <a:pt x="536223" y="0"/>
                </a:cubicBezTo>
                <a:cubicBezTo>
                  <a:pt x="766704" y="0"/>
                  <a:pt x="1208852" y="331611"/>
                  <a:pt x="1382889" y="564444"/>
                </a:cubicBezTo>
                <a:cubicBezTo>
                  <a:pt x="1556926" y="797277"/>
                  <a:pt x="1603963" y="1058333"/>
                  <a:pt x="1580445" y="1397000"/>
                </a:cubicBezTo>
                <a:cubicBezTo>
                  <a:pt x="1556927" y="1735667"/>
                  <a:pt x="1415815" y="2368314"/>
                  <a:pt x="1241778" y="2596444"/>
                </a:cubicBezTo>
                <a:cubicBezTo>
                  <a:pt x="1067741" y="2824574"/>
                  <a:pt x="733778" y="2836333"/>
                  <a:pt x="536223" y="2765778"/>
                </a:cubicBezTo>
                <a:cubicBezTo>
                  <a:pt x="338668" y="2695223"/>
                  <a:pt x="56445" y="2173111"/>
                  <a:pt x="56445" y="2173111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305800" y="3095625"/>
            <a:ext cx="45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3200" b="1" dirty="0">
                <a:latin typeface="+mn-lt"/>
              </a:rPr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6200" y="1384300"/>
            <a:ext cx="45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3200" b="1" dirty="0">
                <a:latin typeface="+mn-lt"/>
              </a:rPr>
              <a:t>+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91000" y="5076825"/>
            <a:ext cx="45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3200" b="1" dirty="0">
                <a:latin typeface="+mn-lt"/>
              </a:rPr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81200" y="1168400"/>
            <a:ext cx="4419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Community can hear more functionalities &amp; requests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81200" y="5575300"/>
            <a:ext cx="502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Customers can gain higher quality software at a better price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67600" y="2108200"/>
            <a:ext cx="22860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The bigger community </a:t>
            </a:r>
          </a:p>
          <a:p>
            <a:pPr marL="165100" indent="-114300" defTabSz="939800" eaLnBrk="0" fontAlgn="b" hangingPunct="0">
              <a:spcBef>
                <a:spcPct val="3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the more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"/>
            <a:ext cx="4828564" cy="48285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4717" y="1289553"/>
            <a:ext cx="383923" cy="2200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5186" y="1673477"/>
            <a:ext cx="383923" cy="2200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MONEY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4778254" y="1865576"/>
            <a:ext cx="568921" cy="1218134"/>
            <a:chOff x="2304" y="1344"/>
            <a:chExt cx="498" cy="1245"/>
          </a:xfrm>
        </p:grpSpPr>
        <p:sp>
          <p:nvSpPr>
            <p:cNvPr id="7" name="Freeform 137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8"/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764717" y="3490021"/>
            <a:ext cx="2200469" cy="383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640" y="1289553"/>
            <a:ext cx="2200469" cy="383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SKILL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6290" y="312593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8511" y="702095"/>
            <a:ext cx="146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Demand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8511" y="4139697"/>
            <a:ext cx="13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Market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119806"/>
            <a:ext cx="9372600" cy="16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5100" indent="-114300" algn="ctr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Targeting pains of real customers </a:t>
            </a:r>
            <a:br>
              <a:rPr lang="en-US" sz="36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</a:t>
            </a:r>
            <a:br>
              <a:rPr lang="en-US" sz="36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36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ursuing the scarcity </a:t>
            </a:r>
            <a:r>
              <a:rPr lang="en-US" sz="3600" b="1" i="1" dirty="0" smtClean="0">
                <a:solidFill>
                  <a:srgbClr val="FF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with OSS!!</a:t>
            </a:r>
            <a:endParaRPr lang="en-US" sz="3600" b="1" i="1" dirty="0" smtClean="0">
              <a:solidFill>
                <a:srgbClr val="FF6600"/>
              </a:solidFill>
              <a:effectLst>
                <a:glow rad="101600">
                  <a:schemeClr val="accent3">
                    <a:lumMod val="40000"/>
                    <a:lumOff val="60000"/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0" y="2514600"/>
            <a:ext cx="57257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+mn-lt"/>
              </a:rPr>
              <a:t>Thank You!!!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스크린샷 2011-10-26 오후 4.49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906000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gl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4114800" cy="1714500"/>
          </a:xfrm>
          <a:prstGeom prst="rect">
            <a:avLst/>
          </a:prstGeom>
        </p:spPr>
      </p:pic>
      <p:pic>
        <p:nvPicPr>
          <p:cNvPr id="6" name="Picture 5" descr="yahoo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286000"/>
            <a:ext cx="5791200" cy="1622690"/>
          </a:xfrm>
          <a:prstGeom prst="rect">
            <a:avLst/>
          </a:prstGeom>
        </p:spPr>
      </p:pic>
      <p:pic>
        <p:nvPicPr>
          <p:cNvPr id="7" name="Picture 6" descr="facebook-log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95800"/>
            <a:ext cx="4998720" cy="165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905121015482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5867400" cy="306082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4235" y="5410200"/>
            <a:ext cx="9547411" cy="430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IBM committed USD 1Billion to open source in 2001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5410200"/>
            <a:ext cx="9448800" cy="861774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OS X is built on top of 2 key open source projects,   Mach3 &amp; FreeBSD 3.2 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6" name="Picture 5" descr="macosx-box-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762000"/>
            <a:ext cx="3987800" cy="4203700"/>
          </a:xfrm>
          <a:prstGeom prst="rect">
            <a:avLst/>
          </a:prstGeom>
        </p:spPr>
      </p:pic>
      <p:pic>
        <p:nvPicPr>
          <p:cNvPr id="7" name="Picture 6" descr="silver-appl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2590800" cy="3231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ystem-archite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12" y="1341718"/>
            <a:ext cx="6260753" cy="4495800"/>
          </a:xfrm>
          <a:prstGeom prst="rect">
            <a:avLst/>
          </a:prstGeom>
        </p:spPr>
      </p:pic>
      <p:pic>
        <p:nvPicPr>
          <p:cNvPr id="6" name="Picture 5" descr="100px-Android_robo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82" y="2610224"/>
            <a:ext cx="1742831" cy="203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89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1yo1pyby5ECE02m7d8KcMA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1yo1pyby5ECE02m7d8KcMA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1yo1pyby5ECE02m7d8KcMA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1yo1pyby5ECE02m7d8KcMA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1yo1pyby5ECE02m7d8KcMA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1yo1pyby5ECE02m7d8KcMA"/>
</p:tagLst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65100" indent="-114300" defTabSz="939800" eaLnBrk="0" fontAlgn="b" hangingPunct="0">
          <a:spcBef>
            <a:spcPct val="30000"/>
          </a:spcBef>
          <a:spcAft>
            <a:spcPct val="0"/>
          </a:spcAft>
          <a:buFont typeface="Arial" pitchFamily="34" charset="0"/>
          <a:buChar char="•"/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5485</TotalTime>
  <Words>633</Words>
  <Application>Microsoft Macintosh PowerPoint</Application>
  <PresentationFormat>A4 Paper (210x297 mm)</PresentationFormat>
  <Paragraphs>161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디자인 사용자 지정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OSS_FOSS4G</dc:title>
  <dc:subject/>
  <dc:creator>Shin, Sanghee</dc:creator>
  <cp:keywords/>
  <dc:description/>
  <cp:lastModifiedBy>Sanghee Shin</cp:lastModifiedBy>
  <cp:revision>456</cp:revision>
  <cp:lastPrinted>2010-11-25T07:31:37Z</cp:lastPrinted>
  <dcterms:created xsi:type="dcterms:W3CDTF">2011-10-30T21:29:41Z</dcterms:created>
  <dcterms:modified xsi:type="dcterms:W3CDTF">2011-10-30T21:37:01Z</dcterms:modified>
  <cp:category/>
</cp:coreProperties>
</file>