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sldIdLst>
    <p:sldId id="256" r:id="rId2"/>
    <p:sldId id="271" r:id="rId3"/>
    <p:sldId id="257" r:id="rId4"/>
    <p:sldId id="262" r:id="rId5"/>
    <p:sldId id="272" r:id="rId6"/>
    <p:sldId id="258" r:id="rId7"/>
    <p:sldId id="259" r:id="rId8"/>
    <p:sldId id="264" r:id="rId9"/>
    <p:sldId id="273" r:id="rId10"/>
    <p:sldId id="274" r:id="rId11"/>
    <p:sldId id="261" r:id="rId12"/>
    <p:sldId id="260" r:id="rId13"/>
    <p:sldId id="280" r:id="rId14"/>
    <p:sldId id="263" r:id="rId15"/>
    <p:sldId id="281" r:id="rId16"/>
    <p:sldId id="265" r:id="rId17"/>
    <p:sldId id="266" r:id="rId18"/>
    <p:sldId id="275" r:id="rId19"/>
    <p:sldId id="268" r:id="rId20"/>
    <p:sldId id="278" r:id="rId21"/>
    <p:sldId id="279" r:id="rId22"/>
    <p:sldId id="276" r:id="rId23"/>
    <p:sldId id="277" r:id="rId24"/>
    <p:sldId id="269" r:id="rId25"/>
    <p:sldId id="282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31CFC-3778-4577-80B0-BAE8CBDE806E}" type="datetimeFigureOut">
              <a:rPr lang="ko-KR" altLang="en-US" smtClean="0"/>
              <a:t>2011-10-28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D61C3-3271-490C-B8BC-356A6C015B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31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004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7977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340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3321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276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156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223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693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280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878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02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1266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028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0858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46800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833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833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804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218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640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77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232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693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D61C3-3271-490C-B8BC-356A6C015B7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38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1306"/>
            <a:ext cx="7772400" cy="2795927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51095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pic>
        <p:nvPicPr>
          <p:cNvPr id="1026" name="Picture 2" descr="http://cfile1.uf.tistory.com/image/162C55404E92743A328BBB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3" t="66250" r="21667"/>
          <a:stretch/>
        </p:blipFill>
        <p:spPr bwMode="auto">
          <a:xfrm>
            <a:off x="2915815" y="652135"/>
            <a:ext cx="3126747" cy="206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 smtClean="0"/>
          </a:p>
        </p:txBody>
      </p:sp>
      <p:pic>
        <p:nvPicPr>
          <p:cNvPr id="2050" name="Picture 2" descr="http://cfile1.uf.tistory.com/image/162C55404E92743A328BBB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7" t="9000" r="67553" b="84778"/>
          <a:stretch/>
        </p:blipFill>
        <p:spPr bwMode="auto">
          <a:xfrm>
            <a:off x="4168046" y="6237312"/>
            <a:ext cx="836001" cy="52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file1.uf.tistory.com/image/162C55404E92743A328BBB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9" t="67937" r="22681" b="22400"/>
          <a:stretch/>
        </p:blipFill>
        <p:spPr bwMode="auto">
          <a:xfrm>
            <a:off x="395536" y="1179453"/>
            <a:ext cx="8352928" cy="8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2F6A2E-A570-4036-9BBA-407D9DC45D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392F6A2E-A570-4036-9BBA-407D9DC45D4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1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나눔고딕 ExtraBold" pitchFamily="50" charset="-127"/>
          <a:ea typeface="나눔고딕 ExtraBold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pengeo.org/publications/geoserver-production/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quid-cache.org/SquidFaq/BinaryPackage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lavio.tordini.org/download/httpheaders-0.0.0.zi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sgeo.org/osgeo/foss4g/2009/SPREP/1Wed/Parkside%20GO3/1500/MakingMapsFast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sgeo.org/wiki/WMS_Tiling_Client_Recommend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6000" dirty="0" err="1" smtClean="0">
                <a:latin typeface="나눔고딕 ExtraBold" pitchFamily="50" charset="-127"/>
                <a:ea typeface="나눔고딕 ExtraBold" pitchFamily="50" charset="-127"/>
              </a:rPr>
              <a:t>GeoServer</a:t>
            </a:r>
            <a:r>
              <a:rPr lang="en-US" altLang="ko-KR" sz="600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br>
              <a:rPr lang="en-US" altLang="ko-KR" sz="6000" dirty="0" smtClean="0"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6000" dirty="0" smtClean="0">
                <a:latin typeface="나눔고딕 ExtraBold" pitchFamily="50" charset="-127"/>
                <a:ea typeface="나눔고딕 ExtraBold" pitchFamily="50" charset="-127"/>
              </a:rPr>
              <a:t>성능향상을 위한</a:t>
            </a:r>
            <a:r>
              <a:rPr lang="en-US" altLang="ko-KR" sz="600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br>
              <a:rPr lang="en-US" altLang="ko-KR" sz="6000" dirty="0" smtClean="0"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6000" dirty="0" smtClean="0">
                <a:latin typeface="나눔고딕 ExtraBold" pitchFamily="50" charset="-127"/>
                <a:ea typeface="나눔고딕 ExtraBold" pitchFamily="50" charset="-127"/>
              </a:rPr>
              <a:t>튜닝 기법</a:t>
            </a:r>
            <a:endParaRPr lang="ko-KR" altLang="en-US" sz="60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그리다㈜ 장병진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41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 similar Arcitecture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1026" name="Picture 2" descr="MassGIS 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37" y="3713528"/>
            <a:ext cx="4536504" cy="254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riMet Archite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893" y="1695511"/>
            <a:ext cx="4943191" cy="199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모서리가 둥근 직사각형 8"/>
          <p:cNvSpPr/>
          <p:nvPr/>
        </p:nvSpPr>
        <p:spPr>
          <a:xfrm>
            <a:off x="539552" y="1844824"/>
            <a:ext cx="2664296" cy="16561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atin typeface="나눔고딕 ExtraBold" pitchFamily="50" charset="-127"/>
                <a:ea typeface="나눔고딕 ExtraBold" pitchFamily="50" charset="-127"/>
              </a:rPr>
              <a:t>Using</a:t>
            </a:r>
          </a:p>
          <a:p>
            <a:pPr algn="ctr"/>
            <a:r>
              <a:rPr lang="en-US" altLang="ko-KR" sz="2400" dirty="0" smtClean="0">
                <a:latin typeface="나눔고딕 ExtraBold" pitchFamily="50" charset="-127"/>
                <a:ea typeface="나눔고딕 ExtraBold" pitchFamily="50" charset="-127"/>
              </a:rPr>
              <a:t>GeoWebCache</a:t>
            </a:r>
          </a:p>
          <a:p>
            <a:pPr algn="ctr"/>
            <a:r>
              <a:rPr lang="en-US" altLang="ko-KR" sz="2400" dirty="0" smtClean="0">
                <a:latin typeface="나눔고딕 ExtraBold" pitchFamily="50" charset="-127"/>
                <a:ea typeface="나눔고딕 ExtraBold" pitchFamily="50" charset="-127"/>
              </a:rPr>
              <a:t>(Tile Cache)</a:t>
            </a:r>
            <a:endParaRPr lang="ko-KR" altLang="en-US" sz="24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39552" y="3933056"/>
            <a:ext cx="2664296" cy="16561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latin typeface="나눔고딕 ExtraBold" pitchFamily="50" charset="-127"/>
                <a:ea typeface="나눔고딕 ExtraBold" pitchFamily="50" charset="-127"/>
              </a:rPr>
              <a:t>Using</a:t>
            </a:r>
          </a:p>
          <a:p>
            <a:pPr algn="ctr"/>
            <a:r>
              <a:rPr lang="en-US" altLang="ko-KR" sz="2400" dirty="0" smtClean="0">
                <a:latin typeface="나눔고딕 ExtraBold" pitchFamily="50" charset="-127"/>
                <a:ea typeface="나눔고딕 ExtraBold" pitchFamily="50" charset="-127"/>
              </a:rPr>
              <a:t>Squid</a:t>
            </a:r>
          </a:p>
          <a:p>
            <a:pPr algn="ctr"/>
            <a:r>
              <a:rPr lang="en-US" altLang="ko-KR" sz="2400" dirty="0" smtClean="0">
                <a:latin typeface="나눔고딕 ExtraBold" pitchFamily="50" charset="-127"/>
                <a:ea typeface="나눔고딕 ExtraBold" pitchFamily="50" charset="-127"/>
              </a:rPr>
              <a:t>(Web Cache)</a:t>
            </a:r>
            <a:endParaRPr lang="ko-KR" altLang="en-US" sz="24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657" y="5884425"/>
            <a:ext cx="3302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hlinkClick r:id="rId5"/>
              </a:rPr>
              <a:t>http://opengeo.org/publications/geoserver-production/</a:t>
            </a:r>
            <a:endParaRPr lang="ko-KR" altLang="en-US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23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GWC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Squid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356845"/>
              </p:ext>
            </p:extLst>
          </p:nvPr>
        </p:nvGraphicFramePr>
        <p:xfrm>
          <a:off x="457200" y="1600200"/>
          <a:ext cx="8229600" cy="4468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8456"/>
                <a:gridCol w="3528392"/>
                <a:gridCol w="3682752"/>
              </a:tblGrid>
              <a:tr h="5585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GeoWebCache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Squid-cache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8722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캐시</a:t>
                      </a:r>
                      <a:endParaRPr lang="en-US" altLang="ko-KR" sz="16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가능범위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lang="en-US" altLang="ko-KR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Tile Client Recommendation</a:t>
                      </a:r>
                      <a:r>
                        <a:rPr lang="ko-KR" altLang="en-US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를</a:t>
                      </a:r>
                      <a:r>
                        <a:rPr lang="en-US" altLang="ko-KR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따르는 요청</a:t>
                      </a:r>
                      <a:r>
                        <a:rPr lang="en-US" altLang="ko-KR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(WMS-C, TMS, WMTS)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http, https,</a:t>
                      </a:r>
                      <a:r>
                        <a:rPr lang="en-US" altLang="ko-KR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ftp </a:t>
                      </a:r>
                      <a:r>
                        <a:rPr lang="ko-KR" altLang="en-US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등 모든 </a:t>
                      </a:r>
                      <a:r>
                        <a:rPr lang="ko-KR" altLang="en-US" sz="16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웹표준</a:t>
                      </a:r>
                      <a:r>
                        <a:rPr lang="ko-KR" altLang="en-US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요청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12395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장점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GeoServer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에 통합되어 있어 사용하기 편함</a:t>
                      </a:r>
                      <a:endParaRPr lang="en-US" altLang="ko-KR" sz="16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SEED 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기능으로 캐시를 미리 만들어 놓을 수 있음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ko-KR" altLang="en-US" sz="16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비표준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 좌표계도 쉽게 캐시</a:t>
                      </a:r>
                      <a:endParaRPr lang="en-US" altLang="ko-KR" sz="16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와 분리된 별도 프로그램이므로</a:t>
                      </a:r>
                      <a:r>
                        <a:rPr lang="ko-KR" altLang="en-US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부하 많아져도 </a:t>
                      </a:r>
                      <a:r>
                        <a:rPr lang="en-US" altLang="ko-KR" sz="16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GeoServer</a:t>
                      </a:r>
                      <a:r>
                        <a:rPr lang="ko-KR" altLang="en-US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에 영향 적음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16067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단점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EPSG:4326, EPSG:900913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외의 </a:t>
                      </a:r>
                      <a:r>
                        <a:rPr lang="ko-KR" altLang="en-US" sz="16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좌표계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 지원 힘듦</a:t>
                      </a:r>
                      <a:endParaRPr lang="en-US" altLang="ko-KR" sz="16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요청이 많아지면 </a:t>
                      </a:r>
                      <a:r>
                        <a:rPr lang="en-US" altLang="ko-KR" sz="16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GeoServer</a:t>
                      </a:r>
                      <a:r>
                        <a:rPr lang="en-US" altLang="ko-KR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전체 서비스에 영향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설치가 복잡</a:t>
                      </a:r>
                      <a:endParaRPr lang="en-US" altLang="ko-KR" sz="16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LastModifyTime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을 위한 </a:t>
                      </a:r>
                      <a:r>
                        <a:rPr lang="en-US" altLang="ko-KR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web.xml </a:t>
                      </a: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변경 필요</a:t>
                      </a:r>
                      <a:endParaRPr lang="en-US" altLang="ko-KR" sz="16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타일단위 요청이 아닌 경우도 캐시되 버림</a:t>
                      </a:r>
                      <a:endParaRPr lang="en-US" altLang="ko-KR" sz="16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ko-KR" altLang="en-US" sz="1600" dirty="0" smtClean="0">
                          <a:latin typeface="맑은 고딕" pitchFamily="50" charset="-127"/>
                          <a:ea typeface="맑은 고딕" pitchFamily="50" charset="-127"/>
                        </a:rPr>
                        <a:t>캐시를</a:t>
                      </a:r>
                      <a:r>
                        <a:rPr lang="en-US" altLang="ko-KR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6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미리 만들려면 요청 스크립트를 만들어야 함</a:t>
                      </a:r>
                      <a:endParaRPr lang="ko-KR" altLang="en-US" sz="16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45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GeoWebCache</a:t>
            </a:r>
            <a:r>
              <a:rPr lang="en-US" altLang="ko-KR" dirty="0" smtClean="0"/>
              <a:t> Setting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기본적으로 </a:t>
            </a:r>
            <a:r>
              <a:rPr lang="en-US" altLang="ko-KR" dirty="0" smtClean="0"/>
              <a:t>GeoServer</a:t>
            </a:r>
            <a:r>
              <a:rPr lang="ko-KR" altLang="en-US" dirty="0" smtClean="0"/>
              <a:t>와 함께 설치되어 많이 손 델 필요 없음</a:t>
            </a:r>
            <a:endParaRPr lang="en-US" altLang="ko-KR" dirty="0" smtClean="0"/>
          </a:p>
          <a:p>
            <a:r>
              <a:rPr lang="en-US" altLang="ko-KR" dirty="0" smtClean="0"/>
              <a:t>GeoServer</a:t>
            </a:r>
            <a:r>
              <a:rPr lang="ko-KR" altLang="en-US" dirty="0" smtClean="0"/>
              <a:t>관리자 화면의 </a:t>
            </a:r>
            <a:r>
              <a:rPr lang="en-US" altLang="ko-KR" dirty="0" smtClean="0"/>
              <a:t>GeoWebCache </a:t>
            </a:r>
            <a:r>
              <a:rPr lang="ko-KR" altLang="en-US" dirty="0" smtClean="0"/>
              <a:t>메뉴를 눌러 설정 가능</a:t>
            </a:r>
            <a:endParaRPr lang="en-US" altLang="ko-KR" dirty="0" smtClean="0"/>
          </a:p>
          <a:p>
            <a:r>
              <a:rPr lang="en-US" altLang="ko-KR" dirty="0"/>
              <a:t>Enable direct WMS </a:t>
            </a:r>
            <a:r>
              <a:rPr lang="en-US" altLang="ko-KR" dirty="0" smtClean="0"/>
              <a:t>integration </a:t>
            </a:r>
            <a:r>
              <a:rPr lang="ko-KR" altLang="en-US" dirty="0" smtClean="0"/>
              <a:t>옵션을 켜면 기본 </a:t>
            </a:r>
            <a:r>
              <a:rPr lang="en-US" altLang="ko-KR" dirty="0" smtClean="0"/>
              <a:t>WMS </a:t>
            </a:r>
            <a:r>
              <a:rPr lang="ko-KR" altLang="en-US" dirty="0" smtClean="0"/>
              <a:t>요청도 </a:t>
            </a:r>
            <a:r>
              <a:rPr lang="en-US" altLang="ko-KR" dirty="0" smtClean="0"/>
              <a:t>GWC</a:t>
            </a:r>
            <a:r>
              <a:rPr lang="ko-KR" altLang="en-US" dirty="0" smtClean="0"/>
              <a:t>를 탄다고 되어 있으나 정상동작되는 것을 확인 못함</a:t>
            </a:r>
            <a:endParaRPr lang="en-US" altLang="ko-KR" dirty="0" smtClean="0"/>
          </a:p>
          <a:p>
            <a:r>
              <a:rPr lang="en-US" altLang="ko-KR" dirty="0" smtClean="0"/>
              <a:t>GeoServer 2.1.2 </a:t>
            </a:r>
            <a:r>
              <a:rPr lang="ko-KR" altLang="en-US" dirty="0" smtClean="0"/>
              <a:t>버전에서는 인터페이스와 지원 포맷</a:t>
            </a:r>
            <a:r>
              <a:rPr lang="en-US" altLang="ko-KR" dirty="0" smtClean="0"/>
              <a:t>, </a:t>
            </a:r>
            <a:r>
              <a:rPr lang="ko-KR" altLang="en-US" dirty="0" smtClean="0"/>
              <a:t>레이어별 설정 등을 할 수 있는 </a:t>
            </a:r>
            <a:r>
              <a:rPr lang="en-US" altLang="ko-KR" dirty="0" smtClean="0"/>
              <a:t>UI</a:t>
            </a:r>
            <a:r>
              <a:rPr lang="ko-KR" altLang="en-US" dirty="0" smtClean="0"/>
              <a:t>가 추가되어 사용이 더욱 편리해짐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788" y="3925589"/>
            <a:ext cx="3189436" cy="231172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611" y="1435024"/>
            <a:ext cx="2579465" cy="242602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5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Layer Seeding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서비스 할 레이어의 캐시를 미리 생산해 놓는 기능</a:t>
            </a:r>
            <a:endParaRPr lang="en-US" altLang="ko-KR" dirty="0" smtClean="0"/>
          </a:p>
          <a:p>
            <a:r>
              <a:rPr lang="en-US" altLang="ko-KR" dirty="0"/>
              <a:t>GeoServer</a:t>
            </a:r>
            <a:r>
              <a:rPr lang="ko-KR" altLang="en-US" dirty="0"/>
              <a:t>관리자 화면의 </a:t>
            </a:r>
            <a:r>
              <a:rPr lang="en-US" altLang="ko-KR" dirty="0" smtClean="0"/>
              <a:t>GeoWebCache </a:t>
            </a:r>
            <a:r>
              <a:rPr lang="ko-KR" altLang="en-US" dirty="0" smtClean="0"/>
              <a:t>화면에서 </a:t>
            </a:r>
            <a:r>
              <a:rPr lang="en-US" altLang="ko-KR" dirty="0" smtClean="0"/>
              <a:t>Go to the GWC Demos Page</a:t>
            </a:r>
            <a:r>
              <a:rPr lang="ko-KR" altLang="en-US" dirty="0" smtClean="0"/>
              <a:t>를 눌러 갈 수 있음</a:t>
            </a:r>
            <a:endParaRPr lang="en-US" altLang="ko-KR" dirty="0" smtClean="0"/>
          </a:p>
          <a:p>
            <a:r>
              <a:rPr lang="ko-KR" altLang="en-US" dirty="0" smtClean="0"/>
              <a:t>생성시 서비스할 좌표계와 </a:t>
            </a:r>
            <a:r>
              <a:rPr lang="en-US" altLang="ko-KR" dirty="0" smtClean="0"/>
              <a:t>Format</a:t>
            </a:r>
            <a:r>
              <a:rPr lang="ko-KR" altLang="en-US" dirty="0" smtClean="0"/>
              <a:t>에 일치하도록 캐시를 생산해야 함</a:t>
            </a:r>
            <a:r>
              <a:rPr lang="en-US" altLang="ko-KR" dirty="0" smtClean="0"/>
              <a:t>(</a:t>
            </a:r>
            <a:r>
              <a:rPr lang="ko-KR" altLang="en-US" dirty="0" smtClean="0"/>
              <a:t>좌표계는 </a:t>
            </a:r>
            <a:r>
              <a:rPr lang="en-US" altLang="ko-KR" dirty="0" smtClean="0"/>
              <a:t>WGS84</a:t>
            </a:r>
            <a:r>
              <a:rPr lang="ko-KR" altLang="en-US" dirty="0" smtClean="0"/>
              <a:t>경위도와 구글좌표계만 지원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전 데이터 범위에 대한 캐시생산도 가능하고 일부에 대한 생산도 가능</a:t>
            </a:r>
            <a:endParaRPr lang="en-US" altLang="ko-KR" dirty="0" smtClean="0"/>
          </a:p>
          <a:p>
            <a:r>
              <a:rPr lang="ko-KR" altLang="en-US" dirty="0" smtClean="0"/>
              <a:t>전세계 데이터는 상위 몇 레벨만 캐시 생산하고 한반도만 바닥 레벨까지 생산하는 등도 가능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13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84784"/>
            <a:ext cx="3697954" cy="39624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4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Using GWC Service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500459"/>
            <a:ext cx="4608512" cy="2764904"/>
          </a:xfrm>
        </p:spPr>
        <p:txBody>
          <a:bodyPr>
            <a:noAutofit/>
          </a:bodyPr>
          <a:lstStyle/>
          <a:p>
            <a:r>
              <a:rPr lang="ko-KR" altLang="en-US" sz="1300" dirty="0" smtClean="0"/>
              <a:t>일반 </a:t>
            </a:r>
            <a:r>
              <a:rPr lang="en-US" altLang="ko-KR" sz="1300" dirty="0" smtClean="0"/>
              <a:t>WMS </a:t>
            </a:r>
            <a:r>
              <a:rPr lang="ko-KR" altLang="en-US" sz="1300" dirty="0" smtClean="0"/>
              <a:t>인터페이스가 아닌 </a:t>
            </a:r>
            <a:r>
              <a:rPr lang="en-US" altLang="ko-KR" sz="1300" dirty="0" smtClean="0"/>
              <a:t>GWC </a:t>
            </a:r>
            <a:r>
              <a:rPr lang="ko-KR" altLang="en-US" sz="1300" dirty="0" smtClean="0"/>
              <a:t>인터페이스를 호출해야 동작</a:t>
            </a:r>
            <a:endParaRPr lang="en-US" altLang="ko-KR" sz="1300" dirty="0" smtClean="0"/>
          </a:p>
          <a:p>
            <a:r>
              <a:rPr lang="ko-KR" altLang="en-US" sz="1300" dirty="0" smtClean="0"/>
              <a:t>일반 </a:t>
            </a:r>
            <a:r>
              <a:rPr lang="en-US" altLang="ko-KR" sz="1300" dirty="0" smtClean="0"/>
              <a:t>WMS</a:t>
            </a:r>
            <a:r>
              <a:rPr lang="ko-KR" altLang="en-US" sz="1300" dirty="0" smtClean="0"/>
              <a:t>인터페이스가 </a:t>
            </a:r>
            <a:r>
              <a:rPr lang="en-US" altLang="ko-KR" sz="1300" dirty="0" smtClean="0"/>
              <a:t>‘http://localhost:8080/geoserver/wms’</a:t>
            </a:r>
            <a:r>
              <a:rPr lang="ko-KR" altLang="en-US" sz="1300" dirty="0" smtClean="0"/>
              <a:t>라면 </a:t>
            </a:r>
            <a:r>
              <a:rPr lang="en-US" altLang="ko-KR" sz="1300" dirty="0" smtClean="0"/>
              <a:t>GWC </a:t>
            </a:r>
            <a:r>
              <a:rPr lang="ko-KR" altLang="en-US" sz="1300" dirty="0" smtClean="0"/>
              <a:t>인터페이스는 </a:t>
            </a:r>
            <a:r>
              <a:rPr lang="en-US" altLang="ko-KR" sz="1300" dirty="0"/>
              <a:t>‘http://</a:t>
            </a:r>
            <a:r>
              <a:rPr lang="en-US" altLang="ko-KR" sz="1300" dirty="0" smtClean="0"/>
              <a:t>localhost:8080/geoserver/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gwc/service</a:t>
            </a:r>
            <a:r>
              <a:rPr lang="en-US" altLang="ko-KR" sz="1300" b="1" dirty="0" smtClean="0"/>
              <a:t>/wms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임</a:t>
            </a:r>
            <a:endParaRPr lang="en-US" altLang="ko-KR" sz="1300" dirty="0" smtClean="0"/>
          </a:p>
          <a:p>
            <a:r>
              <a:rPr lang="en-US" altLang="ko-KR" sz="1300" dirty="0" smtClean="0"/>
              <a:t>GWC</a:t>
            </a:r>
            <a:r>
              <a:rPr lang="ko-KR" altLang="en-US" sz="1300" dirty="0" smtClean="0"/>
              <a:t>를 통해 서비스된 컨텐츠의 </a:t>
            </a:r>
            <a:r>
              <a:rPr lang="en-US" altLang="ko-KR" sz="1300" dirty="0" smtClean="0"/>
              <a:t>Response Header</a:t>
            </a:r>
            <a:r>
              <a:rPr lang="ko-KR" altLang="en-US" sz="1300" dirty="0" smtClean="0"/>
              <a:t>에는 </a:t>
            </a:r>
            <a:endParaRPr lang="en-US" altLang="ko-KR" sz="1300" dirty="0" smtClean="0"/>
          </a:p>
          <a:p>
            <a:pPr fontAlgn="t"/>
            <a:r>
              <a:rPr lang="en-US" altLang="ko-KR" sz="1300" b="1" dirty="0" smtClean="0"/>
              <a:t>geowebcache-tile-index</a:t>
            </a:r>
            <a:r>
              <a:rPr lang="en-US" altLang="ko-KR" sz="1300" dirty="0" smtClean="0"/>
              <a:t> </a:t>
            </a:r>
            <a:r>
              <a:rPr lang="ko-KR" altLang="en-US" sz="1300" dirty="0" smtClean="0"/>
              <a:t>라는 헤더가 추가됨</a:t>
            </a:r>
            <a:endParaRPr lang="en-US" altLang="ko-KR" sz="1300" dirty="0" smtClean="0"/>
          </a:p>
          <a:p>
            <a:pPr fontAlgn="t"/>
            <a:r>
              <a:rPr lang="en-US" altLang="ko-KR" sz="1300" dirty="0">
                <a:latin typeface="맑은 고딕" pitchFamily="50" charset="-127"/>
                <a:ea typeface="맑은 고딕" pitchFamily="50" charset="-127"/>
              </a:rPr>
              <a:t>WMS Tile Client 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Recommendation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규약을 따르지 않는 요청은 캐시 안됨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  <a:p>
            <a:pPr fontAlgn="t"/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때문에 </a:t>
            </a:r>
            <a:r>
              <a:rPr lang="en-US" altLang="ko-KR" sz="1300" dirty="0" err="1" smtClean="0">
                <a:latin typeface="맑은 고딕" pitchFamily="50" charset="-127"/>
                <a:ea typeface="맑은 고딕" pitchFamily="50" charset="-127"/>
              </a:rPr>
              <a:t>OpenLayers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WMS </a:t>
            </a:r>
            <a:r>
              <a:rPr lang="ko-KR" altLang="en-US" sz="1300" dirty="0" err="1" smtClean="0">
                <a:latin typeface="맑은 고딕" pitchFamily="50" charset="-127"/>
                <a:ea typeface="맑은 고딕" pitchFamily="50" charset="-127"/>
              </a:rPr>
              <a:t>레이어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300" dirty="0" err="1" smtClean="0">
                <a:latin typeface="맑은 고딕" pitchFamily="50" charset="-127"/>
                <a:ea typeface="맑은 고딕" pitchFamily="50" charset="-127"/>
              </a:rPr>
              <a:t>설정시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300" dirty="0" err="1" smtClean="0">
                <a:latin typeface="맑은 고딕" pitchFamily="50" charset="-127"/>
                <a:ea typeface="맑은 고딕" pitchFamily="50" charset="-127"/>
              </a:rPr>
              <a:t>레이어의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 범위와 타일크기를 정확히 지정해 주어야 함</a:t>
            </a:r>
            <a:endParaRPr lang="en-US" altLang="ko-KR" sz="13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14</a:t>
            </a:fld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623" y="1988840"/>
            <a:ext cx="3507841" cy="374441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364088" y="5527354"/>
            <a:ext cx="2376264" cy="2059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3568" y="4205987"/>
            <a:ext cx="4392488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i="1" dirty="0" err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var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maxExtent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i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new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OpenLayers.Bounds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9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20037508</a:t>
            </a:r>
            <a:r>
              <a:rPr lang="en-US" altLang="ko-KR" sz="9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20037508</a:t>
            </a:r>
            <a:r>
              <a:rPr lang="en-US" altLang="ko-KR" sz="9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20037508</a:t>
            </a:r>
            <a:r>
              <a:rPr lang="en-US" altLang="ko-KR" sz="9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20037508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),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9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en-US" altLang="ko-KR" sz="900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restrictedExtent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maxExtent.clone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(),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9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en-US" altLang="ko-KR" sz="900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maxResolution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156543.0339</a:t>
            </a:r>
            <a:r>
              <a:rPr lang="en-US" altLang="ko-KR" sz="9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;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9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900" b="1" i="1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var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options 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9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  projection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i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new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OpenLayers.Projection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EPSG:900913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),</a:t>
            </a:r>
          </a:p>
          <a:p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900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displayProjection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i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new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OpenLayers.Projection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"EPSG:4326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),</a:t>
            </a:r>
          </a:p>
          <a:p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units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"m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en-US" altLang="ko-KR" sz="900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numZoomLevels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18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9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en-US" altLang="ko-KR" sz="900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maxResolution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maxResolution</a:t>
            </a:r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maxExtent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maxExtent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9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en-US" altLang="ko-KR" sz="900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restrictedExtent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restrictedExtent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9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9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};</a:t>
            </a:r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r>
              <a:rPr lang="en-US" altLang="ko-KR" sz="9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map 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=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b="1" i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new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 err="1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OpenLayers.Map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'map'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options</a:t>
            </a:r>
            <a:r>
              <a:rPr lang="en-US" altLang="ko-KR" sz="9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);</a:t>
            </a:r>
            <a:r>
              <a:rPr lang="en-US" altLang="ko-KR" sz="9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900" b="1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99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Install Squid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wiki.squid-cache.org/SquidFaq/BinaryPackages</a:t>
            </a:r>
            <a:r>
              <a:rPr lang="ko-KR" altLang="en-US" dirty="0" smtClean="0"/>
              <a:t> 에 각 </a:t>
            </a:r>
            <a:r>
              <a:rPr lang="en-US" altLang="ko-KR" dirty="0" smtClean="0"/>
              <a:t>OS </a:t>
            </a:r>
            <a:r>
              <a:rPr lang="ko-KR" altLang="en-US" dirty="0" smtClean="0"/>
              <a:t>별 다운로드 링크가 있음</a:t>
            </a:r>
            <a:endParaRPr lang="en-US" altLang="ko-KR" dirty="0" smtClean="0"/>
          </a:p>
          <a:p>
            <a:r>
              <a:rPr lang="ko-KR" altLang="en-US" dirty="0" smtClean="0"/>
              <a:t>윈도우 버전의 경우 다운받은 압축파일을 </a:t>
            </a:r>
            <a:r>
              <a:rPr lang="en-US" altLang="ko-KR" dirty="0" smtClean="0"/>
              <a:t>C:\</a:t>
            </a:r>
            <a:r>
              <a:rPr lang="ko-KR" altLang="en-US" dirty="0" smtClean="0"/>
              <a:t>에 풀어서 </a:t>
            </a:r>
            <a:r>
              <a:rPr lang="en-US" altLang="ko-KR" dirty="0" smtClean="0"/>
              <a:t>C:\squid </a:t>
            </a:r>
            <a:r>
              <a:rPr lang="ko-KR" altLang="en-US" dirty="0" smtClean="0"/>
              <a:t>폴더가 생기게 한다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다른 폴더로 만들 경우 바꿔야 할 설정이 많음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Squid\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\*.default </a:t>
            </a:r>
            <a:r>
              <a:rPr lang="ko-KR" altLang="en-US" dirty="0" smtClean="0"/>
              <a:t>파일들을 모두 </a:t>
            </a:r>
            <a:r>
              <a:rPr lang="en-US" altLang="ko-KR" dirty="0" smtClean="0"/>
              <a:t>.default </a:t>
            </a:r>
            <a:r>
              <a:rPr lang="ko-KR" altLang="en-US" dirty="0" err="1" smtClean="0"/>
              <a:t>확장자</a:t>
            </a:r>
            <a:r>
              <a:rPr lang="ko-KR" altLang="en-US" dirty="0" smtClean="0"/>
              <a:t> 제거</a:t>
            </a:r>
            <a:endParaRPr lang="en-US" altLang="ko-KR" dirty="0" smtClean="0"/>
          </a:p>
          <a:p>
            <a:r>
              <a:rPr lang="en-US" altLang="ko-KR" dirty="0" err="1" smtClean="0"/>
              <a:t>Squid.conf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편집기로 오픈</a:t>
            </a:r>
            <a:endParaRPr lang="en-US" altLang="ko-KR" dirty="0" smtClean="0"/>
          </a:p>
          <a:p>
            <a:r>
              <a:rPr lang="ko-KR" altLang="en-US" dirty="0" smtClean="0"/>
              <a:t>약 </a:t>
            </a:r>
            <a:r>
              <a:rPr lang="en-US" altLang="ko-KR" dirty="0" smtClean="0"/>
              <a:t>1100</a:t>
            </a:r>
            <a:r>
              <a:rPr lang="ko-KR" altLang="en-US" dirty="0" smtClean="0"/>
              <a:t>행에 있는 </a:t>
            </a:r>
            <a:r>
              <a:rPr lang="en-US" altLang="ko-KR" dirty="0" err="1" smtClean="0"/>
              <a:t>http_port</a:t>
            </a:r>
            <a:r>
              <a:rPr lang="en-US" altLang="ko-KR" dirty="0" smtClean="0"/>
              <a:t> </a:t>
            </a:r>
            <a:r>
              <a:rPr lang="ko-KR" altLang="en-US" dirty="0" smtClean="0"/>
              <a:t>항목을 서비스 할 포트로 변경하며 서비스에 필요한 설정 추가</a:t>
            </a:r>
            <a:endParaRPr lang="en-US" altLang="ko-KR" dirty="0" smtClean="0"/>
          </a:p>
          <a:p>
            <a:pPr marL="800100" lvl="2" indent="0">
              <a:buNone/>
            </a:pPr>
            <a:r>
              <a:rPr lang="en-US" altLang="ko-KR" sz="2000" dirty="0" err="1" smtClean="0">
                <a:solidFill>
                  <a:schemeClr val="tx2"/>
                </a:solidFill>
              </a:rPr>
              <a:t>http_port</a:t>
            </a:r>
            <a:r>
              <a:rPr lang="en-US" altLang="ko-KR" sz="2000" dirty="0" smtClean="0">
                <a:solidFill>
                  <a:schemeClr val="tx2"/>
                </a:solidFill>
              </a:rPr>
              <a:t> </a:t>
            </a:r>
            <a:r>
              <a:rPr lang="en-US" altLang="ko-KR" sz="2000" dirty="0">
                <a:solidFill>
                  <a:schemeClr val="tx2"/>
                </a:solidFill>
              </a:rPr>
              <a:t>118.216.255.99:8090 </a:t>
            </a:r>
            <a:r>
              <a:rPr lang="en-US" altLang="ko-KR" sz="2000" dirty="0" err="1">
                <a:solidFill>
                  <a:schemeClr val="tx2"/>
                </a:solidFill>
              </a:rPr>
              <a:t>accel</a:t>
            </a:r>
            <a:r>
              <a:rPr lang="en-US" altLang="ko-KR" sz="2000" dirty="0">
                <a:solidFill>
                  <a:schemeClr val="tx2"/>
                </a:solidFill>
              </a:rPr>
              <a:t> defaultsite=demo.grida.kr</a:t>
            </a:r>
          </a:p>
          <a:p>
            <a:pPr marL="800100" lvl="2" indent="0">
              <a:buNone/>
            </a:pPr>
            <a:r>
              <a:rPr lang="en-US" altLang="ko-KR" sz="2000" dirty="0" err="1">
                <a:solidFill>
                  <a:schemeClr val="tx2"/>
                </a:solidFill>
              </a:rPr>
              <a:t>cache_peer</a:t>
            </a:r>
            <a:r>
              <a:rPr lang="en-US" altLang="ko-KR" sz="2000" dirty="0">
                <a:solidFill>
                  <a:schemeClr val="tx2"/>
                </a:solidFill>
              </a:rPr>
              <a:t> 127.0.0.1 parent </a:t>
            </a:r>
            <a:r>
              <a:rPr lang="en-US" altLang="ko-KR" sz="2000" dirty="0" smtClean="0">
                <a:solidFill>
                  <a:schemeClr val="tx2"/>
                </a:solidFill>
              </a:rPr>
              <a:t>8080 </a:t>
            </a:r>
            <a:r>
              <a:rPr lang="en-US" altLang="ko-KR" sz="2000" dirty="0">
                <a:solidFill>
                  <a:schemeClr val="tx2"/>
                </a:solidFill>
              </a:rPr>
              <a:t>0 no-query </a:t>
            </a:r>
            <a:r>
              <a:rPr lang="en-US" altLang="ko-KR" sz="2000" dirty="0" err="1">
                <a:solidFill>
                  <a:schemeClr val="tx2"/>
                </a:solidFill>
              </a:rPr>
              <a:t>originserver</a:t>
            </a:r>
            <a:r>
              <a:rPr lang="en-US" altLang="ko-KR" sz="2000" dirty="0">
                <a:solidFill>
                  <a:schemeClr val="tx2"/>
                </a:solidFill>
              </a:rPr>
              <a:t> name=</a:t>
            </a:r>
            <a:r>
              <a:rPr lang="en-US" altLang="ko-KR" sz="2000" dirty="0" err="1">
                <a:solidFill>
                  <a:schemeClr val="tx2"/>
                </a:solidFill>
              </a:rPr>
              <a:t>myAccel</a:t>
            </a:r>
            <a:endParaRPr lang="en-US" altLang="ko-KR" sz="2000" dirty="0">
              <a:solidFill>
                <a:schemeClr val="tx2"/>
              </a:solidFill>
            </a:endParaRPr>
          </a:p>
          <a:p>
            <a:pPr marL="800100" lvl="2" indent="0">
              <a:buNone/>
            </a:pPr>
            <a:r>
              <a:rPr lang="en-US" altLang="ko-KR" sz="2000" dirty="0" err="1" smtClean="0">
                <a:solidFill>
                  <a:schemeClr val="tx2"/>
                </a:solidFill>
              </a:rPr>
              <a:t>acl</a:t>
            </a:r>
            <a:r>
              <a:rPr lang="en-US" altLang="ko-KR" sz="2000" dirty="0" smtClean="0">
                <a:solidFill>
                  <a:schemeClr val="tx2"/>
                </a:solidFill>
              </a:rPr>
              <a:t> </a:t>
            </a:r>
            <a:r>
              <a:rPr lang="en-US" altLang="ko-KR" sz="2000" dirty="0">
                <a:solidFill>
                  <a:schemeClr val="tx2"/>
                </a:solidFill>
              </a:rPr>
              <a:t>demo.grida.kr </a:t>
            </a:r>
            <a:r>
              <a:rPr lang="en-US" altLang="ko-KR" sz="2000" dirty="0" err="1">
                <a:solidFill>
                  <a:schemeClr val="tx2"/>
                </a:solidFill>
              </a:rPr>
              <a:t>dstdomain</a:t>
            </a:r>
            <a:r>
              <a:rPr lang="en-US" altLang="ko-KR" sz="2000" dirty="0">
                <a:solidFill>
                  <a:schemeClr val="tx2"/>
                </a:solidFill>
              </a:rPr>
              <a:t> demo.grida.kr</a:t>
            </a:r>
          </a:p>
          <a:p>
            <a:pPr marL="800100" lvl="2" indent="0">
              <a:buNone/>
            </a:pPr>
            <a:r>
              <a:rPr lang="en-US" altLang="ko-KR" sz="2000" dirty="0" err="1">
                <a:solidFill>
                  <a:schemeClr val="tx2"/>
                </a:solidFill>
              </a:rPr>
              <a:t>http_access</a:t>
            </a:r>
            <a:r>
              <a:rPr lang="en-US" altLang="ko-KR" sz="2000" dirty="0">
                <a:solidFill>
                  <a:schemeClr val="tx2"/>
                </a:solidFill>
              </a:rPr>
              <a:t> allow demo.grida.kr</a:t>
            </a:r>
          </a:p>
          <a:p>
            <a:pPr marL="800100" lvl="2" indent="0">
              <a:buNone/>
            </a:pPr>
            <a:r>
              <a:rPr lang="en-US" altLang="ko-KR" sz="2000" dirty="0" err="1">
                <a:solidFill>
                  <a:schemeClr val="tx2"/>
                </a:solidFill>
              </a:rPr>
              <a:t>cache_peer_access</a:t>
            </a:r>
            <a:r>
              <a:rPr lang="en-US" altLang="ko-KR" sz="2000" dirty="0">
                <a:solidFill>
                  <a:schemeClr val="tx2"/>
                </a:solidFill>
              </a:rPr>
              <a:t> </a:t>
            </a:r>
            <a:r>
              <a:rPr lang="en-US" altLang="ko-KR" sz="2000" dirty="0" err="1">
                <a:solidFill>
                  <a:schemeClr val="tx2"/>
                </a:solidFill>
              </a:rPr>
              <a:t>myAccel</a:t>
            </a:r>
            <a:r>
              <a:rPr lang="en-US" altLang="ko-KR" sz="2000" dirty="0">
                <a:solidFill>
                  <a:schemeClr val="tx2"/>
                </a:solidFill>
              </a:rPr>
              <a:t> allow demo.grida.kr</a:t>
            </a:r>
          </a:p>
          <a:p>
            <a:pPr marL="800100" lvl="2" indent="0">
              <a:buNone/>
            </a:pPr>
            <a:r>
              <a:rPr lang="en-US" altLang="ko-KR" sz="2000" dirty="0" err="1">
                <a:solidFill>
                  <a:schemeClr val="tx2"/>
                </a:solidFill>
              </a:rPr>
              <a:t>cache_peer_access</a:t>
            </a:r>
            <a:r>
              <a:rPr lang="en-US" altLang="ko-KR" sz="2000" dirty="0">
                <a:solidFill>
                  <a:schemeClr val="tx2"/>
                </a:solidFill>
              </a:rPr>
              <a:t> </a:t>
            </a:r>
            <a:r>
              <a:rPr lang="en-US" altLang="ko-KR" sz="2000" dirty="0" err="1">
                <a:solidFill>
                  <a:schemeClr val="tx2"/>
                </a:solidFill>
              </a:rPr>
              <a:t>myAccel</a:t>
            </a:r>
            <a:r>
              <a:rPr lang="en-US" altLang="ko-KR" sz="2000" dirty="0">
                <a:solidFill>
                  <a:schemeClr val="tx2"/>
                </a:solidFill>
              </a:rPr>
              <a:t> deny </a:t>
            </a:r>
            <a:r>
              <a:rPr lang="en-US" altLang="ko-KR" sz="2000" dirty="0" smtClean="0">
                <a:solidFill>
                  <a:schemeClr val="tx2"/>
                </a:solidFill>
              </a:rPr>
              <a:t>all</a:t>
            </a:r>
          </a:p>
          <a:p>
            <a:r>
              <a:rPr lang="en-US" altLang="ko-KR" dirty="0" smtClean="0"/>
              <a:t>Cached Data Storage </a:t>
            </a:r>
            <a:r>
              <a:rPr lang="ko-KR" altLang="en-US" dirty="0" smtClean="0"/>
              <a:t>생성</a:t>
            </a:r>
            <a:endParaRPr lang="en-US" altLang="ko-KR" dirty="0" smtClean="0"/>
          </a:p>
          <a:p>
            <a:pPr marL="800100" lvl="2" indent="0">
              <a:buNone/>
            </a:pPr>
            <a:r>
              <a:rPr lang="en-US" altLang="ko-KR" sz="2000" dirty="0">
                <a:solidFill>
                  <a:schemeClr val="tx2"/>
                </a:solidFill>
              </a:rPr>
              <a:t>C:\squid\sbin\squid –z   </a:t>
            </a:r>
            <a:r>
              <a:rPr lang="en-US" altLang="ko-KR" sz="2000" dirty="0" smtClean="0">
                <a:solidFill>
                  <a:schemeClr val="accent5"/>
                </a:solidFill>
              </a:rPr>
              <a:t>(C</a:t>
            </a:r>
            <a:r>
              <a:rPr lang="en-US" altLang="ko-KR" sz="2000" dirty="0">
                <a:solidFill>
                  <a:schemeClr val="accent5"/>
                </a:solidFill>
              </a:rPr>
              <a:t>:\</a:t>
            </a:r>
            <a:r>
              <a:rPr lang="en-US" altLang="ko-KR" sz="2000" dirty="0" smtClean="0">
                <a:solidFill>
                  <a:schemeClr val="accent5"/>
                </a:solidFill>
              </a:rPr>
              <a:t>squid\var\cache </a:t>
            </a:r>
            <a:r>
              <a:rPr lang="ko-KR" altLang="en-US" sz="2000" dirty="0" smtClean="0">
                <a:solidFill>
                  <a:schemeClr val="accent5"/>
                </a:solidFill>
              </a:rPr>
              <a:t>폴더가 생성됨</a:t>
            </a:r>
            <a:r>
              <a:rPr lang="en-US" altLang="ko-KR" sz="2000" dirty="0" smtClean="0">
                <a:solidFill>
                  <a:schemeClr val="accent5"/>
                </a:solidFill>
              </a:rPr>
              <a:t>)</a:t>
            </a:r>
            <a:endParaRPr lang="en-US" altLang="ko-KR" sz="2000" dirty="0">
              <a:solidFill>
                <a:schemeClr val="accent5"/>
              </a:solidFill>
            </a:endParaRPr>
          </a:p>
          <a:p>
            <a:r>
              <a:rPr lang="en-US" altLang="ko-KR" dirty="0" smtClean="0"/>
              <a:t>Windows Service </a:t>
            </a:r>
            <a:r>
              <a:rPr lang="ko-KR" altLang="en-US" dirty="0" smtClean="0"/>
              <a:t>등록</a:t>
            </a:r>
            <a:endParaRPr lang="en-US" altLang="ko-KR" dirty="0" smtClean="0"/>
          </a:p>
          <a:p>
            <a:pPr marL="800100" lvl="2" indent="0">
              <a:buNone/>
            </a:pPr>
            <a:r>
              <a:rPr lang="en-US" altLang="ko-KR" sz="2000" dirty="0" smtClean="0">
                <a:solidFill>
                  <a:schemeClr val="tx2"/>
                </a:solidFill>
              </a:rPr>
              <a:t>C</a:t>
            </a:r>
            <a:r>
              <a:rPr lang="en-US" altLang="ko-KR" sz="2000" dirty="0">
                <a:solidFill>
                  <a:schemeClr val="tx2"/>
                </a:solidFill>
              </a:rPr>
              <a:t>:\squid\sbin\squid </a:t>
            </a:r>
            <a:r>
              <a:rPr lang="en-US" altLang="ko-KR" sz="2000" dirty="0" smtClean="0">
                <a:solidFill>
                  <a:schemeClr val="tx2"/>
                </a:solidFill>
              </a:rPr>
              <a:t>–I</a:t>
            </a:r>
            <a:endParaRPr lang="en-US" altLang="ko-KR" sz="2000" dirty="0">
              <a:solidFill>
                <a:schemeClr val="tx2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 WAS filter for Squid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GeoServer</a:t>
            </a:r>
            <a:r>
              <a:rPr lang="ko-KR" altLang="en-US" dirty="0" smtClean="0"/>
              <a:t>는 기본적으로 </a:t>
            </a:r>
            <a:r>
              <a:rPr lang="en-US" altLang="ko-KR" dirty="0" smtClean="0"/>
              <a:t>Contents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Response Header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‘LastModifiedTime’</a:t>
            </a:r>
            <a:r>
              <a:rPr lang="ko-KR" altLang="en-US" dirty="0" smtClean="0"/>
              <a:t>을 넣어주지 않는다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Squid</a:t>
            </a:r>
            <a:r>
              <a:rPr lang="ko-KR" altLang="en-US" dirty="0" smtClean="0"/>
              <a:t>는 캐시된 자료의 유효성을 확인하기 위해 </a:t>
            </a:r>
            <a:r>
              <a:rPr lang="en-US" altLang="ko-KR" dirty="0" smtClean="0"/>
              <a:t>LastModifiedTime</a:t>
            </a:r>
            <a:r>
              <a:rPr lang="ko-KR" altLang="en-US" dirty="0" smtClean="0"/>
              <a:t>이 꼭 있어야 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ko-KR" altLang="en-US" dirty="0" smtClean="0"/>
              <a:t>때문에 </a:t>
            </a:r>
            <a:r>
              <a:rPr lang="en-US" altLang="ko-KR" dirty="0" smtClean="0"/>
              <a:t>WAS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filter</a:t>
            </a:r>
            <a:r>
              <a:rPr lang="ko-KR" altLang="en-US" dirty="0" smtClean="0"/>
              <a:t>를 </a:t>
            </a:r>
            <a:r>
              <a:rPr lang="ko-KR" altLang="en-US" dirty="0"/>
              <a:t>이용해  </a:t>
            </a:r>
            <a:r>
              <a:rPr lang="en-US" altLang="ko-KR" dirty="0"/>
              <a:t>‘LastModifiedTime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추가해 주어야 한다</a:t>
            </a:r>
            <a:r>
              <a:rPr lang="en-US" altLang="ko-KR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400" dirty="0" smtClean="0"/>
              <a:t>Filter module Download </a:t>
            </a:r>
            <a:r>
              <a:rPr lang="en-US" altLang="ko-KR" sz="2400" dirty="0"/>
              <a:t>: </a:t>
            </a:r>
            <a:r>
              <a:rPr lang="en-US" altLang="ko-KR" sz="2400" dirty="0">
                <a:hlinkClick r:id="rId3"/>
              </a:rPr>
              <a:t>http://</a:t>
            </a:r>
            <a:r>
              <a:rPr lang="en-US" altLang="ko-KR" sz="2400" dirty="0" smtClean="0">
                <a:hlinkClick r:id="rId3"/>
              </a:rPr>
              <a:t>flavio.tordini.org/download/httpheaders-0.0.0.zip</a:t>
            </a:r>
            <a:endParaRPr lang="en-US" altLang="ko-KR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ko-KR" altLang="en-US" sz="2400" dirty="0" smtClean="0"/>
              <a:t>압축파일에서 </a:t>
            </a:r>
            <a:r>
              <a:rPr lang="en-US" altLang="ko-KR" sz="2400" dirty="0" err="1" smtClean="0"/>
              <a:t>httpheaders</a:t>
            </a:r>
            <a:r>
              <a:rPr lang="en-US" altLang="ko-KR" sz="2400" dirty="0" smtClean="0"/>
              <a:t>/build/jar/</a:t>
            </a:r>
            <a:r>
              <a:rPr lang="en-US" altLang="ko-KR" sz="2400" dirty="0" err="1" smtClean="0"/>
              <a:t>httpheaders</a:t>
            </a:r>
            <a:r>
              <a:rPr lang="en-US" altLang="ko-KR" sz="2400" dirty="0" smtClean="0"/>
              <a:t>/httpheaders-0.0.0.jar </a:t>
            </a:r>
            <a:r>
              <a:rPr lang="ko-KR" altLang="en-US" sz="2400" dirty="0" smtClean="0"/>
              <a:t>파일 압축해제</a:t>
            </a:r>
            <a:endParaRPr lang="en-US" altLang="ko-KR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400" dirty="0" err="1"/>
              <a:t>GeoServer</a:t>
            </a:r>
            <a:r>
              <a:rPr lang="ko-KR" altLang="en-US" sz="2400" dirty="0"/>
              <a:t>의 </a:t>
            </a:r>
            <a:r>
              <a:rPr lang="en-US" altLang="ko-KR" sz="2400" dirty="0" smtClean="0"/>
              <a:t>WEB-INF\lib </a:t>
            </a:r>
            <a:r>
              <a:rPr lang="ko-KR" altLang="en-US" sz="2400" dirty="0" smtClean="0"/>
              <a:t>폴더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예</a:t>
            </a:r>
            <a:r>
              <a:rPr lang="en-US" altLang="ko-KR" sz="2400" dirty="0"/>
              <a:t>: C:\Program Files\</a:t>
            </a:r>
            <a:r>
              <a:rPr lang="en-US" altLang="ko-KR" sz="2400" dirty="0" err="1"/>
              <a:t>GeoServer</a:t>
            </a:r>
            <a:r>
              <a:rPr lang="en-US" altLang="ko-KR" sz="2400" dirty="0"/>
              <a:t> 2.1.1\</a:t>
            </a:r>
            <a:r>
              <a:rPr lang="en-US" altLang="ko-KR" sz="2400" dirty="0" err="1"/>
              <a:t>webapps</a:t>
            </a:r>
            <a:r>
              <a:rPr lang="en-US" altLang="ko-KR" sz="2400" dirty="0"/>
              <a:t>\</a:t>
            </a:r>
            <a:r>
              <a:rPr lang="en-US" altLang="ko-KR" sz="2400" dirty="0" err="1"/>
              <a:t>geoserver</a:t>
            </a:r>
            <a:r>
              <a:rPr lang="en-US" altLang="ko-KR" sz="2400" dirty="0"/>
              <a:t>\WEB-INF\lib</a:t>
            </a:r>
            <a:r>
              <a:rPr lang="en-US" altLang="ko-KR" sz="2400" dirty="0" smtClean="0"/>
              <a:t>\)</a:t>
            </a:r>
            <a:r>
              <a:rPr lang="ko-KR" altLang="en-US" sz="2400" dirty="0" smtClean="0"/>
              <a:t>에 </a:t>
            </a:r>
            <a:r>
              <a:rPr lang="en-US" altLang="ko-KR" sz="2400" dirty="0" smtClean="0"/>
              <a:t>jar </a:t>
            </a:r>
            <a:r>
              <a:rPr lang="ko-KR" altLang="en-US" sz="2400" dirty="0" smtClean="0"/>
              <a:t>파일 복사</a:t>
            </a:r>
            <a:endParaRPr lang="en-US" altLang="ko-KR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400" dirty="0" smtClean="0"/>
              <a:t>WEB-INF\web.xml </a:t>
            </a:r>
            <a:r>
              <a:rPr lang="ko-KR" altLang="en-US" sz="2400" dirty="0" smtClean="0"/>
              <a:t>파일 편집기로 열어 다음 내용 추가</a:t>
            </a:r>
            <a:endParaRPr lang="en-US" altLang="ko-KR" sz="2400" dirty="0"/>
          </a:p>
          <a:p>
            <a:pPr marL="0" lvl="1" indent="0">
              <a:buNone/>
            </a:pPr>
            <a:r>
              <a:rPr lang="en-US" altLang="ko-KR" b="1" dirty="0"/>
              <a:t>	</a:t>
            </a:r>
            <a:r>
              <a:rPr lang="en-US" altLang="ko-KR" sz="1800" dirty="0">
                <a:solidFill>
                  <a:schemeClr val="tx2"/>
                </a:solidFill>
              </a:rPr>
              <a:t>&lt;filter&gt;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  </a:t>
            </a:r>
            <a:r>
              <a:rPr lang="en-US" altLang="ko-KR" sz="1800" dirty="0">
                <a:solidFill>
                  <a:schemeClr val="tx2"/>
                </a:solidFill>
              </a:rPr>
              <a:t>&lt;filter-name&gt;</a:t>
            </a:r>
            <a:r>
              <a:rPr lang="en-US" altLang="ko-KR" sz="1800" b="1" dirty="0" err="1">
                <a:solidFill>
                  <a:schemeClr val="tx2"/>
                </a:solidFill>
              </a:rPr>
              <a:t>httpHeaders</a:t>
            </a:r>
            <a:r>
              <a:rPr lang="en-US" altLang="ko-KR" sz="1800" dirty="0">
                <a:solidFill>
                  <a:schemeClr val="tx2"/>
                </a:solidFill>
              </a:rPr>
              <a:t>&lt;/filter-name&gt;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  </a:t>
            </a:r>
            <a:r>
              <a:rPr lang="en-US" altLang="ko-KR" sz="1800" dirty="0">
                <a:solidFill>
                  <a:schemeClr val="tx2"/>
                </a:solidFill>
              </a:rPr>
              <a:t>&lt;filter-class&gt;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	</a:t>
            </a:r>
            <a:r>
              <a:rPr lang="en-US" altLang="ko-KR" sz="1800" b="1" dirty="0" err="1">
                <a:solidFill>
                  <a:schemeClr val="tx2"/>
                </a:solidFill>
              </a:rPr>
              <a:t>org.ft.servlet.filters.httpheaders.HTTPHeadersFilter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  </a:t>
            </a:r>
            <a:r>
              <a:rPr lang="en-US" altLang="ko-KR" sz="1800" dirty="0">
                <a:solidFill>
                  <a:schemeClr val="tx2"/>
                </a:solidFill>
              </a:rPr>
              <a:t>&lt;/filter-class&gt;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  </a:t>
            </a:r>
            <a:r>
              <a:rPr lang="en-US" altLang="ko-KR" sz="1800" dirty="0">
                <a:solidFill>
                  <a:schemeClr val="tx2"/>
                </a:solidFill>
              </a:rPr>
              <a:t>&lt;</a:t>
            </a:r>
            <a:r>
              <a:rPr lang="en-US" altLang="ko-KR" sz="1800" dirty="0" err="1">
                <a:solidFill>
                  <a:schemeClr val="tx2"/>
                </a:solidFill>
              </a:rPr>
              <a:t>init-param</a:t>
            </a:r>
            <a:r>
              <a:rPr lang="en-US" altLang="ko-KR" sz="1800" dirty="0">
                <a:solidFill>
                  <a:schemeClr val="tx2"/>
                </a:solidFill>
              </a:rPr>
              <a:t>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	</a:t>
            </a:r>
            <a:r>
              <a:rPr lang="en-US" altLang="ko-KR" sz="1800" dirty="0">
                <a:solidFill>
                  <a:schemeClr val="tx2"/>
                </a:solidFill>
              </a:rPr>
              <a:t>&lt;</a:t>
            </a:r>
            <a:r>
              <a:rPr lang="en-US" altLang="ko-KR" sz="1800" dirty="0" err="1">
                <a:solidFill>
                  <a:schemeClr val="tx2"/>
                </a:solidFill>
              </a:rPr>
              <a:t>param</a:t>
            </a:r>
            <a:r>
              <a:rPr lang="en-US" altLang="ko-KR" sz="1800" dirty="0">
                <a:solidFill>
                  <a:schemeClr val="tx2"/>
                </a:solidFill>
              </a:rPr>
              <a:t>-name&gt;</a:t>
            </a:r>
            <a:r>
              <a:rPr lang="en-US" altLang="ko-KR" sz="1800" b="1" dirty="0">
                <a:solidFill>
                  <a:schemeClr val="tx2"/>
                </a:solidFill>
              </a:rPr>
              <a:t>Last-Modified</a:t>
            </a:r>
            <a:r>
              <a:rPr lang="en-US" altLang="ko-KR" sz="1800" dirty="0">
                <a:solidFill>
                  <a:schemeClr val="tx2"/>
                </a:solidFill>
              </a:rPr>
              <a:t>&lt;/</a:t>
            </a:r>
            <a:r>
              <a:rPr lang="en-US" altLang="ko-KR" sz="1800" dirty="0" err="1">
                <a:solidFill>
                  <a:schemeClr val="tx2"/>
                </a:solidFill>
              </a:rPr>
              <a:t>param</a:t>
            </a:r>
            <a:r>
              <a:rPr lang="en-US" altLang="ko-KR" sz="1800" dirty="0">
                <a:solidFill>
                  <a:schemeClr val="tx2"/>
                </a:solidFill>
              </a:rPr>
              <a:t>-name&gt;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	</a:t>
            </a:r>
            <a:r>
              <a:rPr lang="en-US" altLang="ko-KR" sz="1800" dirty="0">
                <a:solidFill>
                  <a:schemeClr val="tx2"/>
                </a:solidFill>
              </a:rPr>
              <a:t>&lt;</a:t>
            </a:r>
            <a:r>
              <a:rPr lang="en-US" altLang="ko-KR" sz="1800" dirty="0" err="1">
                <a:solidFill>
                  <a:schemeClr val="tx2"/>
                </a:solidFill>
              </a:rPr>
              <a:t>param</a:t>
            </a:r>
            <a:r>
              <a:rPr lang="en-US" altLang="ko-KR" sz="1800" dirty="0">
                <a:solidFill>
                  <a:schemeClr val="tx2"/>
                </a:solidFill>
              </a:rPr>
              <a:t>-value&gt;</a:t>
            </a:r>
            <a:r>
              <a:rPr lang="en-US" altLang="ko-KR" sz="1800" b="1" dirty="0">
                <a:solidFill>
                  <a:schemeClr val="tx2"/>
                </a:solidFill>
              </a:rPr>
              <a:t>${now}</a:t>
            </a:r>
            <a:r>
              <a:rPr lang="en-US" altLang="ko-KR" sz="1800" dirty="0">
                <a:solidFill>
                  <a:schemeClr val="tx2"/>
                </a:solidFill>
              </a:rPr>
              <a:t>&lt;/</a:t>
            </a:r>
            <a:r>
              <a:rPr lang="en-US" altLang="ko-KR" sz="1800" dirty="0" err="1">
                <a:solidFill>
                  <a:schemeClr val="tx2"/>
                </a:solidFill>
              </a:rPr>
              <a:t>param</a:t>
            </a:r>
            <a:r>
              <a:rPr lang="en-US" altLang="ko-KR" sz="1800" dirty="0">
                <a:solidFill>
                  <a:schemeClr val="tx2"/>
                </a:solidFill>
              </a:rPr>
              <a:t>-value&gt;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  </a:t>
            </a:r>
            <a:r>
              <a:rPr lang="en-US" altLang="ko-KR" sz="1800" dirty="0">
                <a:solidFill>
                  <a:schemeClr val="tx2"/>
                </a:solidFill>
              </a:rPr>
              <a:t>&lt;/</a:t>
            </a:r>
            <a:r>
              <a:rPr lang="en-US" altLang="ko-KR" sz="1800" dirty="0" err="1">
                <a:solidFill>
                  <a:schemeClr val="tx2"/>
                </a:solidFill>
              </a:rPr>
              <a:t>init-param</a:t>
            </a:r>
            <a:r>
              <a:rPr lang="en-US" altLang="ko-KR" sz="1800" dirty="0">
                <a:solidFill>
                  <a:schemeClr val="tx2"/>
                </a:solidFill>
              </a:rPr>
              <a:t>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</a:t>
            </a:r>
            <a:r>
              <a:rPr lang="en-US" altLang="ko-KR" sz="1800" dirty="0">
                <a:solidFill>
                  <a:schemeClr val="tx2"/>
                </a:solidFill>
              </a:rPr>
              <a:t>&lt;/filter&gt;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</a:t>
            </a:r>
            <a:r>
              <a:rPr lang="en-US" altLang="ko-KR" sz="1800" dirty="0">
                <a:solidFill>
                  <a:schemeClr val="tx2"/>
                </a:solidFill>
              </a:rPr>
              <a:t>&lt;filter-mapping&gt;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  </a:t>
            </a:r>
            <a:r>
              <a:rPr lang="en-US" altLang="ko-KR" sz="1800" dirty="0">
                <a:solidFill>
                  <a:schemeClr val="tx2"/>
                </a:solidFill>
              </a:rPr>
              <a:t>&lt;filter-name&gt;</a:t>
            </a:r>
            <a:r>
              <a:rPr lang="en-US" altLang="ko-KR" sz="1800" b="1" dirty="0" err="1">
                <a:solidFill>
                  <a:schemeClr val="tx2"/>
                </a:solidFill>
              </a:rPr>
              <a:t>httpHeaders</a:t>
            </a:r>
            <a:r>
              <a:rPr lang="en-US" altLang="ko-KR" sz="1800" dirty="0">
                <a:solidFill>
                  <a:schemeClr val="tx2"/>
                </a:solidFill>
              </a:rPr>
              <a:t>&lt;/filter-name&gt;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  </a:t>
            </a:r>
            <a:r>
              <a:rPr lang="en-US" altLang="ko-KR" sz="1800" dirty="0">
                <a:solidFill>
                  <a:schemeClr val="tx2"/>
                </a:solidFill>
              </a:rPr>
              <a:t>&lt;</a:t>
            </a:r>
            <a:r>
              <a:rPr lang="en-US" altLang="ko-KR" sz="1800" dirty="0" err="1">
                <a:solidFill>
                  <a:schemeClr val="tx2"/>
                </a:solidFill>
              </a:rPr>
              <a:t>url</a:t>
            </a:r>
            <a:r>
              <a:rPr lang="en-US" altLang="ko-KR" sz="1800" dirty="0">
                <a:solidFill>
                  <a:schemeClr val="tx2"/>
                </a:solidFill>
              </a:rPr>
              <a:t>-pattern</a:t>
            </a:r>
            <a:r>
              <a:rPr lang="en-US" altLang="ko-KR" sz="1800" dirty="0" smtClean="0">
                <a:solidFill>
                  <a:schemeClr val="tx2"/>
                </a:solidFill>
              </a:rPr>
              <a:t>&gt;</a:t>
            </a:r>
            <a:r>
              <a:rPr lang="en-US" altLang="ko-KR" sz="1800" b="1" dirty="0" smtClean="0">
                <a:solidFill>
                  <a:schemeClr val="tx2"/>
                </a:solidFill>
              </a:rPr>
              <a:t>/</a:t>
            </a:r>
            <a:r>
              <a:rPr lang="en-US" altLang="ko-KR" sz="1800" b="1" dirty="0" err="1" smtClean="0">
                <a:solidFill>
                  <a:schemeClr val="tx2"/>
                </a:solidFill>
              </a:rPr>
              <a:t>wms</a:t>
            </a:r>
            <a:r>
              <a:rPr lang="en-US" altLang="ko-KR" sz="1800" dirty="0" smtClean="0">
                <a:solidFill>
                  <a:schemeClr val="tx2"/>
                </a:solidFill>
              </a:rPr>
              <a:t>&lt;/</a:t>
            </a:r>
            <a:r>
              <a:rPr lang="en-US" altLang="ko-KR" sz="1800" dirty="0" err="1">
                <a:solidFill>
                  <a:schemeClr val="tx2"/>
                </a:solidFill>
              </a:rPr>
              <a:t>url</a:t>
            </a:r>
            <a:r>
              <a:rPr lang="en-US" altLang="ko-KR" sz="1800" dirty="0">
                <a:solidFill>
                  <a:schemeClr val="tx2"/>
                </a:solidFill>
              </a:rPr>
              <a:t>-pattern&gt;</a:t>
            </a:r>
            <a:endParaRPr lang="en-US" altLang="ko-KR" sz="1800" b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altLang="ko-KR" sz="1800" b="1" dirty="0">
                <a:solidFill>
                  <a:schemeClr val="tx2"/>
                </a:solidFill>
              </a:rPr>
              <a:t>	</a:t>
            </a:r>
            <a:r>
              <a:rPr lang="en-US" altLang="ko-KR" sz="1800" dirty="0">
                <a:solidFill>
                  <a:schemeClr val="tx2"/>
                </a:solidFill>
              </a:rPr>
              <a:t>&lt;/filter-mapping&gt;</a:t>
            </a:r>
            <a:r>
              <a:rPr lang="en-US" altLang="ko-KR" sz="1800" b="1" dirty="0">
                <a:solidFill>
                  <a:schemeClr val="tx2"/>
                </a:solidFill>
              </a:rPr>
              <a:t>  </a:t>
            </a:r>
            <a:endParaRPr lang="en-US" altLang="ko-KR" sz="1800" b="1" dirty="0" smtClean="0">
              <a:solidFill>
                <a:schemeClr val="tx2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2011-10-28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3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Using Squid Service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기존 </a:t>
            </a:r>
            <a:r>
              <a:rPr lang="en-US" altLang="ko-KR" sz="2000" dirty="0" err="1" smtClean="0"/>
              <a:t>GeoServer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서비스 인터페이스의 포트만 </a:t>
            </a:r>
            <a:r>
              <a:rPr lang="en-US" altLang="ko-KR" sz="2000" dirty="0" smtClean="0"/>
              <a:t>Squid</a:t>
            </a:r>
            <a:r>
              <a:rPr lang="ko-KR" altLang="en-US" sz="2000" dirty="0" smtClean="0"/>
              <a:t>가 사용하고 있는 포트로 변경하여 요청하면 끝</a:t>
            </a:r>
            <a:endParaRPr lang="en-US" altLang="ko-KR" sz="2000" dirty="0" smtClean="0"/>
          </a:p>
          <a:p>
            <a:r>
              <a:rPr lang="en-US" altLang="ko-KR" sz="2000" dirty="0" smtClean="0">
                <a:solidFill>
                  <a:schemeClr val="accent1"/>
                </a:solidFill>
              </a:rPr>
              <a:t>localhost: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8080</a:t>
            </a:r>
            <a:r>
              <a:rPr lang="en-US" altLang="ko-KR" sz="2000" dirty="0" smtClean="0">
                <a:solidFill>
                  <a:schemeClr val="accent1"/>
                </a:solidFill>
              </a:rPr>
              <a:t>/</a:t>
            </a:r>
            <a:r>
              <a:rPr lang="en-US" altLang="ko-KR" sz="2000" dirty="0" err="1" smtClean="0">
                <a:solidFill>
                  <a:schemeClr val="accent1"/>
                </a:solidFill>
              </a:rPr>
              <a:t>geoserver</a:t>
            </a:r>
            <a:r>
              <a:rPr lang="en-US" altLang="ko-KR" sz="2000" dirty="0" smtClean="0">
                <a:solidFill>
                  <a:schemeClr val="accent1"/>
                </a:solidFill>
              </a:rPr>
              <a:t>/</a:t>
            </a:r>
            <a:r>
              <a:rPr lang="en-US" altLang="ko-KR" sz="2000" dirty="0" err="1" smtClean="0">
                <a:solidFill>
                  <a:schemeClr val="accent1"/>
                </a:solidFill>
              </a:rPr>
              <a:t>wms</a:t>
            </a:r>
            <a:endParaRPr lang="en-US" altLang="ko-KR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accent1"/>
                </a:solidFill>
                <a:sym typeface="Wingdings" pitchFamily="2" charset="2"/>
              </a:rPr>
              <a:t> localhost:</a:t>
            </a:r>
            <a:r>
              <a:rPr lang="en-US" altLang="ko-KR" sz="2000" b="1" dirty="0" smtClean="0">
                <a:solidFill>
                  <a:srgbClr val="FF0000"/>
                </a:solidFill>
                <a:sym typeface="Wingdings" pitchFamily="2" charset="2"/>
              </a:rPr>
              <a:t>8090</a:t>
            </a:r>
            <a:r>
              <a:rPr lang="en-US" altLang="ko-KR" sz="2000" dirty="0" smtClean="0">
                <a:solidFill>
                  <a:schemeClr val="accent1"/>
                </a:solidFill>
                <a:sym typeface="Wingdings" pitchFamily="2" charset="2"/>
              </a:rPr>
              <a:t>/</a:t>
            </a:r>
            <a:r>
              <a:rPr lang="en-US" altLang="ko-KR" sz="2000" dirty="0" err="1" smtClean="0">
                <a:solidFill>
                  <a:schemeClr val="accent1"/>
                </a:solidFill>
                <a:sym typeface="Wingdings" pitchFamily="2" charset="2"/>
              </a:rPr>
              <a:t>geoserver</a:t>
            </a:r>
            <a:r>
              <a:rPr lang="en-US" altLang="ko-KR" sz="2000" dirty="0" smtClean="0">
                <a:solidFill>
                  <a:schemeClr val="accent1"/>
                </a:solidFill>
                <a:sym typeface="Wingdings" pitchFamily="2" charset="2"/>
              </a:rPr>
              <a:t>/</a:t>
            </a:r>
            <a:r>
              <a:rPr lang="en-US" altLang="ko-KR" sz="2000" dirty="0" err="1" smtClean="0">
                <a:solidFill>
                  <a:schemeClr val="accent1"/>
                </a:solidFill>
                <a:sym typeface="Wingdings" pitchFamily="2" charset="2"/>
              </a:rPr>
              <a:t>wms</a:t>
            </a:r>
            <a:endParaRPr lang="ko-KR" altLang="en-US" sz="2000" dirty="0">
              <a:solidFill>
                <a:schemeClr val="accent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17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72816"/>
            <a:ext cx="3067050" cy="39624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5364088" y="5373216"/>
            <a:ext cx="208823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4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The Best Data Setting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47664" y="4077072"/>
            <a:ext cx="61590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hlinkClick r:id="rId3"/>
              </a:rPr>
              <a:t>http://download.osgeo.org/osgeo/foss4g/2009/SPREP/1Wed/Parkside%20GO3/1500/MakingMapsFast.pdf</a:t>
            </a:r>
            <a:endParaRPr lang="ko-KR" altLang="en-US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55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Vector Data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서비스할 좌표계로 소스데이터 미리 변환하라</a:t>
            </a:r>
            <a:r>
              <a:rPr lang="en-US" altLang="ko-KR" dirty="0" smtClean="0"/>
              <a:t>!</a:t>
            </a:r>
          </a:p>
          <a:p>
            <a:pPr lvl="1"/>
            <a:r>
              <a:rPr lang="en-US" altLang="ko-KR" dirty="0" smtClean="0"/>
              <a:t>GeoServer</a:t>
            </a:r>
            <a:r>
              <a:rPr lang="ko-KR" altLang="en-US" dirty="0" smtClean="0"/>
              <a:t>는 실시간 좌표계 변환도 잘 지원한다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하지만 실시간 변환은 느릴 수 밖에 없다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스타일을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이용하여 적당한 정보만 표출되게 제어하라</a:t>
            </a:r>
            <a:r>
              <a:rPr lang="en-US" altLang="ko-KR" dirty="0" smtClean="0"/>
              <a:t>!</a:t>
            </a:r>
          </a:p>
          <a:p>
            <a:pPr lvl="1"/>
            <a:r>
              <a:rPr lang="ko-KR" altLang="en-US" dirty="0" smtClean="0"/>
              <a:t>스타일 정보를 조정하여 스케일에 따라 적정한 레이어만 보이게 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같은 레이어도 스케일에 따라 적절한 심벌이 부여되게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피처를 다듬어라</a:t>
            </a:r>
            <a:r>
              <a:rPr lang="en-US" altLang="ko-KR" dirty="0" smtClean="0"/>
              <a:t>!</a:t>
            </a:r>
          </a:p>
          <a:p>
            <a:pPr lvl="1"/>
            <a:r>
              <a:rPr lang="ko-KR" altLang="en-US" dirty="0" smtClean="0"/>
              <a:t>피처를 정규화</a:t>
            </a:r>
            <a:r>
              <a:rPr lang="en-US" altLang="ko-KR" dirty="0" smtClean="0"/>
              <a:t>(Simplofiy)</a:t>
            </a:r>
            <a:r>
              <a:rPr lang="ko-KR" altLang="en-US" dirty="0" smtClean="0"/>
              <a:t>하여 불필요한 점을 없엔다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각 스케일에 맞게 정규화된 어러 레이어를 사용하면 효과적이다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지나치게 넓은 범위의 </a:t>
            </a:r>
            <a:r>
              <a:rPr lang="en-US" altLang="ko-KR" dirty="0" smtClean="0"/>
              <a:t>MBR</a:t>
            </a:r>
            <a:r>
              <a:rPr lang="ko-KR" altLang="en-US" dirty="0" smtClean="0"/>
              <a:t>을 가지는 피처는 적절히 분리한다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느린 스타일의 사용을 최소화하라</a:t>
            </a:r>
            <a:r>
              <a:rPr lang="en-US" altLang="ko-KR" dirty="0" smtClean="0"/>
              <a:t>!</a:t>
            </a:r>
          </a:p>
          <a:p>
            <a:pPr lvl="1"/>
            <a:r>
              <a:rPr lang="ko-KR" altLang="en-US" dirty="0" smtClean="0"/>
              <a:t>투명도</a:t>
            </a:r>
            <a:r>
              <a:rPr lang="en-US" altLang="ko-KR" dirty="0" smtClean="0"/>
              <a:t>(Transparecy)</a:t>
            </a:r>
            <a:r>
              <a:rPr lang="ko-KR" altLang="en-US" dirty="0" smtClean="0"/>
              <a:t>의 사용은 기본적으로 </a:t>
            </a:r>
            <a:r>
              <a:rPr lang="en-US" altLang="ko-KR" dirty="0" smtClean="0"/>
              <a:t>2</a:t>
            </a:r>
            <a:r>
              <a:rPr lang="ko-KR" altLang="en-US" dirty="0" smtClean="0"/>
              <a:t>배 이상의 랜더링 시간이 걸린다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라벨을 뿌리는 것은 비싼 비용을 각오해야 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라벨에 테두리</a:t>
            </a:r>
            <a:r>
              <a:rPr lang="en-US" altLang="ko-KR" dirty="0" smtClean="0"/>
              <a:t>(Halo)</a:t>
            </a:r>
            <a:r>
              <a:rPr lang="ko-KR" altLang="en-US" dirty="0" smtClean="0"/>
              <a:t>를 주는 것은 더 비산 비용이 필요하다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04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Understanding </a:t>
            </a:r>
            <a:br>
              <a:rPr lang="en-US" altLang="ko-KR" dirty="0" smtClean="0"/>
            </a:br>
            <a:r>
              <a:rPr lang="en-US" altLang="ko-KR" dirty="0" smtClean="0"/>
              <a:t>Cache Logic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2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Raster Data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JPEG</a:t>
            </a:r>
            <a:r>
              <a:rPr lang="ko-KR" altLang="en-US" dirty="0" smtClean="0"/>
              <a:t>나 </a:t>
            </a:r>
            <a:r>
              <a:rPr lang="en-US" altLang="ko-KR" dirty="0" smtClean="0"/>
              <a:t>ArcGRID</a:t>
            </a:r>
            <a:r>
              <a:rPr lang="ko-KR" altLang="en-US" dirty="0" smtClean="0"/>
              <a:t>의 사용을 자제하라</a:t>
            </a:r>
            <a:r>
              <a:rPr lang="en-US" altLang="ko-KR" dirty="0" smtClean="0"/>
              <a:t>!</a:t>
            </a:r>
          </a:p>
          <a:p>
            <a:pPr lvl="1"/>
            <a:r>
              <a:rPr lang="ko-KR" altLang="en-US" dirty="0" smtClean="0"/>
              <a:t>이런 포맷들은 디코딩에 많은 비용이 든다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가능한 한 인코딩 되지 않은 </a:t>
            </a:r>
            <a:r>
              <a:rPr lang="en-US" altLang="ko-KR" dirty="0" smtClean="0"/>
              <a:t>GeoTiff</a:t>
            </a:r>
            <a:r>
              <a:rPr lang="ko-KR" altLang="en-US" dirty="0" smtClean="0"/>
              <a:t>를 사용하라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ECW</a:t>
            </a:r>
            <a:r>
              <a:rPr lang="ko-KR" altLang="en-US" dirty="0" smtClean="0"/>
              <a:t>나 </a:t>
            </a:r>
            <a:r>
              <a:rPr lang="en-US" altLang="ko-KR" dirty="0" smtClean="0"/>
              <a:t>JPEG2000</a:t>
            </a:r>
            <a:r>
              <a:rPr lang="ko-KR" altLang="en-US" dirty="0" smtClean="0"/>
              <a:t>와 같은 진보된 웨이블릿 포맷도 바람직하다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다단계 타일링 된 </a:t>
            </a:r>
            <a:r>
              <a:rPr lang="en-US" altLang="ko-KR" dirty="0" smtClean="0"/>
              <a:t>GeoTiff</a:t>
            </a:r>
            <a:r>
              <a:rPr lang="ko-KR" altLang="en-US" dirty="0" smtClean="0"/>
              <a:t>를 사용하라</a:t>
            </a:r>
            <a:r>
              <a:rPr lang="en-US" altLang="ko-KR" dirty="0" smtClean="0"/>
              <a:t>!</a:t>
            </a:r>
          </a:p>
          <a:p>
            <a:pPr lvl="1"/>
            <a:r>
              <a:rPr lang="en-US" altLang="ko-KR" dirty="0" smtClean="0"/>
              <a:t>GDAL </a:t>
            </a:r>
            <a:r>
              <a:rPr lang="ko-KR" altLang="en-US" dirty="0" smtClean="0"/>
              <a:t>툴인 </a:t>
            </a:r>
            <a:r>
              <a:rPr lang="en-US" altLang="ko-KR" dirty="0" smtClean="0"/>
              <a:t>gdaladdo </a:t>
            </a:r>
            <a:r>
              <a:rPr lang="ko-KR" altLang="en-US" dirty="0" smtClean="0"/>
              <a:t>명령을 이용하면 다단계 타일링된 </a:t>
            </a:r>
            <a:r>
              <a:rPr lang="en-US" altLang="ko-KR" dirty="0" smtClean="0"/>
              <a:t>GeoTiff</a:t>
            </a:r>
            <a:r>
              <a:rPr lang="ko-KR" altLang="en-US" dirty="0" smtClean="0"/>
              <a:t>를 만들 수 있다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Ex) gdaladdo </a:t>
            </a:r>
            <a:r>
              <a:rPr lang="en-US" altLang="ko-KR" dirty="0"/>
              <a:t>-r average mytiff.tif 2 4 8 16</a:t>
            </a:r>
          </a:p>
          <a:p>
            <a:r>
              <a:rPr lang="ko-KR" altLang="en-US" dirty="0" smtClean="0"/>
              <a:t>가능한 한</a:t>
            </a:r>
            <a:r>
              <a:rPr lang="en-US" altLang="ko-KR" dirty="0" smtClean="0"/>
              <a:t>,</a:t>
            </a:r>
            <a:r>
              <a:rPr lang="ko-KR" altLang="en-US" dirty="0" smtClean="0"/>
              <a:t> 영상을 합쳐라</a:t>
            </a:r>
            <a:r>
              <a:rPr lang="en-US" altLang="ko-KR" dirty="0" smtClean="0"/>
              <a:t>!</a:t>
            </a:r>
          </a:p>
          <a:p>
            <a:pPr lvl="1"/>
            <a:r>
              <a:rPr lang="ko-KR" altLang="en-US" dirty="0" smtClean="0"/>
              <a:t>여러 장의 영상을 여러 레이어로 서비스 하는 것이 가장 느리다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여러 장의 영상을 레이어 그룹으로 묶어 서비스 하면 조금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아주조금</a:t>
            </a:r>
            <a:r>
              <a:rPr lang="en-US" altLang="ko-KR" dirty="0" smtClean="0"/>
              <a:t>) </a:t>
            </a:r>
            <a:r>
              <a:rPr lang="ko-KR" altLang="en-US" dirty="0" smtClean="0"/>
              <a:t>빨라진다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한 개의 영상으로 합처 서비스 하면 많이 빨라진다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하지만 약 </a:t>
            </a:r>
            <a:r>
              <a:rPr lang="en-US" altLang="ko-KR" dirty="0" smtClean="0"/>
              <a:t>4GB </a:t>
            </a:r>
            <a:r>
              <a:rPr lang="ko-KR" altLang="en-US" dirty="0" smtClean="0"/>
              <a:t>이상의 영상은 보통 </a:t>
            </a:r>
            <a:r>
              <a:rPr lang="en-US" altLang="ko-KR" dirty="0" smtClean="0"/>
              <a:t>GeoServer</a:t>
            </a:r>
            <a:r>
              <a:rPr lang="ko-KR" altLang="en-US" dirty="0" smtClean="0"/>
              <a:t>에 올릴 수 없기에 나눌 수 밖에 없다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0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Output Format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벡터</a:t>
            </a:r>
            <a:r>
              <a:rPr lang="en-US" altLang="ko-KR" dirty="0"/>
              <a:t> </a:t>
            </a:r>
            <a:r>
              <a:rPr lang="ko-KR" altLang="en-US" dirty="0" smtClean="0"/>
              <a:t>레이어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png</a:t>
            </a:r>
            <a:r>
              <a:rPr lang="ko-KR" altLang="en-US" dirty="0" smtClean="0"/>
              <a:t>로 요청하는 것이 일반적으로 좋다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빠르며 크지않고 투명처리가 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png8</a:t>
            </a:r>
            <a:r>
              <a:rPr lang="ko-KR" altLang="en-US" dirty="0" smtClean="0"/>
              <a:t>로 요청시 크기는 더 작아지지만 약간 느리고 색이 이상해질 수 있다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Gif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png8</a:t>
            </a:r>
            <a:r>
              <a:rPr lang="ko-KR" altLang="en-US" dirty="0" smtClean="0"/>
              <a:t>과 유사하지만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 브라우저에 따라 투명처리가 안되는 경우가 있다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Jpeg</a:t>
            </a:r>
            <a:r>
              <a:rPr lang="ko-KR" altLang="en-US" dirty="0" smtClean="0"/>
              <a:t>는 느리고 투명처리 안되기에 비권장이다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위성영상</a:t>
            </a:r>
            <a:r>
              <a:rPr lang="en-US" altLang="ko-KR" dirty="0" smtClean="0"/>
              <a:t>/</a:t>
            </a:r>
            <a:r>
              <a:rPr lang="ko-KR" altLang="en-US" dirty="0" smtClean="0"/>
              <a:t>항공사진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Jpeg</a:t>
            </a:r>
            <a:r>
              <a:rPr lang="ko-KR" altLang="en-US" dirty="0" smtClean="0"/>
              <a:t>가 용량이 작아 일반적으로 좋다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Jpeg</a:t>
            </a:r>
            <a:r>
              <a:rPr lang="ko-KR" altLang="en-US" dirty="0" smtClean="0"/>
              <a:t>가 인코딩이 느린 것은 캐시로 해결 가능하다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Null value </a:t>
            </a:r>
            <a:r>
              <a:rPr lang="ko-KR" altLang="en-US" dirty="0" smtClean="0"/>
              <a:t>부분을 투명처리 하려면 </a:t>
            </a:r>
            <a:r>
              <a:rPr lang="en-US" altLang="ko-KR" dirty="0" smtClean="0"/>
              <a:t>PNG</a:t>
            </a:r>
            <a:r>
              <a:rPr lang="ko-KR" altLang="en-US" dirty="0" smtClean="0"/>
              <a:t>로 요청할 수 밖에 없다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안티알리어싱 비활성화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빠른 속도를 원한다면 요청시 </a:t>
            </a:r>
            <a:r>
              <a:rPr lang="en-US" altLang="ko-KR" dirty="0" smtClean="0"/>
              <a:t>“format option”</a:t>
            </a:r>
            <a:r>
              <a:rPr lang="ko-KR" altLang="en-US" dirty="0" smtClean="0"/>
              <a:t>에서 안티알리어싱을 끌 수 있다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&amp;</a:t>
            </a:r>
            <a:r>
              <a:rPr lang="en-US" altLang="ko-KR" dirty="0" smtClean="0"/>
              <a:t>format_options=antialias:none</a:t>
            </a:r>
          </a:p>
          <a:p>
            <a:r>
              <a:rPr lang="en-US" altLang="ko-KR" dirty="0" smtClean="0"/>
              <a:t>“Web safe” palette</a:t>
            </a:r>
            <a:r>
              <a:rPr lang="ko-KR" altLang="en-US" dirty="0" smtClean="0"/>
              <a:t> 이용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 옵션은 </a:t>
            </a:r>
            <a:r>
              <a:rPr lang="en-US" altLang="ko-KR" dirty="0" smtClean="0"/>
              <a:t>png8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gif </a:t>
            </a:r>
            <a:r>
              <a:rPr lang="ko-KR" altLang="en-US" dirty="0" smtClean="0"/>
              <a:t>포멧 이용시만 유효하다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&amp;palette:safe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9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The Best Server Setting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5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JVM setting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Java 6</a:t>
            </a:r>
            <a:r>
              <a:rPr lang="ko-KR" altLang="en-US" dirty="0" smtClean="0"/>
              <a:t>를 사용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JVM Setting</a:t>
            </a:r>
          </a:p>
          <a:p>
            <a:pPr lvl="1"/>
            <a:r>
              <a:rPr lang="en-US" altLang="ko-KR" dirty="0" smtClean="0"/>
              <a:t>256MB </a:t>
            </a:r>
            <a:r>
              <a:rPr lang="ko-KR" altLang="en-US" dirty="0" smtClean="0"/>
              <a:t>이상의 메모리</a:t>
            </a:r>
            <a:r>
              <a:rPr lang="en-US" altLang="ko-KR" dirty="0" smtClean="0"/>
              <a:t>: </a:t>
            </a:r>
            <a:r>
              <a:rPr lang="en-US" altLang="ko-KR" dirty="0"/>
              <a:t>-Xmx256m -</a:t>
            </a:r>
            <a:r>
              <a:rPr lang="en-US" altLang="ko-KR" dirty="0" smtClean="0"/>
              <a:t>Xms48m</a:t>
            </a:r>
          </a:p>
          <a:p>
            <a:pPr lvl="1"/>
            <a:r>
              <a:rPr lang="ko-KR" altLang="en-US" dirty="0" smtClean="0"/>
              <a:t>캐시가 오래 남게 설정</a:t>
            </a:r>
            <a:r>
              <a:rPr lang="en-US" altLang="ko-KR" dirty="0" smtClean="0"/>
              <a:t>: </a:t>
            </a:r>
            <a:r>
              <a:rPr lang="en-US" altLang="ko-KR" dirty="0"/>
              <a:t>-</a:t>
            </a:r>
            <a:r>
              <a:rPr lang="en-US" altLang="ko-KR" dirty="0" smtClean="0"/>
              <a:t>XX:SoftRefLRUPolicyMSPerMB=36000</a:t>
            </a:r>
          </a:p>
          <a:p>
            <a:pPr lvl="1"/>
            <a:r>
              <a:rPr lang="ko-KR" altLang="en-US" dirty="0" smtClean="0"/>
              <a:t>영구 객체가 사용할 메모리 확보</a:t>
            </a:r>
            <a:r>
              <a:rPr lang="en-US" altLang="ko-KR" dirty="0" smtClean="0"/>
              <a:t>: -XX:MaxPermSize=128m</a:t>
            </a:r>
          </a:p>
          <a:p>
            <a:pPr lvl="1"/>
            <a:r>
              <a:rPr lang="ko-KR" altLang="en-US" dirty="0" smtClean="0"/>
              <a:t>병렬 가베지 콜렉션</a:t>
            </a:r>
            <a:r>
              <a:rPr lang="en-US" altLang="ko-KR" dirty="0" smtClean="0"/>
              <a:t>: </a:t>
            </a:r>
            <a:r>
              <a:rPr lang="en-US" altLang="ko-KR" dirty="0"/>
              <a:t>-XX:+UseParallelGC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23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3661253" cy="166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4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GeoServer Setting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Logging </a:t>
            </a:r>
            <a:r>
              <a:rPr lang="ko-KR" altLang="en-US" dirty="0" smtClean="0"/>
              <a:t>정책 변경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관리 </a:t>
            </a:r>
            <a:r>
              <a:rPr lang="en-US" altLang="ko-KR" dirty="0" smtClean="0"/>
              <a:t>UI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global</a:t>
            </a:r>
            <a:r>
              <a:rPr lang="ko-KR" altLang="en-US" dirty="0" smtClean="0"/>
              <a:t> </a:t>
            </a:r>
            <a:r>
              <a:rPr lang="en-US" altLang="ko-KR" dirty="0" smtClean="0"/>
              <a:t>Setting</a:t>
            </a:r>
            <a:r>
              <a:rPr lang="ko-KR" altLang="en-US" dirty="0" smtClean="0"/>
              <a:t>에서 조정할 수 있다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DEFAULT, VERBOSE, PRODUCTION, GEOTOOLS_DEVELOPER, GEOSERVER_DEVELOPER</a:t>
            </a:r>
            <a:r>
              <a:rPr lang="ko-KR" altLang="en-US" dirty="0" smtClean="0"/>
              <a:t>로 정책 변경 가능하다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PRODUCTION</a:t>
            </a:r>
            <a:r>
              <a:rPr lang="ko-KR" altLang="en-US" dirty="0" smtClean="0"/>
              <a:t>이 가장 적은 정보를 기록하므로 빠르다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Service Strategy </a:t>
            </a:r>
            <a:r>
              <a:rPr lang="ko-KR" altLang="en-US" dirty="0" smtClean="0"/>
              <a:t>변경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GeoServer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web.xml </a:t>
            </a:r>
            <a:r>
              <a:rPr lang="ko-KR" altLang="en-US" dirty="0" smtClean="0"/>
              <a:t>파일에서 조정 가능하다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SPEED</a:t>
            </a:r>
            <a:r>
              <a:rPr lang="ko-KR" altLang="en-US" dirty="0" smtClean="0"/>
              <a:t>는 스트리밍만으로 결과를 보내 빠르지만 안정성 떨어진다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BUFFER</a:t>
            </a:r>
            <a:r>
              <a:rPr lang="ko-KR" altLang="en-US" dirty="0" smtClean="0"/>
              <a:t>는 모든 결과를 메모리에 만든후 서비스 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FILE</a:t>
            </a:r>
            <a:r>
              <a:rPr lang="ko-KR" altLang="en-US" dirty="0" smtClean="0"/>
              <a:t>은 모든 결과를 파일로 만든 후 서비스 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PARTIAL-BUFFER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BUFFER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SPEED</a:t>
            </a:r>
            <a:r>
              <a:rPr lang="ko-KR" altLang="en-US" dirty="0" smtClean="0"/>
              <a:t>를 결합한 형태로 빠르고 어느정도 안정성도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24</a:t>
            </a:fld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25" y="1700808"/>
            <a:ext cx="2558179" cy="432048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4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39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Web Cache Logic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Text</a:t>
            </a:r>
          </a:p>
          <a:p>
            <a:pPr lvl="1"/>
            <a:r>
              <a:rPr lang="en-US" altLang="ko-KR" dirty="0" smtClean="0"/>
              <a:t>Text</a:t>
            </a:r>
          </a:p>
          <a:p>
            <a:endParaRPr lang="ko-KR" altLang="en-US" dirty="0"/>
          </a:p>
        </p:txBody>
      </p:sp>
      <p:sp>
        <p:nvSpPr>
          <p:cNvPr id="4" name="자유형 3"/>
          <p:cNvSpPr/>
          <p:nvPr/>
        </p:nvSpPr>
        <p:spPr bwMode="auto">
          <a:xfrm>
            <a:off x="348380" y="1637413"/>
            <a:ext cx="4152686" cy="4455884"/>
          </a:xfrm>
          <a:custGeom>
            <a:avLst/>
            <a:gdLst>
              <a:gd name="connsiteX0" fmla="*/ 0 w 4657060"/>
              <a:gd name="connsiteY0" fmla="*/ 0 h 4880344"/>
              <a:gd name="connsiteX1" fmla="*/ 0 w 4657060"/>
              <a:gd name="connsiteY1" fmla="*/ 4880344 h 4880344"/>
              <a:gd name="connsiteX2" fmla="*/ 2413590 w 4657060"/>
              <a:gd name="connsiteY2" fmla="*/ 4880344 h 4880344"/>
              <a:gd name="connsiteX3" fmla="*/ 2413590 w 4657060"/>
              <a:gd name="connsiteY3" fmla="*/ 2445488 h 4880344"/>
              <a:gd name="connsiteX4" fmla="*/ 4657060 w 4657060"/>
              <a:gd name="connsiteY4" fmla="*/ 2445488 h 4880344"/>
              <a:gd name="connsiteX5" fmla="*/ 4657060 w 4657060"/>
              <a:gd name="connsiteY5" fmla="*/ 1329070 h 4880344"/>
              <a:gd name="connsiteX6" fmla="*/ 2392325 w 4657060"/>
              <a:gd name="connsiteY6" fmla="*/ 1329070 h 4880344"/>
              <a:gd name="connsiteX7" fmla="*/ 2392325 w 4657060"/>
              <a:gd name="connsiteY7" fmla="*/ 21265 h 4880344"/>
              <a:gd name="connsiteX8" fmla="*/ 0 w 4657060"/>
              <a:gd name="connsiteY8" fmla="*/ 0 h 4880344"/>
              <a:gd name="connsiteX0" fmla="*/ 0 w 4657060"/>
              <a:gd name="connsiteY0" fmla="*/ 0 h 4880344"/>
              <a:gd name="connsiteX1" fmla="*/ 0 w 4657060"/>
              <a:gd name="connsiteY1" fmla="*/ 4880344 h 4880344"/>
              <a:gd name="connsiteX2" fmla="*/ 2413590 w 4657060"/>
              <a:gd name="connsiteY2" fmla="*/ 4880344 h 4880344"/>
              <a:gd name="connsiteX3" fmla="*/ 2413590 w 4657060"/>
              <a:gd name="connsiteY3" fmla="*/ 2445488 h 4880344"/>
              <a:gd name="connsiteX4" fmla="*/ 4657060 w 4657060"/>
              <a:gd name="connsiteY4" fmla="*/ 2445488 h 4880344"/>
              <a:gd name="connsiteX5" fmla="*/ 4657060 w 4657060"/>
              <a:gd name="connsiteY5" fmla="*/ 1329070 h 4880344"/>
              <a:gd name="connsiteX6" fmla="*/ 2392325 w 4657060"/>
              <a:gd name="connsiteY6" fmla="*/ 1329070 h 4880344"/>
              <a:gd name="connsiteX7" fmla="*/ 2392325 w 4657060"/>
              <a:gd name="connsiteY7" fmla="*/ 10632 h 4880344"/>
              <a:gd name="connsiteX8" fmla="*/ 0 w 4657060"/>
              <a:gd name="connsiteY8" fmla="*/ 0 h 4880344"/>
              <a:gd name="connsiteX0" fmla="*/ 0 w 4657060"/>
              <a:gd name="connsiteY0" fmla="*/ 1 h 4880345"/>
              <a:gd name="connsiteX1" fmla="*/ 0 w 4657060"/>
              <a:gd name="connsiteY1" fmla="*/ 4880345 h 4880345"/>
              <a:gd name="connsiteX2" fmla="*/ 2413590 w 4657060"/>
              <a:gd name="connsiteY2" fmla="*/ 4880345 h 4880345"/>
              <a:gd name="connsiteX3" fmla="*/ 2413590 w 4657060"/>
              <a:gd name="connsiteY3" fmla="*/ 2445489 h 4880345"/>
              <a:gd name="connsiteX4" fmla="*/ 4657060 w 4657060"/>
              <a:gd name="connsiteY4" fmla="*/ 2445489 h 4880345"/>
              <a:gd name="connsiteX5" fmla="*/ 4657060 w 4657060"/>
              <a:gd name="connsiteY5" fmla="*/ 1329071 h 4880345"/>
              <a:gd name="connsiteX6" fmla="*/ 2392325 w 4657060"/>
              <a:gd name="connsiteY6" fmla="*/ 1329071 h 4880345"/>
              <a:gd name="connsiteX7" fmla="*/ 2392325 w 4657060"/>
              <a:gd name="connsiteY7" fmla="*/ 0 h 4880345"/>
              <a:gd name="connsiteX8" fmla="*/ 0 w 4657060"/>
              <a:gd name="connsiteY8" fmla="*/ 1 h 488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7060" h="4880345">
                <a:moveTo>
                  <a:pt x="0" y="1"/>
                </a:moveTo>
                <a:lnTo>
                  <a:pt x="0" y="4880345"/>
                </a:lnTo>
                <a:lnTo>
                  <a:pt x="2413590" y="4880345"/>
                </a:lnTo>
                <a:lnTo>
                  <a:pt x="2413590" y="2445489"/>
                </a:lnTo>
                <a:lnTo>
                  <a:pt x="4657060" y="2445489"/>
                </a:lnTo>
                <a:lnTo>
                  <a:pt x="4657060" y="1329071"/>
                </a:lnTo>
                <a:lnTo>
                  <a:pt x="2392325" y="1329071"/>
                </a:lnTo>
                <a:lnTo>
                  <a:pt x="2392325" y="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altLang="ko-K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     Web Browser</a:t>
            </a:r>
            <a:endParaRPr lang="ko-KR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2996853" y="3963505"/>
            <a:ext cx="5823619" cy="13072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GIS Server</a:t>
            </a:r>
            <a:endParaRPr kumimoji="1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479599" y="1978965"/>
            <a:ext cx="1906850" cy="27516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URI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요청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479343" y="2472054"/>
            <a:ext cx="1906850" cy="27516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Browser Cache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확인</a:t>
            </a:r>
          </a:p>
        </p:txBody>
      </p:sp>
      <p:sp>
        <p:nvSpPr>
          <p:cNvPr id="8" name="순서도: 판단 7"/>
          <p:cNvSpPr/>
          <p:nvPr/>
        </p:nvSpPr>
        <p:spPr bwMode="auto">
          <a:xfrm>
            <a:off x="646460" y="2941979"/>
            <a:ext cx="1573128" cy="262981"/>
          </a:xfrm>
          <a:prstGeom prst="flowChartDecision">
            <a:avLst/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있는가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순서도: 판단 8"/>
          <p:cNvSpPr/>
          <p:nvPr/>
        </p:nvSpPr>
        <p:spPr bwMode="auto">
          <a:xfrm>
            <a:off x="641275" y="3534753"/>
            <a:ext cx="1573128" cy="262981"/>
          </a:xfrm>
          <a:prstGeom prst="flowChartDecision">
            <a:avLst/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유효기간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479342" y="4049939"/>
            <a:ext cx="1906850" cy="27516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Browser Cache Hit!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순서도: 연결자 10"/>
          <p:cNvSpPr/>
          <p:nvPr/>
        </p:nvSpPr>
        <p:spPr bwMode="auto">
          <a:xfrm>
            <a:off x="1244692" y="5705753"/>
            <a:ext cx="385256" cy="361599"/>
          </a:xfrm>
          <a:prstGeom prst="flowChartConnector">
            <a:avLst/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End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483179" y="3491105"/>
            <a:ext cx="1906850" cy="340909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헤더에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If-Modified-Since: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err="1" smtClean="0">
                <a:latin typeface="맑은 고딕" pitchFamily="50" charset="-127"/>
                <a:ea typeface="맑은 고딕" pitchFamily="50" charset="-127"/>
              </a:rPr>
              <a:t>LastModifiedTime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붙여 요청</a:t>
            </a:r>
            <a:endParaRPr kumimoji="1" lang="ko-KR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468270" y="2932271"/>
            <a:ext cx="1906850" cy="27516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000" dirty="0" err="1" smtClean="0">
                <a:latin typeface="맑은 고딕" pitchFamily="50" charset="-127"/>
                <a:ea typeface="맑은 고딕" pitchFamily="50" charset="-127"/>
              </a:rPr>
              <a:t>컨텐</a:t>
            </a:r>
            <a:r>
              <a:rPr lang="ko-KR" altLang="en-US" sz="1000" dirty="0" err="1">
                <a:latin typeface="맑은 고딕" pitchFamily="50" charset="-127"/>
                <a:ea typeface="맑은 고딕" pitchFamily="50" charset="-127"/>
              </a:rPr>
              <a:t>츠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요청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3134777" y="4740031"/>
            <a:ext cx="1297279" cy="27516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304 not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modified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순서도: 판단 14"/>
          <p:cNvSpPr/>
          <p:nvPr/>
        </p:nvSpPr>
        <p:spPr bwMode="auto">
          <a:xfrm>
            <a:off x="2996853" y="4259358"/>
            <a:ext cx="1573128" cy="262981"/>
          </a:xfrm>
          <a:prstGeom prst="flowChartDecision">
            <a:avLst/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000" dirty="0">
                <a:latin typeface="맑은 고딕" pitchFamily="50" charset="-127"/>
                <a:ea typeface="맑은 고딕" pitchFamily="50" charset="-127"/>
              </a:rPr>
              <a:t>새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버전이 있는가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6849412" y="4203321"/>
            <a:ext cx="1906850" cy="366320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000" dirty="0" err="1" smtClean="0">
                <a:latin typeface="맑은 고딕" pitchFamily="50" charset="-127"/>
                <a:ea typeface="맑은 고딕" pitchFamily="50" charset="-127"/>
              </a:rPr>
              <a:t>컨텐츠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생산 </a:t>
            </a:r>
            <a:endParaRPr lang="en-US" altLang="ko-KR" sz="1000" dirty="0" smtClean="0">
              <a:latin typeface="맑은 고딕" pitchFamily="50" charset="-127"/>
              <a:ea typeface="맑은 고딕" pitchFamily="50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1000" dirty="0" err="1" smtClean="0">
                <a:latin typeface="맑은 고딕" pitchFamily="50" charset="-127"/>
                <a:ea typeface="맑은 고딕" pitchFamily="50" charset="-127"/>
              </a:rPr>
              <a:t>GeoServer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순서도: 판단 16"/>
          <p:cNvSpPr/>
          <p:nvPr/>
        </p:nvSpPr>
        <p:spPr bwMode="auto">
          <a:xfrm>
            <a:off x="4974242" y="4249650"/>
            <a:ext cx="1573128" cy="262981"/>
          </a:xfrm>
          <a:prstGeom prst="flowChartDecision">
            <a:avLst/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서버캐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</a:rPr>
              <a:t>시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에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있는가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4809123" y="4742710"/>
            <a:ext cx="1906850" cy="27516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200 </a:t>
            </a:r>
            <a:r>
              <a:rPr kumimoji="1" lang="en-US" altLang="ko-KR" sz="1000" dirty="0" smtClean="0">
                <a:latin typeface="맑은 고딕" pitchFamily="50" charset="-127"/>
                <a:ea typeface="맑은 고딕" pitchFamily="50" charset="-127"/>
              </a:rPr>
              <a:t>OK + </a:t>
            </a:r>
            <a:r>
              <a:rPr kumimoji="1" lang="ko-KR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컨텐츠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 전송</a:t>
            </a:r>
          </a:p>
        </p:txBody>
      </p:sp>
      <p:cxnSp>
        <p:nvCxnSpPr>
          <p:cNvPr id="19" name="꺾인 연결선 18"/>
          <p:cNvCxnSpPr>
            <a:stCxn id="6" idx="2"/>
            <a:endCxn id="7" idx="0"/>
          </p:cNvCxnSpPr>
          <p:nvPr/>
        </p:nvCxnSpPr>
        <p:spPr bwMode="auto">
          <a:xfrm rot="5400000">
            <a:off x="1323934" y="2362964"/>
            <a:ext cx="217925" cy="256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꺾인 연결선 19"/>
          <p:cNvCxnSpPr>
            <a:stCxn id="7" idx="2"/>
            <a:endCxn id="8" idx="0"/>
          </p:cNvCxnSpPr>
          <p:nvPr/>
        </p:nvCxnSpPr>
        <p:spPr bwMode="auto">
          <a:xfrm rot="16200000" flipH="1">
            <a:off x="1335516" y="2844470"/>
            <a:ext cx="194760" cy="256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꺾인 연결선 20"/>
          <p:cNvCxnSpPr>
            <a:stCxn id="8" idx="2"/>
            <a:endCxn id="9" idx="0"/>
          </p:cNvCxnSpPr>
          <p:nvPr/>
        </p:nvCxnSpPr>
        <p:spPr bwMode="auto">
          <a:xfrm rot="5400000">
            <a:off x="1265536" y="3367264"/>
            <a:ext cx="329793" cy="5185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꺾인 연결선 21"/>
          <p:cNvCxnSpPr>
            <a:stCxn id="8" idx="3"/>
            <a:endCxn id="13" idx="1"/>
          </p:cNvCxnSpPr>
          <p:nvPr/>
        </p:nvCxnSpPr>
        <p:spPr bwMode="auto">
          <a:xfrm flipV="1">
            <a:off x="2219588" y="3069853"/>
            <a:ext cx="248682" cy="3616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꺾인 연결선 22"/>
          <p:cNvCxnSpPr>
            <a:stCxn id="9" idx="3"/>
            <a:endCxn id="12" idx="1"/>
          </p:cNvCxnSpPr>
          <p:nvPr/>
        </p:nvCxnSpPr>
        <p:spPr bwMode="auto">
          <a:xfrm flipV="1">
            <a:off x="2214403" y="3661560"/>
            <a:ext cx="268776" cy="4684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꺾인 연결선 23"/>
          <p:cNvCxnSpPr>
            <a:stCxn id="13" idx="3"/>
            <a:endCxn id="17" idx="0"/>
          </p:cNvCxnSpPr>
          <p:nvPr/>
        </p:nvCxnSpPr>
        <p:spPr bwMode="auto">
          <a:xfrm>
            <a:off x="4375120" y="3069853"/>
            <a:ext cx="1385685" cy="1179797"/>
          </a:xfrm>
          <a:prstGeom prst="bentConnector2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꺾인 연결선 24"/>
          <p:cNvCxnSpPr>
            <a:stCxn id="17" idx="3"/>
            <a:endCxn id="16" idx="1"/>
          </p:cNvCxnSpPr>
          <p:nvPr/>
        </p:nvCxnSpPr>
        <p:spPr bwMode="auto">
          <a:xfrm>
            <a:off x="6547370" y="4381141"/>
            <a:ext cx="302043" cy="5341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꺾인 연결선 25"/>
          <p:cNvCxnSpPr>
            <a:stCxn id="17" idx="2"/>
            <a:endCxn id="18" idx="0"/>
          </p:cNvCxnSpPr>
          <p:nvPr/>
        </p:nvCxnSpPr>
        <p:spPr bwMode="auto">
          <a:xfrm rot="16200000" flipH="1">
            <a:off x="5646637" y="4626798"/>
            <a:ext cx="230079" cy="1743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꺾인 연결선 26"/>
          <p:cNvCxnSpPr>
            <a:stCxn id="16" idx="2"/>
            <a:endCxn id="18" idx="3"/>
          </p:cNvCxnSpPr>
          <p:nvPr/>
        </p:nvCxnSpPr>
        <p:spPr bwMode="auto">
          <a:xfrm rot="5400000">
            <a:off x="7104081" y="4181534"/>
            <a:ext cx="310651" cy="1086864"/>
          </a:xfrm>
          <a:prstGeom prst="bentConnector2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꺾인 연결선 27"/>
          <p:cNvCxnSpPr>
            <a:stCxn id="15" idx="2"/>
            <a:endCxn id="14" idx="0"/>
          </p:cNvCxnSpPr>
          <p:nvPr/>
        </p:nvCxnSpPr>
        <p:spPr bwMode="auto">
          <a:xfrm rot="5400000">
            <a:off x="3674571" y="4631320"/>
            <a:ext cx="217692" cy="11325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꺾인 연결선 28"/>
          <p:cNvCxnSpPr>
            <a:stCxn id="12" idx="2"/>
            <a:endCxn id="15" idx="0"/>
          </p:cNvCxnSpPr>
          <p:nvPr/>
        </p:nvCxnSpPr>
        <p:spPr bwMode="auto">
          <a:xfrm rot="16200000" flipH="1">
            <a:off x="3396338" y="3872280"/>
            <a:ext cx="427344" cy="346812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꺾인 연결선 29"/>
          <p:cNvCxnSpPr>
            <a:stCxn id="9" idx="2"/>
            <a:endCxn id="10" idx="0"/>
          </p:cNvCxnSpPr>
          <p:nvPr/>
        </p:nvCxnSpPr>
        <p:spPr bwMode="auto">
          <a:xfrm rot="16200000" flipH="1">
            <a:off x="1304200" y="3921372"/>
            <a:ext cx="252205" cy="4928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모서리가 둥근 직사각형 30"/>
          <p:cNvSpPr/>
          <p:nvPr/>
        </p:nvSpPr>
        <p:spPr bwMode="auto">
          <a:xfrm>
            <a:off x="479341" y="5200480"/>
            <a:ext cx="1906850" cy="27516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000" dirty="0" err="1" smtClean="0">
                <a:latin typeface="맑은 고딕" pitchFamily="50" charset="-127"/>
                <a:ea typeface="맑은 고딕" pitchFamily="50" charset="-127"/>
              </a:rPr>
              <a:t>컨텐</a:t>
            </a:r>
            <a:r>
              <a:rPr lang="ko-KR" altLang="en-US" sz="1000" dirty="0" err="1">
                <a:latin typeface="맑은 고딕" pitchFamily="50" charset="-127"/>
                <a:ea typeface="맑은 고딕" pitchFamily="50" charset="-127"/>
              </a:rPr>
              <a:t>츠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사용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2" name="꺾인 연결선 31"/>
          <p:cNvCxnSpPr>
            <a:stCxn id="10" idx="2"/>
            <a:endCxn id="31" idx="0"/>
          </p:cNvCxnSpPr>
          <p:nvPr/>
        </p:nvCxnSpPr>
        <p:spPr bwMode="auto">
          <a:xfrm rot="5400000">
            <a:off x="995079" y="4762792"/>
            <a:ext cx="875377" cy="1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꺾인 연결선 32"/>
          <p:cNvCxnSpPr>
            <a:stCxn id="31" idx="2"/>
            <a:endCxn id="11" idx="0"/>
          </p:cNvCxnSpPr>
          <p:nvPr/>
        </p:nvCxnSpPr>
        <p:spPr bwMode="auto">
          <a:xfrm rot="16200000" flipH="1">
            <a:off x="1319989" y="5588421"/>
            <a:ext cx="230108" cy="4554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꺾인 연결선 33"/>
          <p:cNvCxnSpPr>
            <a:stCxn id="14" idx="1"/>
            <a:endCxn id="31" idx="3"/>
          </p:cNvCxnSpPr>
          <p:nvPr/>
        </p:nvCxnSpPr>
        <p:spPr bwMode="auto">
          <a:xfrm rot="10800000" flipV="1">
            <a:off x="2386192" y="4877612"/>
            <a:ext cx="748586" cy="460449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꺾인 연결선 34"/>
          <p:cNvCxnSpPr>
            <a:stCxn id="18" idx="2"/>
            <a:endCxn id="31" idx="3"/>
          </p:cNvCxnSpPr>
          <p:nvPr/>
        </p:nvCxnSpPr>
        <p:spPr bwMode="auto">
          <a:xfrm rot="5400000">
            <a:off x="3914277" y="3489789"/>
            <a:ext cx="320188" cy="3376358"/>
          </a:xfrm>
          <a:prstGeom prst="bentConnector2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꺾인 연결선 35"/>
          <p:cNvCxnSpPr>
            <a:stCxn id="15" idx="3"/>
            <a:endCxn id="17" idx="1"/>
          </p:cNvCxnSpPr>
          <p:nvPr/>
        </p:nvCxnSpPr>
        <p:spPr bwMode="auto">
          <a:xfrm flipV="1">
            <a:off x="4569981" y="4381141"/>
            <a:ext cx="404261" cy="9708"/>
          </a:xfrm>
          <a:prstGeom prst="bentConnector3">
            <a:avLst/>
          </a:prstGeom>
          <a:solidFill>
            <a:srgbClr val="CFE7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093150" y="2865189"/>
            <a:ext cx="304746" cy="21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900" i="1" dirty="0" smtClean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900" i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1537" y="3154403"/>
            <a:ext cx="323329" cy="21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900" i="1" dirty="0" smtClean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900" i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2726" y="3752749"/>
            <a:ext cx="512009" cy="21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900" i="1" dirty="0" smtClean="0">
                <a:latin typeface="맑은 고딕" pitchFamily="50" charset="-127"/>
                <a:ea typeface="맑은 고딕" pitchFamily="50" charset="-127"/>
              </a:rPr>
              <a:t>Remain</a:t>
            </a:r>
            <a:endParaRPr lang="ko-KR" altLang="en-US" sz="900" i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89519" y="3424023"/>
            <a:ext cx="443398" cy="21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900" i="1" dirty="0" smtClean="0">
                <a:latin typeface="맑은 고딕" pitchFamily="50" charset="-127"/>
                <a:ea typeface="맑은 고딕" pitchFamily="50" charset="-127"/>
              </a:rPr>
              <a:t>Expire</a:t>
            </a:r>
            <a:endParaRPr lang="ko-KR" altLang="en-US" sz="900" i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71" y="4498225"/>
            <a:ext cx="304746" cy="21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900" i="1" dirty="0" smtClean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900" i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54239" y="4193613"/>
            <a:ext cx="323329" cy="21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900" i="1" dirty="0" smtClean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900" i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37320" y="4325104"/>
            <a:ext cx="599202" cy="252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0.1 </a:t>
            </a:r>
            <a:r>
              <a:rPr lang="en-US" altLang="ko-KR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ms</a:t>
            </a:r>
            <a:endParaRPr lang="ko-KR" altLang="en-US" b="1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39473" y="5013176"/>
            <a:ext cx="563467" cy="252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10 </a:t>
            </a:r>
            <a:r>
              <a:rPr lang="en-US" altLang="ko-KR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ms</a:t>
            </a:r>
            <a:endParaRPr lang="ko-KR" altLang="en-US" b="1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39167" y="5017874"/>
            <a:ext cx="563467" cy="252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50 </a:t>
            </a:r>
            <a:r>
              <a:rPr lang="en-US" altLang="ko-KR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ms</a:t>
            </a:r>
            <a:endParaRPr lang="ko-KR" altLang="en-US" b="1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8923" y="4186733"/>
            <a:ext cx="304746" cy="21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900" i="1" dirty="0" smtClean="0"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900" i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07310" y="4475946"/>
            <a:ext cx="323329" cy="21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900" i="1" dirty="0" smtClean="0"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900" i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59406" y="4877612"/>
            <a:ext cx="643513" cy="252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500 </a:t>
            </a:r>
            <a:r>
              <a:rPr lang="en-US" altLang="ko-KR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ms</a:t>
            </a:r>
            <a:endParaRPr lang="ko-KR" altLang="en-US" b="1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날짜 개체 틀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1" name="바닥글 개체 틀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52" name="슬라이드 번호 개체 틀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25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/>
              <a:t>Browser Cache </a:t>
            </a:r>
            <a:r>
              <a:rPr lang="en-US" altLang="ko-KR" sz="4400" dirty="0" err="1" smtClean="0"/>
              <a:t>vs</a:t>
            </a:r>
            <a:r>
              <a:rPr lang="en-US" altLang="ko-KR" sz="4400" dirty="0" smtClean="0"/>
              <a:t> Server Cache</a:t>
            </a:r>
            <a:endParaRPr lang="ko-KR" altLang="en-US" sz="4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4</a:t>
            </a:fld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566632" y="1633384"/>
            <a:ext cx="1872208" cy="1152128"/>
            <a:chOff x="1187624" y="1484784"/>
            <a:chExt cx="1872208" cy="1152128"/>
          </a:xfrm>
        </p:grpSpPr>
        <p:sp>
          <p:nvSpPr>
            <p:cNvPr id="7" name="직사각형 6"/>
            <p:cNvSpPr/>
            <p:nvPr/>
          </p:nvSpPr>
          <p:spPr>
            <a:xfrm>
              <a:off x="1187624" y="1628800"/>
              <a:ext cx="1872208" cy="1008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Client A</a:t>
              </a:r>
              <a:endPara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187624" y="1484784"/>
              <a:ext cx="1872208" cy="14401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정육면체 9"/>
          <p:cNvSpPr/>
          <p:nvPr/>
        </p:nvSpPr>
        <p:spPr>
          <a:xfrm>
            <a:off x="807778" y="4342528"/>
            <a:ext cx="5276389" cy="1678759"/>
          </a:xfrm>
          <a:prstGeom prst="cube">
            <a:avLst>
              <a:gd name="adj" fmla="val 12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dirty="0" smtClean="0">
                <a:latin typeface="+mn-ea"/>
              </a:rPr>
              <a:t>App Server</a:t>
            </a:r>
            <a:endParaRPr lang="ko-KR" altLang="en-US" dirty="0">
              <a:latin typeface="+mn-ea"/>
            </a:endParaRPr>
          </a:p>
        </p:txBody>
      </p:sp>
      <p:sp>
        <p:nvSpPr>
          <p:cNvPr id="11" name="원통 10"/>
          <p:cNvSpPr/>
          <p:nvPr/>
        </p:nvSpPr>
        <p:spPr>
          <a:xfrm>
            <a:off x="3995126" y="4725144"/>
            <a:ext cx="1512168" cy="1152128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Server</a:t>
            </a:r>
          </a:p>
          <a:p>
            <a:pPr algn="ctr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Cache</a:t>
            </a:r>
            <a:endParaRPr lang="ko-KR" altLang="en-US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해 11"/>
          <p:cNvSpPr/>
          <p:nvPr/>
        </p:nvSpPr>
        <p:spPr>
          <a:xfrm>
            <a:off x="930891" y="4573603"/>
            <a:ext cx="1512168" cy="1455210"/>
          </a:xfrm>
          <a:prstGeom prst="sun">
            <a:avLst>
              <a:gd name="adj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Contents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Builder</a:t>
            </a:r>
            <a:endParaRPr lang="ko-KR" altLang="en-US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원통 12"/>
          <p:cNvSpPr/>
          <p:nvPr/>
        </p:nvSpPr>
        <p:spPr>
          <a:xfrm>
            <a:off x="2258820" y="2276872"/>
            <a:ext cx="756084" cy="50405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Browse</a:t>
            </a:r>
          </a:p>
          <a:p>
            <a:pPr algn="ctr"/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Cache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3806992" y="1648597"/>
            <a:ext cx="1872208" cy="1152128"/>
            <a:chOff x="1187624" y="1484784"/>
            <a:chExt cx="1872208" cy="1152128"/>
          </a:xfrm>
        </p:grpSpPr>
        <p:sp>
          <p:nvSpPr>
            <p:cNvPr id="15" name="직사각형 14"/>
            <p:cNvSpPr/>
            <p:nvPr/>
          </p:nvSpPr>
          <p:spPr>
            <a:xfrm>
              <a:off x="1187624" y="1628800"/>
              <a:ext cx="1872208" cy="1008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Client B</a:t>
              </a:r>
              <a:endPara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1187624" y="1484784"/>
              <a:ext cx="1872208" cy="14401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원통 16"/>
          <p:cNvSpPr/>
          <p:nvPr/>
        </p:nvSpPr>
        <p:spPr>
          <a:xfrm>
            <a:off x="5499180" y="2292085"/>
            <a:ext cx="756084" cy="50405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Browse</a:t>
            </a:r>
          </a:p>
          <a:p>
            <a:pPr algn="ctr"/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Cache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1142696" y="2780928"/>
            <a:ext cx="0" cy="1656184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5400000">
            <a:off x="310380" y="3398907"/>
            <a:ext cx="1398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latin typeface="+mn-ea"/>
              </a:rPr>
              <a:t>①</a:t>
            </a:r>
            <a:r>
              <a:rPr lang="en-US" altLang="ko-KR" sz="1000" b="1" dirty="0" smtClean="0">
                <a:latin typeface="+mn-ea"/>
              </a:rPr>
              <a:t>Request</a:t>
            </a:r>
            <a:r>
              <a:rPr lang="ko-KR" altLang="en-US" sz="1000" b="1" dirty="0" smtClean="0">
                <a:latin typeface="+mn-ea"/>
              </a:rPr>
              <a:t> </a:t>
            </a:r>
            <a:r>
              <a:rPr lang="en-US" altLang="ko-KR" sz="1000" b="1" dirty="0" smtClean="0">
                <a:latin typeface="+mn-ea"/>
              </a:rPr>
              <a:t>Contents</a:t>
            </a:r>
          </a:p>
        </p:txBody>
      </p:sp>
      <p:sp>
        <p:nvSpPr>
          <p:cNvPr id="22" name="원호 21"/>
          <p:cNvSpPr/>
          <p:nvPr/>
        </p:nvSpPr>
        <p:spPr>
          <a:xfrm rot="5400000" flipV="1">
            <a:off x="1085770" y="4296907"/>
            <a:ext cx="631385" cy="553391"/>
          </a:xfrm>
          <a:prstGeom prst="arc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67921" y="4573603"/>
            <a:ext cx="10647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000" b="1">
                <a:latin typeface="+mn-ea"/>
              </a:defRPr>
            </a:lvl1pPr>
          </a:lstStyle>
          <a:p>
            <a:r>
              <a:rPr lang="ko-KR" altLang="en-US" dirty="0" smtClean="0"/>
              <a:t>②</a:t>
            </a:r>
            <a:r>
              <a:rPr lang="en-US" altLang="ko-KR" dirty="0" smtClean="0"/>
              <a:t>Check cache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and ask </a:t>
            </a:r>
            <a:r>
              <a:rPr lang="en-US" altLang="ko-KR" dirty="0"/>
              <a:t>the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Production</a:t>
            </a:r>
            <a:endParaRPr lang="ko-KR" altLang="en-US" dirty="0"/>
          </a:p>
        </p:txBody>
      </p:sp>
      <p:cxnSp>
        <p:nvCxnSpPr>
          <p:cNvPr id="28" name="직선 화살표 연결선 27"/>
          <p:cNvCxnSpPr>
            <a:stCxn id="12" idx="3"/>
          </p:cNvCxnSpPr>
          <p:nvPr/>
        </p:nvCxnSpPr>
        <p:spPr>
          <a:xfrm>
            <a:off x="2443059" y="5301208"/>
            <a:ext cx="1552067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 flipH="1" flipV="1">
            <a:off x="2785549" y="2800725"/>
            <a:ext cx="1381483" cy="2016543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원호 30"/>
          <p:cNvSpPr/>
          <p:nvPr/>
        </p:nvSpPr>
        <p:spPr>
          <a:xfrm rot="5400000" flipV="1">
            <a:off x="2746552" y="1988190"/>
            <a:ext cx="631385" cy="553391"/>
          </a:xfrm>
          <a:prstGeom prst="arc">
            <a:avLst>
              <a:gd name="adj1" fmla="val 21228226"/>
              <a:gd name="adj2" fmla="val 17502685"/>
            </a:avLst>
          </a:prstGeom>
          <a:ln w="5715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화살표 연결선 32"/>
          <p:cNvCxnSpPr/>
          <p:nvPr/>
        </p:nvCxnSpPr>
        <p:spPr>
          <a:xfrm>
            <a:off x="4383056" y="2800725"/>
            <a:ext cx="0" cy="1636387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원호 33"/>
          <p:cNvSpPr/>
          <p:nvPr/>
        </p:nvSpPr>
        <p:spPr>
          <a:xfrm rot="5400000" flipV="1">
            <a:off x="4344059" y="4294351"/>
            <a:ext cx="631385" cy="553391"/>
          </a:xfrm>
          <a:prstGeom prst="arc">
            <a:avLst/>
          </a:prstGeom>
          <a:ln w="5715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직선 화살표 연결선 35"/>
          <p:cNvCxnSpPr>
            <a:endCxn id="17" idx="3"/>
          </p:cNvCxnSpPr>
          <p:nvPr/>
        </p:nvCxnSpPr>
        <p:spPr>
          <a:xfrm flipV="1">
            <a:off x="4936447" y="2796141"/>
            <a:ext cx="940775" cy="2090598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원호 36"/>
          <p:cNvSpPr/>
          <p:nvPr/>
        </p:nvSpPr>
        <p:spPr>
          <a:xfrm rot="5400000" flipV="1">
            <a:off x="1943127" y="2504232"/>
            <a:ext cx="631385" cy="553391"/>
          </a:xfrm>
          <a:prstGeom prst="arc">
            <a:avLst>
              <a:gd name="adj1" fmla="val 16200000"/>
              <a:gd name="adj2" fmla="val 5586582"/>
            </a:avLst>
          </a:prstGeom>
          <a:ln w="5715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2535515" y="5313317"/>
            <a:ext cx="13773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③Storage Contents</a:t>
            </a:r>
            <a:endParaRPr lang="ko-KR" altLang="en-US" sz="1000" b="1" dirty="0">
              <a:latin typeface="+mn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7944" y="442112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⑧Check cache </a:t>
            </a:r>
          </a:p>
          <a:p>
            <a:r>
              <a:rPr lang="en-US" altLang="ko-KR" sz="1000" b="1" dirty="0" smtClean="0">
                <a:latin typeface="+mn-ea"/>
              </a:rPr>
              <a:t>and reuse</a:t>
            </a:r>
            <a:endParaRPr lang="ko-KR" altLang="en-US" sz="1000" b="1" dirty="0" smtClean="0">
              <a:latin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36862" y="1371598"/>
            <a:ext cx="10597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⑥Check browser cache and reuse</a:t>
            </a:r>
            <a:endParaRPr lang="ko-KR" altLang="en-US" sz="1000" b="1" dirty="0" smtClean="0">
              <a:latin typeface="+mn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66964" y="3068960"/>
            <a:ext cx="124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latin typeface="+mn-ea"/>
              </a:rPr>
              <a:t>⑤</a:t>
            </a:r>
            <a:r>
              <a:rPr lang="en-US" altLang="ko-KR" sz="1000" b="1" dirty="0" smtClean="0">
                <a:latin typeface="+mn-ea"/>
              </a:rPr>
              <a:t>Request </a:t>
            </a:r>
          </a:p>
          <a:p>
            <a:r>
              <a:rPr lang="en-US" altLang="ko-KR" sz="1000" b="1" dirty="0">
                <a:latin typeface="+mn-ea"/>
              </a:rPr>
              <a:t> </a:t>
            </a:r>
            <a:r>
              <a:rPr lang="en-US" altLang="ko-KR" sz="1000" b="1" dirty="0" smtClean="0">
                <a:latin typeface="+mn-ea"/>
              </a:rPr>
              <a:t>  Same</a:t>
            </a:r>
            <a:r>
              <a:rPr lang="ko-KR" altLang="en-US" sz="1000" b="1" dirty="0" smtClean="0">
                <a:latin typeface="+mn-ea"/>
              </a:rPr>
              <a:t> </a:t>
            </a:r>
            <a:r>
              <a:rPr lang="en-US" altLang="ko-KR" sz="1000" b="1" dirty="0" smtClean="0">
                <a:latin typeface="+mn-ea"/>
              </a:rPr>
              <a:t>Contents</a:t>
            </a:r>
          </a:p>
        </p:txBody>
      </p:sp>
      <p:sp>
        <p:nvSpPr>
          <p:cNvPr id="45" name="TextBox 44"/>
          <p:cNvSpPr txBox="1"/>
          <p:nvPr/>
        </p:nvSpPr>
        <p:spPr>
          <a:xfrm rot="5400000">
            <a:off x="3560875" y="3384440"/>
            <a:ext cx="1398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latin typeface="+mn-ea"/>
              </a:rPr>
              <a:t>⑦</a:t>
            </a:r>
            <a:r>
              <a:rPr lang="en-US" altLang="ko-KR" sz="1000" b="1" dirty="0" smtClean="0">
                <a:latin typeface="+mn-ea"/>
              </a:rPr>
              <a:t>Request</a:t>
            </a:r>
            <a:r>
              <a:rPr lang="ko-KR" altLang="en-US" sz="1000" b="1" dirty="0" smtClean="0">
                <a:latin typeface="+mn-ea"/>
              </a:rPr>
              <a:t> </a:t>
            </a:r>
            <a:r>
              <a:rPr lang="en-US" altLang="ko-KR" sz="1000" b="1" dirty="0" smtClean="0">
                <a:latin typeface="+mn-ea"/>
              </a:rPr>
              <a:t>Contents</a:t>
            </a:r>
          </a:p>
        </p:txBody>
      </p:sp>
      <p:sp>
        <p:nvSpPr>
          <p:cNvPr id="46" name="TextBox 45"/>
          <p:cNvSpPr txBox="1"/>
          <p:nvPr/>
        </p:nvSpPr>
        <p:spPr>
          <a:xfrm rot="3349616">
            <a:off x="2593768" y="3596379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④Send Contents</a:t>
            </a:r>
            <a:endParaRPr lang="ko-KR" altLang="en-US" sz="1000" b="1" dirty="0">
              <a:latin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 rot="17690736">
            <a:off x="4454692" y="3569721"/>
            <a:ext cx="1675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latin typeface="+mn-ea"/>
              </a:rPr>
              <a:t>⑨Send cached Contents</a:t>
            </a:r>
            <a:endParaRPr lang="ko-KR" altLang="en-US" sz="1000" b="1" dirty="0">
              <a:latin typeface="+mn-ea"/>
            </a:endParaRPr>
          </a:p>
        </p:txBody>
      </p:sp>
      <p:sp>
        <p:nvSpPr>
          <p:cNvPr id="50" name="사각형 설명선 49"/>
          <p:cNvSpPr/>
          <p:nvPr/>
        </p:nvSpPr>
        <p:spPr>
          <a:xfrm>
            <a:off x="6804248" y="4773658"/>
            <a:ext cx="1944216" cy="1255155"/>
          </a:xfrm>
          <a:prstGeom prst="wedgeRectCallout">
            <a:avLst>
              <a:gd name="adj1" fmla="val -117889"/>
              <a:gd name="adj2" fmla="val -8558"/>
            </a:avLst>
          </a:prstGeom>
          <a:solidFill>
            <a:srgbClr val="FFFF9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Server Cache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server machine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share with others</a:t>
            </a: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1" name="사각형 설명선 50"/>
          <p:cNvSpPr/>
          <p:nvPr/>
        </p:nvSpPr>
        <p:spPr>
          <a:xfrm>
            <a:off x="6804248" y="1484784"/>
            <a:ext cx="1944216" cy="1296143"/>
          </a:xfrm>
          <a:prstGeom prst="wedgeRectCallout">
            <a:avLst>
              <a:gd name="adj1" fmla="val -78279"/>
              <a:gd name="adj2" fmla="val 29671"/>
            </a:avLst>
          </a:prstGeom>
          <a:solidFill>
            <a:srgbClr val="FFFF9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Browser Cache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each client machine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not share with others</a:t>
            </a:r>
            <a:endParaRPr lang="ko-KR" altLang="en-US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46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Using Browser Cache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5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4824"/>
            <a:ext cx="3733800" cy="370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/>
              <a:t>Response Cache Header </a:t>
            </a:r>
            <a:r>
              <a:rPr lang="ko-KR" altLang="en-US" sz="4400" dirty="0" smtClean="0"/>
              <a:t>설정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altLang="ko-KR" dirty="0" err="1">
                <a:latin typeface="맑은 고딕" pitchFamily="50" charset="-127"/>
                <a:ea typeface="맑은 고딕" pitchFamily="50" charset="-127"/>
              </a:rPr>
              <a:t>GeoServer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Admin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화면 접속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왼쪽 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Data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항목 중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Layers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선택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b="1" dirty="0" err="1">
                <a:latin typeface="맑은 고딕" pitchFamily="50" charset="-127"/>
                <a:ea typeface="맑은 고딕" pitchFamily="50" charset="-127"/>
              </a:rPr>
              <a:t>WorldCountries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Layer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선택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Publishing 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탭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 선택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Edit Layer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아래 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Response Cache Headers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체크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Cache Time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에 초단위로 </a:t>
            </a:r>
            <a:r>
              <a:rPr lang="ko-KR" altLang="en-US" dirty="0" err="1">
                <a:latin typeface="맑은 고딕" pitchFamily="50" charset="-127"/>
                <a:ea typeface="맑은 고딕" pitchFamily="50" charset="-127"/>
              </a:rPr>
              <a:t>컨텐츠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 유효기간 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604800 (7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일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 입력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. 60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초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* 60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분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*24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시간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* 7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일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= 604800</a:t>
            </a:r>
          </a:p>
          <a:p>
            <a:pPr>
              <a:buFont typeface="+mj-lt"/>
              <a:buAutoNum type="arabicPeriod"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[Save]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눌러 완료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/>
          </a:p>
        </p:txBody>
      </p:sp>
      <p:sp>
        <p:nvSpPr>
          <p:cNvPr id="11" name="날짜 개체 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2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Browser Cache Hit Test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altLang="ko-KR" sz="1800" dirty="0" err="1">
                <a:latin typeface="맑은 고딕" pitchFamily="50" charset="-127"/>
                <a:ea typeface="맑은 고딕" pitchFamily="50" charset="-127"/>
              </a:rPr>
              <a:t>GeoServer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Admin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화면 접속</a:t>
            </a: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왼쪽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Data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항목 중 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Layer Preview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선택</a:t>
            </a: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dirty="0" err="1">
                <a:latin typeface="맑은 고딕" pitchFamily="50" charset="-127"/>
                <a:ea typeface="맑은 고딕" pitchFamily="50" charset="-127"/>
              </a:rPr>
              <a:t>demo:WorldCountries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Layer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 err="1">
                <a:latin typeface="맑은 고딕" pitchFamily="50" charset="-127"/>
                <a:ea typeface="맑은 고딕" pitchFamily="50" charset="-127"/>
              </a:rPr>
              <a:t>OpenLayers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선택</a:t>
            </a: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ko-KR" altLang="en-US" sz="1800" dirty="0" err="1">
                <a:latin typeface="맑은 고딕" pitchFamily="50" charset="-127"/>
                <a:ea typeface="맑은 고딕" pitchFamily="50" charset="-127"/>
              </a:rPr>
              <a:t>지도창이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 뜨면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Http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헤더 분석도구로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Response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확인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(Chrome [F12], </a:t>
            </a:r>
            <a:r>
              <a:rPr lang="en-US" altLang="ko-KR" sz="1800" dirty="0" err="1">
                <a:latin typeface="맑은 고딕" pitchFamily="50" charset="-127"/>
                <a:ea typeface="맑은 고딕" pitchFamily="50" charset="-127"/>
              </a:rPr>
              <a:t>FireFox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 err="1">
                <a:latin typeface="맑은 고딕" pitchFamily="50" charset="-127"/>
                <a:ea typeface="맑은 고딕" pitchFamily="50" charset="-127"/>
              </a:rPr>
              <a:t>FireBug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, IE </a:t>
            </a:r>
            <a:r>
              <a:rPr lang="en-US" altLang="ko-KR" sz="1800" dirty="0" err="1">
                <a:latin typeface="맑은 고딕" pitchFamily="50" charset="-127"/>
                <a:ea typeface="맑은 고딕" pitchFamily="50" charset="-127"/>
              </a:rPr>
              <a:t>HttpWatch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Response Header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부분에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Expires, Cache-Control: max-age=604800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값이 추가되었음을 확인</a:t>
            </a: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ko-KR" altLang="en-US" sz="1800" dirty="0" err="1">
                <a:latin typeface="맑은 고딕" pitchFamily="50" charset="-127"/>
                <a:ea typeface="맑은 고딕" pitchFamily="50" charset="-127"/>
              </a:rPr>
              <a:t>휠로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 줌 인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줌 아웃 반복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별로 빨라지지 않은 것 같다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 </a:t>
            </a:r>
            <a:r>
              <a:rPr lang="ko-KR" altLang="en-US" sz="1800" dirty="0" err="1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ㅠㅠ</a:t>
            </a:r>
            <a:endParaRPr lang="en-US" altLang="ko-KR" sz="1800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  <a:p>
            <a:pPr>
              <a:buFont typeface="+mj-lt"/>
              <a:buAutoNum type="arabicPeriod"/>
            </a:pP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지도 </a:t>
            </a:r>
            <a:r>
              <a:rPr lang="ko-KR" altLang="en-US" sz="1800" dirty="0" err="1">
                <a:latin typeface="맑은 고딕" pitchFamily="50" charset="-127"/>
                <a:ea typeface="맑은 고딕" pitchFamily="50" charset="-127"/>
              </a:rPr>
              <a:t>우상단의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 옵션버튼      클릭</a:t>
            </a: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Tiling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Tiled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선택</a:t>
            </a: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+mj-lt"/>
              <a:buAutoNum type="arabicPeriod"/>
            </a:pPr>
            <a:r>
              <a:rPr lang="ko-KR" altLang="en-US" sz="1800" dirty="0" err="1">
                <a:latin typeface="맑은 고딕" pitchFamily="50" charset="-127"/>
                <a:ea typeface="맑은 고딕" pitchFamily="50" charset="-127"/>
              </a:rPr>
              <a:t>휠로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 줌 인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</a:rPr>
              <a:t>줌 아웃 반복 </a:t>
            </a:r>
            <a:r>
              <a:rPr lang="en-US" altLang="ko-KR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 </a:t>
            </a:r>
            <a:r>
              <a:rPr lang="ko-KR" altLang="en-US" sz="1800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이번엔 확실히 빨라진 것이 보인다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.</a:t>
            </a: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5004048" y="1556792"/>
            <a:ext cx="3600400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Cache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가 되려면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Tiled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로 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호출하여야만 한다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054" y="5013176"/>
            <a:ext cx="1619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64903"/>
            <a:ext cx="3053140" cy="381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5230232" y="2595383"/>
            <a:ext cx="792088" cy="144017"/>
          </a:xfrm>
          <a:prstGeom prst="rect">
            <a:avLst/>
          </a:prstGeom>
          <a:noFill/>
          <a:ln w="38100"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454368" y="5485864"/>
            <a:ext cx="1152128" cy="144017"/>
          </a:xfrm>
          <a:prstGeom prst="rect">
            <a:avLst/>
          </a:prstGeom>
          <a:noFill/>
          <a:ln w="38100"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495896" y="6061929"/>
            <a:ext cx="1296144" cy="216024"/>
          </a:xfrm>
          <a:prstGeom prst="rect">
            <a:avLst/>
          </a:prstGeom>
          <a:noFill/>
          <a:ln w="38100"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9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divide tiles?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o-KR" altLang="en-US" sz="32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2011-10-28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67544" y="5805264"/>
            <a:ext cx="4727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dirty="0">
                <a:latin typeface="맑은 고딕" pitchFamily="50" charset="-127"/>
                <a:ea typeface="맑은 고딕" pitchFamily="50" charset="-127"/>
                <a:hlinkClick r:id="rId3"/>
              </a:rPr>
              <a:t>http://wiki.osgeo.org/wiki/WMS_Tiling_Client_Recommendation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19294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그룹 10"/>
          <p:cNvGrpSpPr/>
          <p:nvPr/>
        </p:nvGrpSpPr>
        <p:grpSpPr>
          <a:xfrm>
            <a:off x="467544" y="1628800"/>
            <a:ext cx="8188592" cy="4104456"/>
            <a:chOff x="467544" y="1628800"/>
            <a:chExt cx="8188592" cy="4104456"/>
          </a:xfrm>
        </p:grpSpPr>
        <p:sp>
          <p:nvSpPr>
            <p:cNvPr id="9" name="직사각형 8"/>
            <p:cNvSpPr/>
            <p:nvPr/>
          </p:nvSpPr>
          <p:spPr>
            <a:xfrm>
              <a:off x="467544" y="1628800"/>
              <a:ext cx="4096470" cy="41044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dirty="0" smtClean="0">
                  <a:solidFill>
                    <a:srgbClr val="FF0000"/>
                  </a:solidFill>
                  <a:latin typeface="나눔고딕 ExtraBold" pitchFamily="50" charset="-127"/>
                  <a:ea typeface="나눔고딕 ExtraBold" pitchFamily="50" charset="-127"/>
                </a:rPr>
                <a:t>L0:0_0/00_00</a:t>
              </a:r>
              <a:endParaRPr lang="ko-KR" altLang="en-US" sz="2800" dirty="0">
                <a:solidFill>
                  <a:srgbClr val="FF0000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559666" y="1628800"/>
              <a:ext cx="4096470" cy="41044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dirty="0" smtClean="0">
                  <a:solidFill>
                    <a:srgbClr val="FF0000"/>
                  </a:solidFill>
                  <a:latin typeface="나눔고딕 ExtraBold" pitchFamily="50" charset="-127"/>
                  <a:ea typeface="나눔고딕 ExtraBold" pitchFamily="50" charset="-127"/>
                </a:rPr>
                <a:t>L0:0_0/01_00</a:t>
              </a:r>
              <a:endParaRPr lang="ko-KR" altLang="en-US" sz="2800" dirty="0">
                <a:solidFill>
                  <a:srgbClr val="FF0000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67545" y="1629936"/>
            <a:ext cx="4096470" cy="2051092"/>
            <a:chOff x="467544" y="1628800"/>
            <a:chExt cx="8188592" cy="4104456"/>
          </a:xfrm>
        </p:grpSpPr>
        <p:sp>
          <p:nvSpPr>
            <p:cNvPr id="13" name="직사각형 12"/>
            <p:cNvSpPr/>
            <p:nvPr/>
          </p:nvSpPr>
          <p:spPr>
            <a:xfrm>
              <a:off x="467544" y="1628800"/>
              <a:ext cx="4096470" cy="4104456"/>
            </a:xfrm>
            <a:prstGeom prst="rect">
              <a:avLst/>
            </a:prstGeom>
            <a:noFill/>
            <a:ln>
              <a:solidFill>
                <a:schemeClr val="accent5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accent5"/>
                  </a:solidFill>
                  <a:latin typeface="나눔고딕 ExtraBold" pitchFamily="50" charset="-127"/>
                  <a:ea typeface="나눔고딕 ExtraBold" pitchFamily="50" charset="-127"/>
                </a:rPr>
                <a:t>L1:0_0/00_01</a:t>
              </a:r>
              <a:endParaRPr lang="ko-KR" altLang="en-US" dirty="0">
                <a:solidFill>
                  <a:schemeClr val="accent5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559666" y="1628800"/>
              <a:ext cx="4096470" cy="4104456"/>
            </a:xfrm>
            <a:prstGeom prst="rect">
              <a:avLst/>
            </a:prstGeom>
            <a:noFill/>
            <a:ln>
              <a:solidFill>
                <a:schemeClr val="accent5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accent5"/>
                  </a:solidFill>
                  <a:latin typeface="나눔고딕 ExtraBold" pitchFamily="50" charset="-127"/>
                  <a:ea typeface="나눔고딕 ExtraBold" pitchFamily="50" charset="-127"/>
                </a:rPr>
                <a:t>L1:0_0/01_01</a:t>
              </a:r>
              <a:endParaRPr lang="ko-KR" altLang="en-US" dirty="0">
                <a:solidFill>
                  <a:schemeClr val="accent5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467544" y="3682164"/>
            <a:ext cx="4096470" cy="2051092"/>
            <a:chOff x="467544" y="1628800"/>
            <a:chExt cx="8188592" cy="4104456"/>
          </a:xfrm>
        </p:grpSpPr>
        <p:sp>
          <p:nvSpPr>
            <p:cNvPr id="16" name="직사각형 15"/>
            <p:cNvSpPr/>
            <p:nvPr/>
          </p:nvSpPr>
          <p:spPr>
            <a:xfrm>
              <a:off x="467544" y="1628800"/>
              <a:ext cx="4096470" cy="4104456"/>
            </a:xfrm>
            <a:prstGeom prst="rect">
              <a:avLst/>
            </a:prstGeom>
            <a:noFill/>
            <a:ln>
              <a:solidFill>
                <a:schemeClr val="accent5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accent5"/>
                  </a:solidFill>
                  <a:latin typeface="나눔고딕 ExtraBold" pitchFamily="50" charset="-127"/>
                  <a:ea typeface="나눔고딕 ExtraBold" pitchFamily="50" charset="-127"/>
                </a:rPr>
                <a:t>L1:0_0/00_00</a:t>
              </a:r>
              <a:endParaRPr lang="ko-KR" altLang="en-US" dirty="0">
                <a:solidFill>
                  <a:schemeClr val="accent5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559666" y="1628800"/>
              <a:ext cx="4096470" cy="4104456"/>
            </a:xfrm>
            <a:prstGeom prst="rect">
              <a:avLst/>
            </a:prstGeom>
            <a:noFill/>
            <a:ln>
              <a:solidFill>
                <a:schemeClr val="accent5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accent5"/>
                  </a:solidFill>
                  <a:latin typeface="나눔고딕 ExtraBold" pitchFamily="50" charset="-127"/>
                  <a:ea typeface="나눔고딕 ExtraBold" pitchFamily="50" charset="-127"/>
                </a:rPr>
                <a:t>L1:0_0/01_00</a:t>
              </a:r>
              <a:endParaRPr lang="ko-KR" altLang="en-US" dirty="0">
                <a:solidFill>
                  <a:schemeClr val="accent5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467544" y="3680506"/>
            <a:ext cx="2049324" cy="2052750"/>
            <a:chOff x="619944" y="1782336"/>
            <a:chExt cx="4096471" cy="4103320"/>
          </a:xfrm>
        </p:grpSpPr>
        <p:grpSp>
          <p:nvGrpSpPr>
            <p:cNvPr id="18" name="그룹 17"/>
            <p:cNvGrpSpPr/>
            <p:nvPr/>
          </p:nvGrpSpPr>
          <p:grpSpPr>
            <a:xfrm>
              <a:off x="619945" y="1782336"/>
              <a:ext cx="4096470" cy="2051092"/>
              <a:chOff x="467544" y="1628800"/>
              <a:chExt cx="8188592" cy="4104456"/>
            </a:xfrm>
          </p:grpSpPr>
          <p:sp>
            <p:nvSpPr>
              <p:cNvPr id="19" name="직사각형 18"/>
              <p:cNvSpPr/>
              <p:nvPr/>
            </p:nvSpPr>
            <p:spPr>
              <a:xfrm>
                <a:off x="467544" y="1628800"/>
                <a:ext cx="4096470" cy="4104456"/>
              </a:xfrm>
              <a:prstGeom prst="rect">
                <a:avLst/>
              </a:prstGeom>
              <a:noFill/>
              <a:ln>
                <a:solidFill>
                  <a:schemeClr val="tx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2"/>
                    </a:solidFill>
                    <a:latin typeface="나눔고딕 ExtraBold" pitchFamily="50" charset="-127"/>
                    <a:ea typeface="나눔고딕 ExtraBold" pitchFamily="50" charset="-127"/>
                  </a:rPr>
                  <a:t>L2:0_0/00_01</a:t>
                </a:r>
                <a:endParaRPr lang="ko-KR" altLang="en-US" sz="1200" dirty="0">
                  <a:solidFill>
                    <a:schemeClr val="tx2"/>
                  </a:solidFill>
                  <a:latin typeface="나눔고딕 ExtraBold" pitchFamily="50" charset="-127"/>
                  <a:ea typeface="나눔고딕 ExtraBold" pitchFamily="50" charset="-127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4559666" y="1628800"/>
                <a:ext cx="4096470" cy="4104456"/>
              </a:xfrm>
              <a:prstGeom prst="rect">
                <a:avLst/>
              </a:prstGeom>
              <a:noFill/>
              <a:ln>
                <a:solidFill>
                  <a:schemeClr val="tx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2"/>
                    </a:solidFill>
                    <a:latin typeface="나눔고딕 ExtraBold" pitchFamily="50" charset="-127"/>
                    <a:ea typeface="나눔고딕 ExtraBold" pitchFamily="50" charset="-127"/>
                  </a:rPr>
                  <a:t>L2:0_0/01_01</a:t>
                </a:r>
                <a:endParaRPr lang="ko-KR" altLang="en-US" sz="1200" dirty="0">
                  <a:solidFill>
                    <a:schemeClr val="tx2"/>
                  </a:solidFill>
                  <a:latin typeface="나눔고딕 ExtraBold" pitchFamily="50" charset="-127"/>
                  <a:ea typeface="나눔고딕 ExtraBold" pitchFamily="50" charset="-127"/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619944" y="3834564"/>
              <a:ext cx="4096470" cy="2051092"/>
              <a:chOff x="467544" y="1628800"/>
              <a:chExt cx="8188592" cy="4104456"/>
            </a:xfrm>
          </p:grpSpPr>
          <p:sp>
            <p:nvSpPr>
              <p:cNvPr id="22" name="직사각형 21"/>
              <p:cNvSpPr/>
              <p:nvPr/>
            </p:nvSpPr>
            <p:spPr>
              <a:xfrm>
                <a:off x="467544" y="1628800"/>
                <a:ext cx="4096470" cy="4104456"/>
              </a:xfrm>
              <a:prstGeom prst="rect">
                <a:avLst/>
              </a:prstGeom>
              <a:noFill/>
              <a:ln>
                <a:solidFill>
                  <a:schemeClr val="tx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2"/>
                    </a:solidFill>
                    <a:latin typeface="나눔고딕 ExtraBold" pitchFamily="50" charset="-127"/>
                    <a:ea typeface="나눔고딕 ExtraBold" pitchFamily="50" charset="-127"/>
                  </a:rPr>
                  <a:t>L2:0_0/00_00</a:t>
                </a:r>
                <a:endParaRPr lang="ko-KR" altLang="en-US" sz="1200" dirty="0">
                  <a:solidFill>
                    <a:schemeClr val="tx2"/>
                  </a:solidFill>
                  <a:latin typeface="나눔고딕 ExtraBold" pitchFamily="50" charset="-127"/>
                  <a:ea typeface="나눔고딕 ExtraBold" pitchFamily="50" charset="-127"/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4559666" y="1628800"/>
                <a:ext cx="4096470" cy="4104456"/>
              </a:xfrm>
              <a:prstGeom prst="rect">
                <a:avLst/>
              </a:prstGeom>
              <a:noFill/>
              <a:ln>
                <a:solidFill>
                  <a:schemeClr val="tx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2"/>
                    </a:solidFill>
                    <a:latin typeface="나눔고딕 ExtraBold" pitchFamily="50" charset="-127"/>
                    <a:ea typeface="나눔고딕 ExtraBold" pitchFamily="50" charset="-127"/>
                  </a:rPr>
                  <a:t>L2:0_0/01_00</a:t>
                </a:r>
                <a:endParaRPr lang="ko-KR" altLang="en-US" sz="1200" dirty="0">
                  <a:solidFill>
                    <a:schemeClr val="tx2"/>
                  </a:solidFill>
                  <a:latin typeface="나눔고딕 ExtraBold" pitchFamily="50" charset="-127"/>
                  <a:ea typeface="나눔고딕 ExtraBold" pitchFamily="50" charset="-127"/>
                </a:endParaRPr>
              </a:p>
            </p:txBody>
          </p:sp>
        </p:grpSp>
      </p:grpSp>
      <p:grpSp>
        <p:nvGrpSpPr>
          <p:cNvPr id="25" name="그룹 24"/>
          <p:cNvGrpSpPr/>
          <p:nvPr/>
        </p:nvGrpSpPr>
        <p:grpSpPr>
          <a:xfrm>
            <a:off x="2522676" y="3680506"/>
            <a:ext cx="2049324" cy="2052750"/>
            <a:chOff x="619944" y="1782336"/>
            <a:chExt cx="4096471" cy="4103320"/>
          </a:xfrm>
        </p:grpSpPr>
        <p:grpSp>
          <p:nvGrpSpPr>
            <p:cNvPr id="26" name="그룹 25"/>
            <p:cNvGrpSpPr/>
            <p:nvPr/>
          </p:nvGrpSpPr>
          <p:grpSpPr>
            <a:xfrm>
              <a:off x="619945" y="1782336"/>
              <a:ext cx="4096470" cy="2051092"/>
              <a:chOff x="467544" y="1628800"/>
              <a:chExt cx="8188592" cy="4104456"/>
            </a:xfrm>
          </p:grpSpPr>
          <p:sp>
            <p:nvSpPr>
              <p:cNvPr id="30" name="직사각형 29"/>
              <p:cNvSpPr/>
              <p:nvPr/>
            </p:nvSpPr>
            <p:spPr>
              <a:xfrm>
                <a:off x="467544" y="1628800"/>
                <a:ext cx="4096470" cy="4104456"/>
              </a:xfrm>
              <a:prstGeom prst="rect">
                <a:avLst/>
              </a:prstGeom>
              <a:noFill/>
              <a:ln>
                <a:solidFill>
                  <a:schemeClr val="tx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2"/>
                    </a:solidFill>
                    <a:latin typeface="나눔고딕 ExtraBold" pitchFamily="50" charset="-127"/>
                    <a:ea typeface="나눔고딕 ExtraBold" pitchFamily="50" charset="-127"/>
                  </a:rPr>
                  <a:t>L2:0_0/02_01</a:t>
                </a:r>
                <a:endParaRPr lang="ko-KR" altLang="en-US" sz="1200" dirty="0">
                  <a:solidFill>
                    <a:schemeClr val="tx2"/>
                  </a:solidFill>
                  <a:latin typeface="나눔고딕 ExtraBold" pitchFamily="50" charset="-127"/>
                  <a:ea typeface="나눔고딕 ExtraBold" pitchFamily="50" charset="-127"/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4559666" y="1628800"/>
                <a:ext cx="4096470" cy="4104456"/>
              </a:xfrm>
              <a:prstGeom prst="rect">
                <a:avLst/>
              </a:prstGeom>
              <a:noFill/>
              <a:ln>
                <a:solidFill>
                  <a:schemeClr val="tx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2"/>
                    </a:solidFill>
                    <a:latin typeface="나눔고딕 ExtraBold" pitchFamily="50" charset="-127"/>
                    <a:ea typeface="나눔고딕 ExtraBold" pitchFamily="50" charset="-127"/>
                  </a:rPr>
                  <a:t>L2:0_0/03_01</a:t>
                </a:r>
                <a:endParaRPr lang="ko-KR" altLang="en-US" sz="1200" dirty="0">
                  <a:solidFill>
                    <a:schemeClr val="tx2"/>
                  </a:solidFill>
                  <a:latin typeface="나눔고딕 ExtraBold" pitchFamily="50" charset="-127"/>
                  <a:ea typeface="나눔고딕 ExtraBold" pitchFamily="50" charset="-127"/>
                </a:endParaRPr>
              </a:p>
            </p:txBody>
          </p:sp>
        </p:grpSp>
        <p:grpSp>
          <p:nvGrpSpPr>
            <p:cNvPr id="27" name="그룹 26"/>
            <p:cNvGrpSpPr/>
            <p:nvPr/>
          </p:nvGrpSpPr>
          <p:grpSpPr>
            <a:xfrm>
              <a:off x="619944" y="3834564"/>
              <a:ext cx="4096470" cy="2051092"/>
              <a:chOff x="467544" y="1628800"/>
              <a:chExt cx="8188592" cy="4104456"/>
            </a:xfrm>
          </p:grpSpPr>
          <p:sp>
            <p:nvSpPr>
              <p:cNvPr id="28" name="직사각형 27"/>
              <p:cNvSpPr/>
              <p:nvPr/>
            </p:nvSpPr>
            <p:spPr>
              <a:xfrm>
                <a:off x="467544" y="1628800"/>
                <a:ext cx="4096470" cy="4104456"/>
              </a:xfrm>
              <a:prstGeom prst="rect">
                <a:avLst/>
              </a:prstGeom>
              <a:noFill/>
              <a:ln>
                <a:solidFill>
                  <a:schemeClr val="tx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2"/>
                    </a:solidFill>
                    <a:latin typeface="나눔고딕 ExtraBold" pitchFamily="50" charset="-127"/>
                    <a:ea typeface="나눔고딕 ExtraBold" pitchFamily="50" charset="-127"/>
                  </a:rPr>
                  <a:t>L2:0_0/02_00</a:t>
                </a:r>
                <a:endParaRPr lang="ko-KR" altLang="en-US" sz="1200" dirty="0">
                  <a:solidFill>
                    <a:schemeClr val="tx2"/>
                  </a:solidFill>
                  <a:latin typeface="나눔고딕 ExtraBold" pitchFamily="50" charset="-127"/>
                  <a:ea typeface="나눔고딕 ExtraBold" pitchFamily="50" charset="-127"/>
                </a:endParaRPr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4559666" y="1628800"/>
                <a:ext cx="4096470" cy="4104456"/>
              </a:xfrm>
              <a:prstGeom prst="rect">
                <a:avLst/>
              </a:prstGeom>
              <a:noFill/>
              <a:ln>
                <a:solidFill>
                  <a:schemeClr val="tx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2"/>
                    </a:solidFill>
                    <a:latin typeface="나눔고딕 ExtraBold" pitchFamily="50" charset="-127"/>
                    <a:ea typeface="나눔고딕 ExtraBold" pitchFamily="50" charset="-127"/>
                  </a:rPr>
                  <a:t>L2:0_0/03_00</a:t>
                </a:r>
                <a:endParaRPr lang="ko-KR" altLang="en-US" sz="1200" dirty="0">
                  <a:solidFill>
                    <a:schemeClr val="tx2"/>
                  </a:solidFill>
                  <a:latin typeface="나눔고딕 ExtraBold" pitchFamily="50" charset="-127"/>
                  <a:ea typeface="나눔고딕 ExtraBold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37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Using Server Cache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2011-10-28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GeoServer </a:t>
            </a:r>
            <a:r>
              <a:rPr lang="ko-KR" altLang="en-US" smtClean="0"/>
              <a:t>성능향상을 위한 튜닝기법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6A2E-A570-4036-9BBA-407D9DC45D48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1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실행">
  <a:themeElements>
    <a:clrScheme name="실행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실행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실행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57150">
          <a:solidFill>
            <a:srgbClr val="C00000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b="1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763</TotalTime>
  <Words>1600</Words>
  <Application>Microsoft Office PowerPoint</Application>
  <PresentationFormat>화면 슬라이드 쇼(4:3)</PresentationFormat>
  <Paragraphs>371</Paragraphs>
  <Slides>25</Slides>
  <Notes>24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실행</vt:lpstr>
      <vt:lpstr>GeoServer  성능향상을 위한  튜닝 기법</vt:lpstr>
      <vt:lpstr>1. Understanding  Cache Logic</vt:lpstr>
      <vt:lpstr>Web Cache Logic</vt:lpstr>
      <vt:lpstr>Browser Cache vs Server Cache</vt:lpstr>
      <vt:lpstr>2. Using Browser Cache</vt:lpstr>
      <vt:lpstr>Response Cache Header 설정</vt:lpstr>
      <vt:lpstr>Browser Cache Hit Test</vt:lpstr>
      <vt:lpstr>How to divide tiles?</vt:lpstr>
      <vt:lpstr>3. Using Server Cache</vt:lpstr>
      <vt:lpstr>Two similar Arcitecture</vt:lpstr>
      <vt:lpstr>GWC vs Squid</vt:lpstr>
      <vt:lpstr>GeoWebCache Setting</vt:lpstr>
      <vt:lpstr>Layer Seeding</vt:lpstr>
      <vt:lpstr>Using GWC Service</vt:lpstr>
      <vt:lpstr>Install Squid</vt:lpstr>
      <vt:lpstr>Add WAS filter for Squid</vt:lpstr>
      <vt:lpstr>Using Squid Service</vt:lpstr>
      <vt:lpstr>4. The Best Data Setting</vt:lpstr>
      <vt:lpstr>Vector Data</vt:lpstr>
      <vt:lpstr>Raster Data</vt:lpstr>
      <vt:lpstr>Output Format Selection</vt:lpstr>
      <vt:lpstr>5. The Best Server Setting</vt:lpstr>
      <vt:lpstr>JVM setting </vt:lpstr>
      <vt:lpstr>GeoServer Setting</vt:lpstr>
      <vt:lpstr>감사합니다.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GeoServer 캐시최적화</dc:title>
  <dc:creator>-</dc:creator>
  <cp:lastModifiedBy>user</cp:lastModifiedBy>
  <cp:revision>64</cp:revision>
  <dcterms:created xsi:type="dcterms:W3CDTF">2011-10-25T11:37:31Z</dcterms:created>
  <dcterms:modified xsi:type="dcterms:W3CDTF">2011-10-28T03:05:28Z</dcterms:modified>
</cp:coreProperties>
</file>