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5"/>
  </p:notesMasterIdLst>
  <p:sldIdLst>
    <p:sldId id="256" r:id="rId2"/>
    <p:sldId id="272" r:id="rId3"/>
    <p:sldId id="273" r:id="rId4"/>
    <p:sldId id="274" r:id="rId5"/>
    <p:sldId id="258" r:id="rId6"/>
    <p:sldId id="276" r:id="rId7"/>
    <p:sldId id="280" r:id="rId8"/>
    <p:sldId id="279" r:id="rId9"/>
    <p:sldId id="285" r:id="rId10"/>
    <p:sldId id="284" r:id="rId11"/>
    <p:sldId id="281" r:id="rId12"/>
    <p:sldId id="282" r:id="rId13"/>
    <p:sldId id="289" r:id="rId14"/>
    <p:sldId id="286" r:id="rId15"/>
    <p:sldId id="287" r:id="rId16"/>
    <p:sldId id="290" r:id="rId17"/>
    <p:sldId id="288" r:id="rId18"/>
    <p:sldId id="291" r:id="rId19"/>
    <p:sldId id="292" r:id="rId20"/>
    <p:sldId id="294" r:id="rId21"/>
    <p:sldId id="295" r:id="rId22"/>
    <p:sldId id="297" r:id="rId23"/>
    <p:sldId id="296" r:id="rId24"/>
  </p:sldIdLst>
  <p:sldSz cx="9144000" cy="6858000" type="screen4x3"/>
  <p:notesSz cx="6867525" cy="9993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43C"/>
    <a:srgbClr val="A4E0C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2523" autoAdjust="0"/>
  </p:normalViewPr>
  <p:slideViewPr>
    <p:cSldViewPr>
      <p:cViewPr>
        <p:scale>
          <a:sx n="75" d="100"/>
          <a:sy n="75" d="100"/>
        </p:scale>
        <p:origin x="-1014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4FF6FB-5FB2-9F4A-838D-037ECFE94ED7}" type="doc">
      <dgm:prSet loTypeId="urn:microsoft.com/office/officeart/2005/8/layout/vList5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FF730E7-85AB-4745-AF32-B665D8CC13EF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>
            <a:lnSpc>
              <a:spcPct val="70000"/>
            </a:lnSpc>
          </a:pPr>
          <a:r>
            <a:rPr lang="ko-KR" altLang="en-US" sz="1800" b="1" smtClean="0">
              <a:latin typeface="맑은 고딕" pitchFamily="50" charset="-127"/>
              <a:ea typeface="맑은 고딕" pitchFamily="50" charset="-127"/>
              <a:cs typeface="맑은고딕"/>
            </a:rPr>
            <a:t>날씨정보와 </a:t>
          </a:r>
          <a:endParaRPr lang="en-US" altLang="ko-KR" sz="1800" b="1" smtClean="0">
            <a:latin typeface="맑은 고딕" pitchFamily="50" charset="-127"/>
            <a:ea typeface="맑은 고딕" pitchFamily="50" charset="-127"/>
            <a:cs typeface="맑은고딕"/>
          </a:endParaRPr>
        </a:p>
        <a:p>
          <a:pPr algn="ctr">
            <a:lnSpc>
              <a:spcPct val="70000"/>
            </a:lnSpc>
          </a:pPr>
          <a:r>
            <a:rPr lang="ko-KR" altLang="en-US" sz="1800" b="1" smtClean="0">
              <a:latin typeface="맑은 고딕" pitchFamily="50" charset="-127"/>
              <a:ea typeface="맑은 고딕" pitchFamily="50" charset="-127"/>
              <a:cs typeface="맑은고딕"/>
            </a:rPr>
            <a:t>융합된 지도  </a:t>
          </a:r>
          <a:endParaRPr lang="en-US" altLang="ko-KR" sz="1800" b="1" smtClean="0">
            <a:latin typeface="맑은 고딕" pitchFamily="50" charset="-127"/>
            <a:ea typeface="맑은 고딕" pitchFamily="50" charset="-127"/>
            <a:cs typeface="맑은고딕"/>
          </a:endParaRPr>
        </a:p>
        <a:p>
          <a:pPr algn="ctr">
            <a:lnSpc>
              <a:spcPct val="70000"/>
            </a:lnSpc>
          </a:pPr>
          <a:r>
            <a:rPr lang="ko-KR" altLang="en-US" sz="1800" b="1" smtClean="0">
              <a:latin typeface="맑은 고딕" pitchFamily="50" charset="-127"/>
              <a:ea typeface="맑은 고딕" pitchFamily="50" charset="-127"/>
              <a:cs typeface="맑은고딕"/>
            </a:rPr>
            <a:t>서비스</a:t>
          </a:r>
          <a:endParaRPr lang="en-US" sz="1800" b="1" dirty="0">
            <a:latin typeface="맑은 고딕" pitchFamily="50" charset="-127"/>
            <a:ea typeface="맑은 고딕" pitchFamily="50" charset="-127"/>
            <a:cs typeface="맑은고딕"/>
          </a:endParaRPr>
        </a:p>
      </dgm:t>
    </dgm:pt>
    <dgm:pt modelId="{6B7BEE22-99B7-FD4D-8724-075E721A4DC3}" type="parTrans" cxnId="{0B1E3820-7AED-8B49-8B97-536CBEC3D698}">
      <dgm:prSet/>
      <dgm:spPr/>
      <dgm:t>
        <a:bodyPr/>
        <a:lstStyle/>
        <a:p>
          <a:pPr>
            <a:lnSpc>
              <a:spcPct val="70000"/>
            </a:lnSpc>
          </a:pPr>
          <a:endParaRPr lang="en-US">
            <a:latin typeface="맑은 고딕" pitchFamily="50" charset="-127"/>
            <a:ea typeface="맑은 고딕" pitchFamily="50" charset="-127"/>
            <a:cs typeface="맑은고딕"/>
          </a:endParaRPr>
        </a:p>
      </dgm:t>
    </dgm:pt>
    <dgm:pt modelId="{E2934D33-1087-AC49-B03E-5799EDF1DBF2}" type="sibTrans" cxnId="{0B1E3820-7AED-8B49-8B97-536CBEC3D698}">
      <dgm:prSet/>
      <dgm:spPr/>
      <dgm:t>
        <a:bodyPr/>
        <a:lstStyle/>
        <a:p>
          <a:pPr>
            <a:lnSpc>
              <a:spcPct val="70000"/>
            </a:lnSpc>
          </a:pPr>
          <a:endParaRPr lang="en-US">
            <a:latin typeface="맑은 고딕" pitchFamily="50" charset="-127"/>
            <a:ea typeface="맑은 고딕" pitchFamily="50" charset="-127"/>
            <a:cs typeface="맑은고딕"/>
          </a:endParaRPr>
        </a:p>
      </dgm:t>
    </dgm:pt>
    <dgm:pt modelId="{39E1675C-5110-6D48-BE82-3A5E1B4703CE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70000"/>
            </a:lnSpc>
          </a:pPr>
          <a:r>
            <a:rPr lang="ko-KR" altLang="en-US" sz="1800" b="1" smtClean="0">
              <a:latin typeface="맑은 고딕" pitchFamily="50" charset="-127"/>
              <a:ea typeface="맑은 고딕" pitchFamily="50" charset="-127"/>
              <a:cs typeface="맑은고딕"/>
            </a:rPr>
            <a:t>지도를 활용한 </a:t>
          </a:r>
          <a:endParaRPr lang="en-US" altLang="ko-KR" sz="1800" b="1" smtClean="0">
            <a:latin typeface="맑은 고딕" pitchFamily="50" charset="-127"/>
            <a:ea typeface="맑은 고딕" pitchFamily="50" charset="-127"/>
            <a:cs typeface="맑은고딕"/>
          </a:endParaRPr>
        </a:p>
        <a:p>
          <a:pPr>
            <a:lnSpc>
              <a:spcPct val="70000"/>
            </a:lnSpc>
          </a:pPr>
          <a:r>
            <a:rPr lang="ko-KR" altLang="en-US" sz="1800" b="1" smtClean="0">
              <a:latin typeface="맑은 고딕" pitchFamily="50" charset="-127"/>
              <a:ea typeface="맑은 고딕" pitchFamily="50" charset="-127"/>
              <a:cs typeface="맑은고딕"/>
            </a:rPr>
            <a:t>날씨 콘텐츠 </a:t>
          </a:r>
          <a:endParaRPr lang="en-US" altLang="ko-KR" sz="1800" b="1" smtClean="0">
            <a:latin typeface="맑은 고딕" pitchFamily="50" charset="-127"/>
            <a:ea typeface="맑은 고딕" pitchFamily="50" charset="-127"/>
            <a:cs typeface="맑은고딕"/>
          </a:endParaRPr>
        </a:p>
        <a:p>
          <a:pPr>
            <a:lnSpc>
              <a:spcPct val="70000"/>
            </a:lnSpc>
          </a:pPr>
          <a:r>
            <a:rPr lang="ko-KR" altLang="en-US" sz="1800" b="1" smtClean="0">
              <a:latin typeface="맑은 고딕" pitchFamily="50" charset="-127"/>
              <a:ea typeface="맑은 고딕" pitchFamily="50" charset="-127"/>
              <a:cs typeface="맑은고딕"/>
            </a:rPr>
            <a:t>표출</a:t>
          </a:r>
          <a:endParaRPr lang="en-US" sz="1800" b="1" dirty="0">
            <a:latin typeface="맑은 고딕" pitchFamily="50" charset="-127"/>
            <a:ea typeface="맑은 고딕" pitchFamily="50" charset="-127"/>
            <a:cs typeface="맑은고딕"/>
          </a:endParaRPr>
        </a:p>
      </dgm:t>
    </dgm:pt>
    <dgm:pt modelId="{EE5BD7A3-31F4-E841-8AD7-20476404ADCA}" type="parTrans" cxnId="{C323651B-E8BC-F04E-85E7-73D0A1C0C2EC}">
      <dgm:prSet/>
      <dgm:spPr/>
      <dgm:t>
        <a:bodyPr/>
        <a:lstStyle/>
        <a:p>
          <a:pPr>
            <a:lnSpc>
              <a:spcPct val="70000"/>
            </a:lnSpc>
          </a:pPr>
          <a:endParaRPr lang="en-US">
            <a:latin typeface="맑은 고딕" pitchFamily="50" charset="-127"/>
            <a:ea typeface="맑은 고딕" pitchFamily="50" charset="-127"/>
            <a:cs typeface="맑은고딕"/>
          </a:endParaRPr>
        </a:p>
      </dgm:t>
    </dgm:pt>
    <dgm:pt modelId="{60D32976-2077-034E-A739-046CAE1CC1FD}" type="sibTrans" cxnId="{C323651B-E8BC-F04E-85E7-73D0A1C0C2EC}">
      <dgm:prSet/>
      <dgm:spPr/>
      <dgm:t>
        <a:bodyPr/>
        <a:lstStyle/>
        <a:p>
          <a:pPr>
            <a:lnSpc>
              <a:spcPct val="70000"/>
            </a:lnSpc>
          </a:pPr>
          <a:endParaRPr lang="en-US">
            <a:latin typeface="맑은 고딕" pitchFamily="50" charset="-127"/>
            <a:ea typeface="맑은 고딕" pitchFamily="50" charset="-127"/>
            <a:cs typeface="맑은고딕"/>
          </a:endParaRPr>
        </a:p>
      </dgm:t>
    </dgm:pt>
    <dgm:pt modelId="{553F51E6-0DCB-2F40-9B8A-479C63444CE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ko-KR" altLang="en-US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인근지역으로 이동 가능한 형태로 제작</a:t>
          </a:r>
          <a:endParaRPr lang="en-US" sz="1400" dirty="0">
            <a:latin typeface="Arial" pitchFamily="34" charset="0"/>
            <a:ea typeface="맑은 고딕" pitchFamily="50" charset="-127"/>
            <a:cs typeface="Arial" pitchFamily="34" charset="0"/>
          </a:endParaRPr>
        </a:p>
      </dgm:t>
    </dgm:pt>
    <dgm:pt modelId="{AA6BCCAB-4A03-B645-AF47-480AD874AA23}" type="parTrans" cxnId="{26DEAE96-20D7-BC40-B22D-8192A8117A75}">
      <dgm:prSet/>
      <dgm:spPr/>
      <dgm:t>
        <a:bodyPr/>
        <a:lstStyle/>
        <a:p>
          <a:pPr>
            <a:lnSpc>
              <a:spcPct val="70000"/>
            </a:lnSpc>
          </a:pPr>
          <a:endParaRPr lang="en-US">
            <a:latin typeface="맑은 고딕" pitchFamily="50" charset="-127"/>
            <a:ea typeface="맑은 고딕" pitchFamily="50" charset="-127"/>
            <a:cs typeface="맑은고딕"/>
          </a:endParaRPr>
        </a:p>
      </dgm:t>
    </dgm:pt>
    <dgm:pt modelId="{9DDC9B35-2481-914F-9CF7-8791FD28CA9A}" type="sibTrans" cxnId="{26DEAE96-20D7-BC40-B22D-8192A8117A75}">
      <dgm:prSet/>
      <dgm:spPr/>
      <dgm:t>
        <a:bodyPr/>
        <a:lstStyle/>
        <a:p>
          <a:pPr>
            <a:lnSpc>
              <a:spcPct val="70000"/>
            </a:lnSpc>
          </a:pPr>
          <a:endParaRPr lang="en-US">
            <a:latin typeface="맑은 고딕" pitchFamily="50" charset="-127"/>
            <a:ea typeface="맑은 고딕" pitchFamily="50" charset="-127"/>
            <a:cs typeface="맑은고딕"/>
          </a:endParaRPr>
        </a:p>
      </dgm:t>
    </dgm:pt>
    <dgm:pt modelId="{19644CBD-6C98-8C46-9D32-4747415A56D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ko-KR" altLang="en-US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최소 시</a:t>
          </a:r>
          <a:r>
            <a:rPr lang="en-US" altLang="ko-KR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,</a:t>
          </a:r>
          <a:r>
            <a:rPr lang="ko-KR" altLang="en-US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군 단위로 표출되고</a:t>
          </a:r>
          <a:r>
            <a:rPr lang="en-US" altLang="ko-KR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, </a:t>
          </a:r>
          <a:r>
            <a:rPr lang="ko-KR" altLang="en-US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주요 도시 및 지형이 표출가능하게 제작</a:t>
          </a:r>
          <a:r>
            <a:rPr lang="en-US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 </a:t>
          </a:r>
          <a:endParaRPr lang="en-US" sz="1400" dirty="0">
            <a:latin typeface="Arial" pitchFamily="34" charset="0"/>
            <a:ea typeface="맑은 고딕" pitchFamily="50" charset="-127"/>
            <a:cs typeface="Arial" pitchFamily="34" charset="0"/>
          </a:endParaRPr>
        </a:p>
      </dgm:t>
    </dgm:pt>
    <dgm:pt modelId="{215C69FE-1D97-E94B-BE90-29DD4812E4A5}" type="parTrans" cxnId="{EDB0381F-D0AD-7D46-BC6D-9E758C592103}">
      <dgm:prSet/>
      <dgm:spPr/>
      <dgm:t>
        <a:bodyPr/>
        <a:lstStyle/>
        <a:p>
          <a:pPr>
            <a:lnSpc>
              <a:spcPct val="70000"/>
            </a:lnSpc>
          </a:pPr>
          <a:endParaRPr lang="en-US">
            <a:latin typeface="맑은 고딕" pitchFamily="50" charset="-127"/>
            <a:ea typeface="맑은 고딕" pitchFamily="50" charset="-127"/>
            <a:cs typeface="맑은고딕"/>
          </a:endParaRPr>
        </a:p>
      </dgm:t>
    </dgm:pt>
    <dgm:pt modelId="{65B6B696-1F77-2148-98AA-CD859692B717}" type="sibTrans" cxnId="{EDB0381F-D0AD-7D46-BC6D-9E758C592103}">
      <dgm:prSet/>
      <dgm:spPr/>
      <dgm:t>
        <a:bodyPr/>
        <a:lstStyle/>
        <a:p>
          <a:pPr>
            <a:lnSpc>
              <a:spcPct val="70000"/>
            </a:lnSpc>
          </a:pPr>
          <a:endParaRPr lang="en-US">
            <a:latin typeface="맑은 고딕" pitchFamily="50" charset="-127"/>
            <a:ea typeface="맑은 고딕" pitchFamily="50" charset="-127"/>
            <a:cs typeface="맑은고딕"/>
          </a:endParaRPr>
        </a:p>
      </dgm:t>
    </dgm:pt>
    <dgm:pt modelId="{E427E444-7FEC-9540-970B-E2BE99305DE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ko-KR" altLang="en-US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한눈에 날씨의 전반적인 상황을 볼 수 있는 형태로 개발</a:t>
          </a:r>
          <a:endParaRPr lang="en-US" sz="1400" dirty="0">
            <a:latin typeface="Arial" pitchFamily="34" charset="0"/>
            <a:ea typeface="맑은 고딕" pitchFamily="50" charset="-127"/>
            <a:cs typeface="Arial" pitchFamily="34" charset="0"/>
          </a:endParaRPr>
        </a:p>
      </dgm:t>
    </dgm:pt>
    <dgm:pt modelId="{CFC4D99E-FCBB-F641-A589-EDB031414CA7}" type="parTrans" cxnId="{DB4F1954-CDF7-6A48-807F-EC547C90855E}">
      <dgm:prSet/>
      <dgm:spPr/>
      <dgm:t>
        <a:bodyPr/>
        <a:lstStyle/>
        <a:p>
          <a:pPr>
            <a:lnSpc>
              <a:spcPct val="70000"/>
            </a:lnSpc>
          </a:pPr>
          <a:endParaRPr lang="en-US">
            <a:latin typeface="맑은 고딕" pitchFamily="50" charset="-127"/>
            <a:ea typeface="맑은 고딕" pitchFamily="50" charset="-127"/>
            <a:cs typeface="맑은고딕"/>
          </a:endParaRPr>
        </a:p>
      </dgm:t>
    </dgm:pt>
    <dgm:pt modelId="{495FC98E-31BC-8948-8EDF-D4A601FD15F8}" type="sibTrans" cxnId="{DB4F1954-CDF7-6A48-807F-EC547C90855E}">
      <dgm:prSet/>
      <dgm:spPr/>
      <dgm:t>
        <a:bodyPr/>
        <a:lstStyle/>
        <a:p>
          <a:pPr>
            <a:lnSpc>
              <a:spcPct val="70000"/>
            </a:lnSpc>
          </a:pPr>
          <a:endParaRPr lang="en-US">
            <a:latin typeface="맑은 고딕" pitchFamily="50" charset="-127"/>
            <a:ea typeface="맑은 고딕" pitchFamily="50" charset="-127"/>
            <a:cs typeface="맑은고딕"/>
          </a:endParaRPr>
        </a:p>
      </dgm:t>
    </dgm:pt>
    <dgm:pt modelId="{A46227C9-4B22-424A-9626-849D23F147C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ko-KR" altLang="en-US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지도에 표출 가능하게 예보</a:t>
          </a:r>
          <a:r>
            <a:rPr lang="en-US" altLang="ko-KR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, </a:t>
          </a:r>
          <a:r>
            <a:rPr lang="ko-KR" altLang="en-US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관측자료</a:t>
          </a:r>
          <a:r>
            <a:rPr lang="en-US" altLang="ko-KR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, </a:t>
          </a:r>
          <a:r>
            <a:rPr lang="ko-KR" altLang="en-US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날씨영상 등의 자료를 변환</a:t>
          </a:r>
          <a:r>
            <a:rPr lang="en-US" altLang="ko-KR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, </a:t>
          </a:r>
          <a:r>
            <a:rPr lang="ko-KR" altLang="en-US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처리</a:t>
          </a:r>
          <a:r>
            <a:rPr lang="en-US" altLang="ko-KR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,</a:t>
          </a:r>
          <a:r>
            <a:rPr lang="ko-KR" altLang="en-US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 가공</a:t>
          </a:r>
          <a:endParaRPr lang="en-US" sz="1400" dirty="0">
            <a:latin typeface="Arial" pitchFamily="34" charset="0"/>
            <a:ea typeface="맑은 고딕" pitchFamily="50" charset="-127"/>
            <a:cs typeface="Arial" pitchFamily="34" charset="0"/>
          </a:endParaRPr>
        </a:p>
      </dgm:t>
    </dgm:pt>
    <dgm:pt modelId="{B1FD6187-57CA-4021-BEAC-A474E7814E73}" type="parTrans" cxnId="{68929232-DBCB-42D4-829C-0F3BEF77714F}">
      <dgm:prSet/>
      <dgm:spPr/>
      <dgm:t>
        <a:bodyPr/>
        <a:lstStyle/>
        <a:p>
          <a:pPr latinLnBrk="1"/>
          <a:endParaRPr lang="ko-KR" altLang="en-US"/>
        </a:p>
      </dgm:t>
    </dgm:pt>
    <dgm:pt modelId="{98960E26-567C-46D0-8232-C6BA5A5F8691}" type="sibTrans" cxnId="{68929232-DBCB-42D4-829C-0F3BEF77714F}">
      <dgm:prSet/>
      <dgm:spPr/>
      <dgm:t>
        <a:bodyPr/>
        <a:lstStyle/>
        <a:p>
          <a:pPr latinLnBrk="1"/>
          <a:endParaRPr lang="ko-KR" altLang="en-US"/>
        </a:p>
      </dgm:t>
    </dgm:pt>
    <dgm:pt modelId="{C7F5E4C5-531C-456A-921D-92B86272BD9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ko-KR" altLang="en-US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지도 자체를 인터페이스로 활용한 지역별 날씨 또는 기상요소로 연계 가능하도록 구현</a:t>
          </a:r>
          <a:endParaRPr lang="en-US" sz="1400" dirty="0">
            <a:latin typeface="Arial" pitchFamily="34" charset="0"/>
            <a:ea typeface="맑은 고딕" pitchFamily="50" charset="-127"/>
            <a:cs typeface="Arial" pitchFamily="34" charset="0"/>
          </a:endParaRPr>
        </a:p>
      </dgm:t>
    </dgm:pt>
    <dgm:pt modelId="{5316DDB7-124A-4974-90EA-25F9A2BD931C}" type="parTrans" cxnId="{280C1A57-9218-4CD5-B350-8155B08ACA48}">
      <dgm:prSet/>
      <dgm:spPr/>
    </dgm:pt>
    <dgm:pt modelId="{F8C74912-3A14-4A8C-B8AA-C01671A5C4EA}" type="sibTrans" cxnId="{280C1A57-9218-4CD5-B350-8155B08ACA48}">
      <dgm:prSet/>
      <dgm:spPr/>
    </dgm:pt>
    <dgm:pt modelId="{D5B44D7B-6CB2-4072-A3A2-BD8AE7415E1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ko-KR" altLang="en-US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지도에 예보</a:t>
          </a:r>
          <a:r>
            <a:rPr lang="en-US" altLang="ko-KR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, </a:t>
          </a:r>
          <a:r>
            <a:rPr lang="ko-KR" altLang="en-US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관측자료</a:t>
          </a:r>
          <a:r>
            <a:rPr lang="en-US" altLang="ko-KR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, </a:t>
          </a:r>
          <a:r>
            <a:rPr lang="ko-KR" altLang="en-US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날씨영상</a:t>
          </a:r>
          <a:r>
            <a:rPr lang="en-US" altLang="ko-KR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(</a:t>
          </a:r>
          <a:r>
            <a:rPr lang="ko-KR" altLang="en-US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위성</a:t>
          </a:r>
          <a:r>
            <a:rPr lang="en-US" altLang="ko-KR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, </a:t>
          </a:r>
          <a:r>
            <a:rPr lang="ko-KR" altLang="en-US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레이더</a:t>
          </a:r>
          <a:r>
            <a:rPr lang="en-US" altLang="ko-KR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, </a:t>
          </a:r>
          <a:r>
            <a:rPr lang="ko-KR" altLang="en-US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낙뢰</a:t>
          </a:r>
          <a:r>
            <a:rPr lang="en-US" altLang="ko-KR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) </a:t>
          </a:r>
          <a:r>
            <a:rPr lang="ko-KR" altLang="en-US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등을 중첩 표출</a:t>
          </a:r>
          <a:endParaRPr lang="en-US" sz="1400" dirty="0">
            <a:latin typeface="Arial" pitchFamily="34" charset="0"/>
            <a:ea typeface="맑은 고딕" pitchFamily="50" charset="-127"/>
            <a:cs typeface="Arial" pitchFamily="34" charset="0"/>
          </a:endParaRPr>
        </a:p>
      </dgm:t>
    </dgm:pt>
    <dgm:pt modelId="{86AE3959-BCBA-4C9C-91BE-E15C78392E2F}" type="parTrans" cxnId="{35299E8C-73D6-48A5-A296-2E32BECCD8CE}">
      <dgm:prSet/>
      <dgm:spPr/>
    </dgm:pt>
    <dgm:pt modelId="{F2BB2B8E-A905-4630-BC5B-E976F315E254}" type="sibTrans" cxnId="{35299E8C-73D6-48A5-A296-2E32BECCD8CE}">
      <dgm:prSet/>
      <dgm:spPr/>
    </dgm:pt>
    <dgm:pt modelId="{A54436F8-9881-4464-B1BB-E08C2ED7FA8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ko-KR" altLang="en-US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우리나라를 최소 </a:t>
          </a:r>
          <a:r>
            <a:rPr lang="en-US" altLang="ko-KR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3</a:t>
          </a:r>
          <a:r>
            <a:rPr lang="ko-KR" altLang="en-US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단계로 확대 축소가 가능한 형태로 제작</a:t>
          </a:r>
          <a:r>
            <a:rPr lang="en-US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 </a:t>
          </a:r>
          <a:endParaRPr lang="en-US" sz="1400" dirty="0">
            <a:latin typeface="Arial" pitchFamily="34" charset="0"/>
            <a:ea typeface="맑은 고딕" pitchFamily="50" charset="-127"/>
            <a:cs typeface="Arial" pitchFamily="34" charset="0"/>
          </a:endParaRPr>
        </a:p>
      </dgm:t>
    </dgm:pt>
    <dgm:pt modelId="{08C2BF4A-FFA6-4648-9395-F3D415B21EBA}" type="parTrans" cxnId="{DCE5AB51-1BF6-49E8-80BE-7882F2995EF6}">
      <dgm:prSet/>
      <dgm:spPr/>
    </dgm:pt>
    <dgm:pt modelId="{362AA4DA-0E9B-4822-B205-BE6073B20CE9}" type="sibTrans" cxnId="{DCE5AB51-1BF6-49E8-80BE-7882F2995EF6}">
      <dgm:prSet/>
      <dgm:spPr/>
    </dgm:pt>
    <dgm:pt modelId="{DB850CED-3A7F-467C-82CA-D7EEE74A30C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ko-KR" altLang="en-US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홈페이지의 특성을 고려하여 신속성</a:t>
          </a:r>
          <a:r>
            <a:rPr lang="en-US" altLang="ko-KR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, </a:t>
          </a:r>
          <a:r>
            <a:rPr lang="ko-KR" altLang="en-US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안정성</a:t>
          </a:r>
          <a:r>
            <a:rPr lang="en-US" altLang="ko-KR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, </a:t>
          </a:r>
          <a:r>
            <a:rPr lang="ko-KR" altLang="en-US" sz="1400" smtClean="0">
              <a:latin typeface="Arial" pitchFamily="34" charset="0"/>
              <a:ea typeface="맑은 고딕" pitchFamily="50" charset="-127"/>
              <a:cs typeface="Arial" pitchFamily="34" charset="0"/>
            </a:rPr>
            <a:t>서비스 지속성 등을 최대한 고려</a:t>
          </a:r>
          <a:endParaRPr lang="en-US" sz="1400" dirty="0">
            <a:latin typeface="Arial" pitchFamily="34" charset="0"/>
            <a:ea typeface="맑은 고딕" pitchFamily="50" charset="-127"/>
            <a:cs typeface="Arial" pitchFamily="34" charset="0"/>
          </a:endParaRPr>
        </a:p>
      </dgm:t>
    </dgm:pt>
    <dgm:pt modelId="{AE9DAB61-879B-4096-9A4B-27522F2EEC1A}" type="parTrans" cxnId="{EF6C08C4-66CB-45F4-B8F4-71118633B329}">
      <dgm:prSet/>
      <dgm:spPr/>
    </dgm:pt>
    <dgm:pt modelId="{62986144-3344-43A4-8DD9-3B58DFFBA2C2}" type="sibTrans" cxnId="{EF6C08C4-66CB-45F4-B8F4-71118633B329}">
      <dgm:prSet/>
      <dgm:spPr/>
    </dgm:pt>
    <dgm:pt modelId="{2532F707-813B-8C4F-B27E-6303066A70DF}" type="pres">
      <dgm:prSet presAssocID="{364FF6FB-5FB2-9F4A-838D-037ECFE94E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2EC147-6D60-144A-AEA3-54E814FB49A7}" type="pres">
      <dgm:prSet presAssocID="{5FF730E7-85AB-4745-AF32-B665D8CC13EF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0F56C6B7-CB39-934B-9585-A5999E1BE867}" type="pres">
      <dgm:prSet presAssocID="{5FF730E7-85AB-4745-AF32-B665D8CC13EF}" presName="parentText" presStyleLbl="node1" presStyleIdx="0" presStyleCnt="2" custScaleX="69881" custScaleY="81051" custLinFactNeighborX="-40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2027E-C133-1E40-A2E3-9BD322C69E25}" type="pres">
      <dgm:prSet presAssocID="{5FF730E7-85AB-4745-AF32-B665D8CC13EF}" presName="descendantText" presStyleLbl="alignAccFollowNode1" presStyleIdx="0" presStyleCnt="2" custScaleX="107322" custLinFactNeighborX="-5773" custLinFactNeighborY="-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6B15A-3169-EA4C-93E1-2E20031ED5B1}" type="pres">
      <dgm:prSet presAssocID="{E2934D33-1087-AC49-B03E-5799EDF1DBF2}" presName="sp" presStyleCnt="0"/>
      <dgm:spPr/>
      <dgm:t>
        <a:bodyPr/>
        <a:lstStyle/>
        <a:p>
          <a:pPr latinLnBrk="1"/>
          <a:endParaRPr lang="ko-KR" altLang="en-US"/>
        </a:p>
      </dgm:t>
    </dgm:pt>
    <dgm:pt modelId="{8C0DDB79-F39B-4640-8B19-9C71930D4FEB}" type="pres">
      <dgm:prSet presAssocID="{39E1675C-5110-6D48-BE82-3A5E1B4703CE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49CED5F0-5C74-EC45-B38C-95751E2DE7FC}" type="pres">
      <dgm:prSet presAssocID="{39E1675C-5110-6D48-BE82-3A5E1B4703CE}" presName="parentText" presStyleLbl="node1" presStyleIdx="1" presStyleCnt="2" custScaleX="69881" custScaleY="81051" custLinFactNeighborX="-40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904B6-8A2F-314F-A346-BCC87E3BDC1C}" type="pres">
      <dgm:prSet presAssocID="{39E1675C-5110-6D48-BE82-3A5E1B4703CE}" presName="descendantText" presStyleLbl="alignAccFollowNode1" presStyleIdx="1" presStyleCnt="2" custScaleX="107322" custLinFactNeighborX="-57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6ECA8A-1D67-41E6-BBAB-7A098D575C2D}" type="presOf" srcId="{A46227C9-4B22-424A-9626-849D23F147C4}" destId="{0F9904B6-8A2F-314F-A346-BCC87E3BDC1C}" srcOrd="0" destOrd="1" presId="urn:microsoft.com/office/officeart/2005/8/layout/vList5"/>
    <dgm:cxn modelId="{6F028512-4C1B-44FE-9432-B20443AF554F}" type="presOf" srcId="{39E1675C-5110-6D48-BE82-3A5E1B4703CE}" destId="{49CED5F0-5C74-EC45-B38C-95751E2DE7FC}" srcOrd="0" destOrd="0" presId="urn:microsoft.com/office/officeart/2005/8/layout/vList5"/>
    <dgm:cxn modelId="{621ACB52-A4C5-4F73-A3CD-C0EEBB63836D}" type="presOf" srcId="{19644CBD-6C98-8C46-9D32-4747415A56D9}" destId="{2992027E-C133-1E40-A2E3-9BD322C69E25}" srcOrd="0" destOrd="2" presId="urn:microsoft.com/office/officeart/2005/8/layout/vList5"/>
    <dgm:cxn modelId="{F6D38975-F485-4066-B95E-943B7C113134}" type="presOf" srcId="{E427E444-7FEC-9540-970B-E2BE99305DE4}" destId="{0F9904B6-8A2F-314F-A346-BCC87E3BDC1C}" srcOrd="0" destOrd="0" presId="urn:microsoft.com/office/officeart/2005/8/layout/vList5"/>
    <dgm:cxn modelId="{191F59A7-B776-4A9F-9BA7-8C5D07E031AD}" type="presOf" srcId="{DB850CED-3A7F-467C-82CA-D7EEE74A30C9}" destId="{2992027E-C133-1E40-A2E3-9BD322C69E25}" srcOrd="0" destOrd="3" presId="urn:microsoft.com/office/officeart/2005/8/layout/vList5"/>
    <dgm:cxn modelId="{0B1E3820-7AED-8B49-8B97-536CBEC3D698}" srcId="{364FF6FB-5FB2-9F4A-838D-037ECFE94ED7}" destId="{5FF730E7-85AB-4745-AF32-B665D8CC13EF}" srcOrd="0" destOrd="0" parTransId="{6B7BEE22-99B7-FD4D-8724-075E721A4DC3}" sibTransId="{E2934D33-1087-AC49-B03E-5799EDF1DBF2}"/>
    <dgm:cxn modelId="{EF6C08C4-66CB-45F4-B8F4-71118633B329}" srcId="{5FF730E7-85AB-4745-AF32-B665D8CC13EF}" destId="{DB850CED-3A7F-467C-82CA-D7EEE74A30C9}" srcOrd="3" destOrd="0" parTransId="{AE9DAB61-879B-4096-9A4B-27522F2EEC1A}" sibTransId="{62986144-3344-43A4-8DD9-3B58DFFBA2C2}"/>
    <dgm:cxn modelId="{68929232-DBCB-42D4-829C-0F3BEF77714F}" srcId="{39E1675C-5110-6D48-BE82-3A5E1B4703CE}" destId="{A46227C9-4B22-424A-9626-849D23F147C4}" srcOrd="1" destOrd="0" parTransId="{B1FD6187-57CA-4021-BEAC-A474E7814E73}" sibTransId="{98960E26-567C-46D0-8232-C6BA5A5F8691}"/>
    <dgm:cxn modelId="{0B2A5644-1D44-4182-89AC-BC20B5B3A8D0}" type="presOf" srcId="{364FF6FB-5FB2-9F4A-838D-037ECFE94ED7}" destId="{2532F707-813B-8C4F-B27E-6303066A70DF}" srcOrd="0" destOrd="0" presId="urn:microsoft.com/office/officeart/2005/8/layout/vList5"/>
    <dgm:cxn modelId="{263CDF0B-2454-4A83-BBB1-1FAE8B7E2939}" type="presOf" srcId="{D5B44D7B-6CB2-4072-A3A2-BD8AE7415E13}" destId="{0F9904B6-8A2F-314F-A346-BCC87E3BDC1C}" srcOrd="0" destOrd="3" presId="urn:microsoft.com/office/officeart/2005/8/layout/vList5"/>
    <dgm:cxn modelId="{DCE5AB51-1BF6-49E8-80BE-7882F2995EF6}" srcId="{5FF730E7-85AB-4745-AF32-B665D8CC13EF}" destId="{A54436F8-9881-4464-B1BB-E08C2ED7FA8F}" srcOrd="0" destOrd="0" parTransId="{08C2BF4A-FFA6-4648-9395-F3D415B21EBA}" sibTransId="{362AA4DA-0E9B-4822-B205-BE6073B20CE9}"/>
    <dgm:cxn modelId="{26DEAE96-20D7-BC40-B22D-8192A8117A75}" srcId="{5FF730E7-85AB-4745-AF32-B665D8CC13EF}" destId="{553F51E6-0DCB-2F40-9B8A-479C63444CE9}" srcOrd="1" destOrd="0" parTransId="{AA6BCCAB-4A03-B645-AF47-480AD874AA23}" sibTransId="{9DDC9B35-2481-914F-9CF7-8791FD28CA9A}"/>
    <dgm:cxn modelId="{EDB0381F-D0AD-7D46-BC6D-9E758C592103}" srcId="{5FF730E7-85AB-4745-AF32-B665D8CC13EF}" destId="{19644CBD-6C98-8C46-9D32-4747415A56D9}" srcOrd="2" destOrd="0" parTransId="{215C69FE-1D97-E94B-BE90-29DD4812E4A5}" sibTransId="{65B6B696-1F77-2148-98AA-CD859692B717}"/>
    <dgm:cxn modelId="{797A6E54-1F8D-4A75-83B3-409A7E963047}" type="presOf" srcId="{A54436F8-9881-4464-B1BB-E08C2ED7FA8F}" destId="{2992027E-C133-1E40-A2E3-9BD322C69E25}" srcOrd="0" destOrd="0" presId="urn:microsoft.com/office/officeart/2005/8/layout/vList5"/>
    <dgm:cxn modelId="{6AAB782A-AE30-49A6-AEAA-6A0B3B322A95}" type="presOf" srcId="{5FF730E7-85AB-4745-AF32-B665D8CC13EF}" destId="{0F56C6B7-CB39-934B-9585-A5999E1BE867}" srcOrd="0" destOrd="0" presId="urn:microsoft.com/office/officeart/2005/8/layout/vList5"/>
    <dgm:cxn modelId="{280C1A57-9218-4CD5-B350-8155B08ACA48}" srcId="{39E1675C-5110-6D48-BE82-3A5E1B4703CE}" destId="{C7F5E4C5-531C-456A-921D-92B86272BD93}" srcOrd="2" destOrd="0" parTransId="{5316DDB7-124A-4974-90EA-25F9A2BD931C}" sibTransId="{F8C74912-3A14-4A8C-B8AA-C01671A5C4EA}"/>
    <dgm:cxn modelId="{3863A69B-0C6F-4C11-A848-2906C71048E6}" type="presOf" srcId="{C7F5E4C5-531C-456A-921D-92B86272BD93}" destId="{0F9904B6-8A2F-314F-A346-BCC87E3BDC1C}" srcOrd="0" destOrd="2" presId="urn:microsoft.com/office/officeart/2005/8/layout/vList5"/>
    <dgm:cxn modelId="{9E43C620-F282-4620-99CC-17C7FE5D02EC}" type="presOf" srcId="{553F51E6-0DCB-2F40-9B8A-479C63444CE9}" destId="{2992027E-C133-1E40-A2E3-9BD322C69E25}" srcOrd="0" destOrd="1" presId="urn:microsoft.com/office/officeart/2005/8/layout/vList5"/>
    <dgm:cxn modelId="{DB4F1954-CDF7-6A48-807F-EC547C90855E}" srcId="{39E1675C-5110-6D48-BE82-3A5E1B4703CE}" destId="{E427E444-7FEC-9540-970B-E2BE99305DE4}" srcOrd="0" destOrd="0" parTransId="{CFC4D99E-FCBB-F641-A589-EDB031414CA7}" sibTransId="{495FC98E-31BC-8948-8EDF-D4A601FD15F8}"/>
    <dgm:cxn modelId="{C323651B-E8BC-F04E-85E7-73D0A1C0C2EC}" srcId="{364FF6FB-5FB2-9F4A-838D-037ECFE94ED7}" destId="{39E1675C-5110-6D48-BE82-3A5E1B4703CE}" srcOrd="1" destOrd="0" parTransId="{EE5BD7A3-31F4-E841-8AD7-20476404ADCA}" sibTransId="{60D32976-2077-034E-A739-046CAE1CC1FD}"/>
    <dgm:cxn modelId="{35299E8C-73D6-48A5-A296-2E32BECCD8CE}" srcId="{39E1675C-5110-6D48-BE82-3A5E1B4703CE}" destId="{D5B44D7B-6CB2-4072-A3A2-BD8AE7415E13}" srcOrd="3" destOrd="0" parTransId="{86AE3959-BCBA-4C9C-91BE-E15C78392E2F}" sibTransId="{F2BB2B8E-A905-4630-BC5B-E976F315E254}"/>
    <dgm:cxn modelId="{48935C44-3027-4E9F-AA9A-5A3177C9792D}" type="presParOf" srcId="{2532F707-813B-8C4F-B27E-6303066A70DF}" destId="{D12EC147-6D60-144A-AEA3-54E814FB49A7}" srcOrd="0" destOrd="0" presId="urn:microsoft.com/office/officeart/2005/8/layout/vList5"/>
    <dgm:cxn modelId="{BB09B847-BB17-44BC-929C-2D054E26F2A8}" type="presParOf" srcId="{D12EC147-6D60-144A-AEA3-54E814FB49A7}" destId="{0F56C6B7-CB39-934B-9585-A5999E1BE867}" srcOrd="0" destOrd="0" presId="urn:microsoft.com/office/officeart/2005/8/layout/vList5"/>
    <dgm:cxn modelId="{8F2584A3-5765-427E-9DE0-4DC7CAF7051A}" type="presParOf" srcId="{D12EC147-6D60-144A-AEA3-54E814FB49A7}" destId="{2992027E-C133-1E40-A2E3-9BD322C69E25}" srcOrd="1" destOrd="0" presId="urn:microsoft.com/office/officeart/2005/8/layout/vList5"/>
    <dgm:cxn modelId="{B2E09BC0-AF05-45FC-81DD-A2E5536A3A76}" type="presParOf" srcId="{2532F707-813B-8C4F-B27E-6303066A70DF}" destId="{3F86B15A-3169-EA4C-93E1-2E20031ED5B1}" srcOrd="1" destOrd="0" presId="urn:microsoft.com/office/officeart/2005/8/layout/vList5"/>
    <dgm:cxn modelId="{2562F3AD-6947-4FC4-A8F7-35E49839EE3A}" type="presParOf" srcId="{2532F707-813B-8C4F-B27E-6303066A70DF}" destId="{8C0DDB79-F39B-4640-8B19-9C71930D4FEB}" srcOrd="2" destOrd="0" presId="urn:microsoft.com/office/officeart/2005/8/layout/vList5"/>
    <dgm:cxn modelId="{0085D63A-E5BC-495A-8DC6-62C946732A8F}" type="presParOf" srcId="{8C0DDB79-F39B-4640-8B19-9C71930D4FEB}" destId="{49CED5F0-5C74-EC45-B38C-95751E2DE7FC}" srcOrd="0" destOrd="0" presId="urn:microsoft.com/office/officeart/2005/8/layout/vList5"/>
    <dgm:cxn modelId="{6978B337-97E2-4ED2-94C3-021D9F66775B}" type="presParOf" srcId="{8C0DDB79-F39B-4640-8B19-9C71930D4FEB}" destId="{0F9904B6-8A2F-314F-A346-BCC87E3BDC1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92027E-C133-1E40-A2E3-9BD322C69E25}">
      <dsp:nvSpPr>
        <dsp:cNvPr id="0" name=""/>
        <dsp:cNvSpPr/>
      </dsp:nvSpPr>
      <dsp:spPr>
        <a:xfrm rot="5400000">
          <a:off x="3902396" y="-1722345"/>
          <a:ext cx="2279885" cy="572457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우리나라를 최소 </a:t>
          </a:r>
          <a:r>
            <a:rPr lang="en-US" altLang="ko-KR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3</a:t>
          </a:r>
          <a:r>
            <a:rPr lang="ko-KR" altLang="en-US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단계로 확대 축소가 가능한 형태로 제작</a:t>
          </a:r>
          <a:r>
            <a:rPr lang="en-US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 </a:t>
          </a:r>
          <a:endParaRPr lang="en-US" sz="1400" kern="1200" dirty="0">
            <a:latin typeface="Arial" pitchFamily="34" charset="0"/>
            <a:ea typeface="맑은 고딕" pitchFamily="50" charset="-127"/>
            <a:cs typeface="Arial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인근지역으로 이동 가능한 형태로 제작</a:t>
          </a:r>
          <a:endParaRPr lang="en-US" sz="1400" kern="1200" dirty="0">
            <a:latin typeface="Arial" pitchFamily="34" charset="0"/>
            <a:ea typeface="맑은 고딕" pitchFamily="50" charset="-127"/>
            <a:cs typeface="Arial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최소 시</a:t>
          </a:r>
          <a:r>
            <a:rPr lang="en-US" altLang="ko-KR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,</a:t>
          </a:r>
          <a:r>
            <a:rPr lang="ko-KR" altLang="en-US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군 단위로 표출되고</a:t>
          </a:r>
          <a:r>
            <a:rPr lang="en-US" altLang="ko-KR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, </a:t>
          </a:r>
          <a:r>
            <a:rPr lang="ko-KR" altLang="en-US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주요 도시 및 지형이 표출가능하게 제작</a:t>
          </a:r>
          <a:r>
            <a:rPr lang="en-US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 </a:t>
          </a:r>
          <a:endParaRPr lang="en-US" sz="1400" kern="1200" dirty="0">
            <a:latin typeface="Arial" pitchFamily="34" charset="0"/>
            <a:ea typeface="맑은 고딕" pitchFamily="50" charset="-127"/>
            <a:cs typeface="Arial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홈페이지의 특성을 고려하여 신속성</a:t>
          </a:r>
          <a:r>
            <a:rPr lang="en-US" altLang="ko-KR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, </a:t>
          </a:r>
          <a:r>
            <a:rPr lang="ko-KR" altLang="en-US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안정성</a:t>
          </a:r>
          <a:r>
            <a:rPr lang="en-US" altLang="ko-KR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, </a:t>
          </a:r>
          <a:r>
            <a:rPr lang="ko-KR" altLang="en-US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서비스 지속성 등을 최대한 고려</a:t>
          </a:r>
          <a:endParaRPr lang="en-US" sz="1400" kern="1200" dirty="0">
            <a:latin typeface="Arial" pitchFamily="34" charset="0"/>
            <a:ea typeface="맑은 고딕" pitchFamily="50" charset="-127"/>
            <a:cs typeface="Arial" pitchFamily="34" charset="0"/>
          </a:endParaRPr>
        </a:p>
      </dsp:txBody>
      <dsp:txXfrm rot="5400000">
        <a:off x="3902396" y="-1722345"/>
        <a:ext cx="2279885" cy="5724575"/>
      </dsp:txXfrm>
    </dsp:sp>
    <dsp:sp modelId="{0F56C6B7-CB39-934B-9585-A5999E1BE867}">
      <dsp:nvSpPr>
        <dsp:cNvPr id="0" name=""/>
        <dsp:cNvSpPr/>
      </dsp:nvSpPr>
      <dsp:spPr>
        <a:xfrm>
          <a:off x="42243" y="3110"/>
          <a:ext cx="2096699" cy="230983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smtClean="0">
              <a:latin typeface="맑은 고딕" pitchFamily="50" charset="-127"/>
              <a:ea typeface="맑은 고딕" pitchFamily="50" charset="-127"/>
              <a:cs typeface="맑은고딕"/>
            </a:rPr>
            <a:t>날씨정보와 </a:t>
          </a:r>
          <a:endParaRPr lang="en-US" altLang="ko-KR" sz="1800" b="1" kern="1200" smtClean="0">
            <a:latin typeface="맑은 고딕" pitchFamily="50" charset="-127"/>
            <a:ea typeface="맑은 고딕" pitchFamily="50" charset="-127"/>
            <a:cs typeface="맑은고딕"/>
          </a:endParaRPr>
        </a:p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smtClean="0">
              <a:latin typeface="맑은 고딕" pitchFamily="50" charset="-127"/>
              <a:ea typeface="맑은 고딕" pitchFamily="50" charset="-127"/>
              <a:cs typeface="맑은고딕"/>
            </a:rPr>
            <a:t>융합된 지도  </a:t>
          </a:r>
          <a:endParaRPr lang="en-US" altLang="ko-KR" sz="1800" b="1" kern="1200" smtClean="0">
            <a:latin typeface="맑은 고딕" pitchFamily="50" charset="-127"/>
            <a:ea typeface="맑은 고딕" pitchFamily="50" charset="-127"/>
            <a:cs typeface="맑은고딕"/>
          </a:endParaRPr>
        </a:p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smtClean="0">
              <a:latin typeface="맑은 고딕" pitchFamily="50" charset="-127"/>
              <a:ea typeface="맑은 고딕" pitchFamily="50" charset="-127"/>
              <a:cs typeface="맑은고딕"/>
            </a:rPr>
            <a:t>서비스</a:t>
          </a:r>
          <a:endParaRPr lang="en-US" sz="1800" b="1" kern="1200" dirty="0">
            <a:latin typeface="맑은 고딕" pitchFamily="50" charset="-127"/>
            <a:ea typeface="맑은 고딕" pitchFamily="50" charset="-127"/>
            <a:cs typeface="맑은고딕"/>
          </a:endParaRPr>
        </a:p>
      </dsp:txBody>
      <dsp:txXfrm>
        <a:off x="42243" y="3110"/>
        <a:ext cx="2096699" cy="2309837"/>
      </dsp:txXfrm>
    </dsp:sp>
    <dsp:sp modelId="{0F9904B6-8A2F-314F-A346-BCC87E3BDC1C}">
      <dsp:nvSpPr>
        <dsp:cNvPr id="0" name=""/>
        <dsp:cNvSpPr/>
      </dsp:nvSpPr>
      <dsp:spPr>
        <a:xfrm rot="5400000">
          <a:off x="3902396" y="748070"/>
          <a:ext cx="2279885" cy="572457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한눈에 날씨의 전반적인 상황을 볼 수 있는 형태로 개발</a:t>
          </a:r>
          <a:endParaRPr lang="en-US" sz="1400" kern="1200" dirty="0">
            <a:latin typeface="Arial" pitchFamily="34" charset="0"/>
            <a:ea typeface="맑은 고딕" pitchFamily="50" charset="-127"/>
            <a:cs typeface="Arial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지도에 표출 가능하게 예보</a:t>
          </a:r>
          <a:r>
            <a:rPr lang="en-US" altLang="ko-KR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, </a:t>
          </a:r>
          <a:r>
            <a:rPr lang="ko-KR" altLang="en-US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관측자료</a:t>
          </a:r>
          <a:r>
            <a:rPr lang="en-US" altLang="ko-KR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, </a:t>
          </a:r>
          <a:r>
            <a:rPr lang="ko-KR" altLang="en-US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날씨영상 등의 자료를 변환</a:t>
          </a:r>
          <a:r>
            <a:rPr lang="en-US" altLang="ko-KR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, </a:t>
          </a:r>
          <a:r>
            <a:rPr lang="ko-KR" altLang="en-US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처리</a:t>
          </a:r>
          <a:r>
            <a:rPr lang="en-US" altLang="ko-KR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,</a:t>
          </a:r>
          <a:r>
            <a:rPr lang="ko-KR" altLang="en-US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 가공</a:t>
          </a:r>
          <a:endParaRPr lang="en-US" sz="1400" kern="1200" dirty="0">
            <a:latin typeface="Arial" pitchFamily="34" charset="0"/>
            <a:ea typeface="맑은 고딕" pitchFamily="50" charset="-127"/>
            <a:cs typeface="Arial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지도 자체를 인터페이스로 활용한 지역별 날씨 또는 기상요소로 연계 가능하도록 구현</a:t>
          </a:r>
          <a:endParaRPr lang="en-US" sz="1400" kern="1200" dirty="0">
            <a:latin typeface="Arial" pitchFamily="34" charset="0"/>
            <a:ea typeface="맑은 고딕" pitchFamily="50" charset="-127"/>
            <a:cs typeface="Arial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지도에 예보</a:t>
          </a:r>
          <a:r>
            <a:rPr lang="en-US" altLang="ko-KR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, </a:t>
          </a:r>
          <a:r>
            <a:rPr lang="ko-KR" altLang="en-US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관측자료</a:t>
          </a:r>
          <a:r>
            <a:rPr lang="en-US" altLang="ko-KR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, </a:t>
          </a:r>
          <a:r>
            <a:rPr lang="ko-KR" altLang="en-US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날씨영상</a:t>
          </a:r>
          <a:r>
            <a:rPr lang="en-US" altLang="ko-KR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(</a:t>
          </a:r>
          <a:r>
            <a:rPr lang="ko-KR" altLang="en-US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위성</a:t>
          </a:r>
          <a:r>
            <a:rPr lang="en-US" altLang="ko-KR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, </a:t>
          </a:r>
          <a:r>
            <a:rPr lang="ko-KR" altLang="en-US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레이더</a:t>
          </a:r>
          <a:r>
            <a:rPr lang="en-US" altLang="ko-KR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, </a:t>
          </a:r>
          <a:r>
            <a:rPr lang="ko-KR" altLang="en-US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낙뢰</a:t>
          </a:r>
          <a:r>
            <a:rPr lang="en-US" altLang="ko-KR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) </a:t>
          </a:r>
          <a:r>
            <a:rPr lang="ko-KR" altLang="en-US" sz="1400" kern="1200" smtClean="0">
              <a:latin typeface="Arial" pitchFamily="34" charset="0"/>
              <a:ea typeface="맑은 고딕" pitchFamily="50" charset="-127"/>
              <a:cs typeface="Arial" pitchFamily="34" charset="0"/>
            </a:rPr>
            <a:t>등을 중첩 표출</a:t>
          </a:r>
          <a:endParaRPr lang="en-US" sz="1400" kern="1200" dirty="0">
            <a:latin typeface="Arial" pitchFamily="34" charset="0"/>
            <a:ea typeface="맑은 고딕" pitchFamily="50" charset="-127"/>
            <a:cs typeface="Arial" pitchFamily="34" charset="0"/>
          </a:endParaRPr>
        </a:p>
      </dsp:txBody>
      <dsp:txXfrm rot="5400000">
        <a:off x="3902396" y="748070"/>
        <a:ext cx="2279885" cy="5724575"/>
      </dsp:txXfrm>
    </dsp:sp>
    <dsp:sp modelId="{49CED5F0-5C74-EC45-B38C-95751E2DE7FC}">
      <dsp:nvSpPr>
        <dsp:cNvPr id="0" name=""/>
        <dsp:cNvSpPr/>
      </dsp:nvSpPr>
      <dsp:spPr>
        <a:xfrm>
          <a:off x="42243" y="2455439"/>
          <a:ext cx="2096699" cy="230983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smtClean="0">
              <a:latin typeface="맑은 고딕" pitchFamily="50" charset="-127"/>
              <a:ea typeface="맑은 고딕" pitchFamily="50" charset="-127"/>
              <a:cs typeface="맑은고딕"/>
            </a:rPr>
            <a:t>지도를 활용한 </a:t>
          </a:r>
          <a:endParaRPr lang="en-US" altLang="ko-KR" sz="1800" b="1" kern="1200" smtClean="0">
            <a:latin typeface="맑은 고딕" pitchFamily="50" charset="-127"/>
            <a:ea typeface="맑은 고딕" pitchFamily="50" charset="-127"/>
            <a:cs typeface="맑은고딕"/>
          </a:endParaRPr>
        </a:p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smtClean="0">
              <a:latin typeface="맑은 고딕" pitchFamily="50" charset="-127"/>
              <a:ea typeface="맑은 고딕" pitchFamily="50" charset="-127"/>
              <a:cs typeface="맑은고딕"/>
            </a:rPr>
            <a:t>날씨 콘텐츠 </a:t>
          </a:r>
          <a:endParaRPr lang="en-US" altLang="ko-KR" sz="1800" b="1" kern="1200" smtClean="0">
            <a:latin typeface="맑은 고딕" pitchFamily="50" charset="-127"/>
            <a:ea typeface="맑은 고딕" pitchFamily="50" charset="-127"/>
            <a:cs typeface="맑은고딕"/>
          </a:endParaRPr>
        </a:p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smtClean="0">
              <a:latin typeface="맑은 고딕" pitchFamily="50" charset="-127"/>
              <a:ea typeface="맑은 고딕" pitchFamily="50" charset="-127"/>
              <a:cs typeface="맑은고딕"/>
            </a:rPr>
            <a:t>표출</a:t>
          </a:r>
          <a:endParaRPr lang="en-US" sz="1800" b="1" kern="1200" dirty="0">
            <a:latin typeface="맑은 고딕" pitchFamily="50" charset="-127"/>
            <a:ea typeface="맑은 고딕" pitchFamily="50" charset="-127"/>
            <a:cs typeface="맑은고딕"/>
          </a:endParaRPr>
        </a:p>
      </dsp:txBody>
      <dsp:txXfrm>
        <a:off x="42243" y="2455439"/>
        <a:ext cx="2096699" cy="2309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666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666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1BA47C71-3E23-470A-9668-E65DBC5E76CD}" type="datetimeFigureOut">
              <a:rPr lang="ko-KR" altLang="en-US" smtClean="0"/>
              <a:pPr/>
              <a:t>2012-10-12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753" y="4746824"/>
            <a:ext cx="5494020" cy="4496991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1913"/>
            <a:ext cx="2975928" cy="499666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0008" y="9491913"/>
            <a:ext cx="2975928" cy="499666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D6AADF87-0041-4DB6-A981-857FFFFD11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ADF87-0041-4DB6-A981-857FFFFD11E1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기상청에서 </a:t>
            </a:r>
            <a:r>
              <a:rPr lang="en-US" altLang="ko-KR" dirty="0" err="1" smtClean="0"/>
              <a:t>OpenAPI</a:t>
            </a:r>
            <a:r>
              <a:rPr lang="ko-KR" altLang="en-US" dirty="0" smtClean="0"/>
              <a:t>로 대표 지역에 대한</a:t>
            </a:r>
            <a:r>
              <a:rPr lang="en-US" altLang="ko-KR" dirty="0" smtClean="0"/>
              <a:t>(</a:t>
            </a:r>
            <a:r>
              <a:rPr lang="ko-KR" altLang="en-US" dirty="0" smtClean="0"/>
              <a:t>약 </a:t>
            </a:r>
            <a:r>
              <a:rPr lang="en-US" altLang="ko-KR" dirty="0" smtClean="0"/>
              <a:t>92</a:t>
            </a:r>
            <a:r>
              <a:rPr lang="ko-KR" altLang="en-US" dirty="0" smtClean="0"/>
              <a:t>개</a:t>
            </a:r>
            <a:r>
              <a:rPr lang="en-US" altLang="ko-KR" dirty="0" smtClean="0"/>
              <a:t>) </a:t>
            </a:r>
            <a:r>
              <a:rPr lang="ko-KR" altLang="en-US" dirty="0" smtClean="0"/>
              <a:t>상세 날씨 정보를 제공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ADF87-0041-4DB6-A981-857FFFFD11E1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약 </a:t>
            </a:r>
            <a:r>
              <a:rPr lang="en-US" altLang="ko-KR" dirty="0" smtClean="0"/>
              <a:t>630</a:t>
            </a:r>
            <a:r>
              <a:rPr lang="ko-KR" altLang="en-US" dirty="0" smtClean="0"/>
              <a:t>개의 </a:t>
            </a:r>
            <a:r>
              <a:rPr lang="en-US" altLang="ko-KR" dirty="0" smtClean="0"/>
              <a:t>AWS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관측지점에서 관측 데이터를 기반으로 기상청 내부에서 사용하는 </a:t>
            </a:r>
            <a:r>
              <a:rPr lang="ko-KR" altLang="en-US" baseline="0" dirty="0" err="1" smtClean="0"/>
              <a:t>내삽</a:t>
            </a:r>
            <a:r>
              <a:rPr lang="ko-KR" altLang="en-US" baseline="0" dirty="0" smtClean="0"/>
              <a:t> 알고리즘을 이용하여 이미지 </a:t>
            </a:r>
            <a:r>
              <a:rPr lang="ko-KR" altLang="en-US" baseline="0" dirty="0" err="1" smtClean="0"/>
              <a:t>렌드링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ADF87-0041-4DB6-A981-857FFFFD11E1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ADF87-0041-4DB6-A981-857FFFFD11E1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기존 </a:t>
            </a:r>
            <a:r>
              <a:rPr lang="en-US" altLang="ko-KR" dirty="0" err="1" smtClean="0"/>
              <a:t>OpenSource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에서 제공하는 기능으로 구현하기 어려운 부분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미제공</a:t>
            </a:r>
            <a:r>
              <a:rPr lang="ko-KR" altLang="en-US" dirty="0" smtClean="0"/>
              <a:t> 되는 기능</a:t>
            </a:r>
            <a:r>
              <a:rPr lang="en-US" altLang="ko-KR" dirty="0" smtClean="0"/>
              <a:t>. </a:t>
            </a:r>
            <a:r>
              <a:rPr lang="ko-KR" altLang="en-US" dirty="0" smtClean="0"/>
              <a:t>확장 기능에 대한 추가 개발이 필요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초기 원본 데이터</a:t>
            </a:r>
            <a:r>
              <a:rPr lang="en-US" altLang="ko-KR" dirty="0" smtClean="0"/>
              <a:t>(2byte</a:t>
            </a:r>
            <a:r>
              <a:rPr lang="en-US" altLang="ko-KR" baseline="0" dirty="0" smtClean="0"/>
              <a:t> 1channel)</a:t>
            </a:r>
            <a:r>
              <a:rPr lang="ko-KR" altLang="en-US" dirty="0" smtClean="0"/>
              <a:t> 사이즈 </a:t>
            </a:r>
            <a:r>
              <a:rPr lang="en-US" altLang="ko-KR" dirty="0" smtClean="0"/>
              <a:t>4M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서비스 </a:t>
            </a:r>
            <a:r>
              <a:rPr lang="en-US" altLang="ko-KR" baseline="0" dirty="0" smtClean="0"/>
              <a:t>Tile map </a:t>
            </a:r>
            <a:r>
              <a:rPr lang="ko-KR" altLang="en-US" baseline="0" dirty="0" smtClean="0"/>
              <a:t>데이터 </a:t>
            </a:r>
            <a:r>
              <a:rPr lang="en-US" altLang="ko-KR" baseline="0" dirty="0" smtClean="0"/>
              <a:t>30-50M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ADF87-0041-4DB6-A981-857FFFFD11E1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ADF87-0041-4DB6-A981-857FFFFD11E1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초기 버전 </a:t>
            </a:r>
            <a:r>
              <a:rPr lang="en-US" altLang="ko-KR" dirty="0" smtClean="0"/>
              <a:t>: XML</a:t>
            </a:r>
            <a:r>
              <a:rPr lang="ko-KR" altLang="en-US" dirty="0" smtClean="0"/>
              <a:t>로 제공되는 동네예보 정보를 클라이언트에서 </a:t>
            </a:r>
            <a:r>
              <a:rPr lang="ko-KR" altLang="en-US" dirty="0" err="1" smtClean="0"/>
              <a:t>파싱하여</a:t>
            </a:r>
            <a:r>
              <a:rPr lang="ko-KR" altLang="en-US" dirty="0" smtClean="0"/>
              <a:t> 스타일링 하여 개발</a:t>
            </a:r>
            <a:r>
              <a:rPr lang="en-US" altLang="ko-KR" dirty="0" smtClean="0"/>
              <a:t>. </a:t>
            </a:r>
            <a:r>
              <a:rPr lang="ko-KR" altLang="en-US" dirty="0" smtClean="0"/>
              <a:t>브라우저 호환성을 위해 </a:t>
            </a:r>
            <a:r>
              <a:rPr lang="ko-KR" altLang="en-US" dirty="0" err="1" smtClean="0"/>
              <a:t>파이어폭스에서</a:t>
            </a:r>
            <a:r>
              <a:rPr lang="ko-KR" altLang="en-US" dirty="0" smtClean="0"/>
              <a:t> 개발 성능 양호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그러나 </a:t>
            </a:r>
            <a:r>
              <a:rPr lang="en-US" altLang="ko-KR" dirty="0" smtClean="0"/>
              <a:t>IE 7-8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에서 서비스 불가능</a:t>
            </a:r>
            <a:r>
              <a:rPr lang="en-US" altLang="ko-KR" baseline="0" dirty="0" smtClean="0"/>
              <a:t>. </a:t>
            </a:r>
          </a:p>
          <a:p>
            <a:r>
              <a:rPr lang="en-US" altLang="ko-KR" baseline="0" dirty="0" smtClean="0"/>
              <a:t>                </a:t>
            </a:r>
            <a:r>
              <a:rPr lang="ko-KR" altLang="en-US" baseline="0" dirty="0" smtClean="0"/>
              <a:t>기상청 접속자의 </a:t>
            </a:r>
            <a:r>
              <a:rPr lang="en-US" altLang="ko-KR" baseline="0" dirty="0" smtClean="0"/>
              <a:t>70% </a:t>
            </a:r>
            <a:r>
              <a:rPr lang="ko-KR" altLang="en-US" baseline="0" dirty="0" smtClean="0"/>
              <a:t>이상의 </a:t>
            </a:r>
            <a:r>
              <a:rPr lang="en-US" altLang="ko-KR" dirty="0" smtClean="0"/>
              <a:t>IE 7-8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이용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전면 재개발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  <a:p>
            <a:r>
              <a:rPr lang="en-US" altLang="ko-KR" dirty="0" smtClean="0"/>
              <a:t>            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ADF87-0041-4DB6-A981-857FFFFD11E1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ADF87-0041-4DB6-A981-857FFFFD11E1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ADF87-0041-4DB6-A981-857FFFFD11E1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ADF87-0041-4DB6-A981-857FFFFD11E1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ADF87-0041-4DB6-A981-857FFFFD11E1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ADF87-0041-4DB6-A981-857FFFFD11E1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ADF87-0041-4DB6-A981-857FFFFD11E1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ADF87-0041-4DB6-A981-857FFFFD11E1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ADF87-0041-4DB6-A981-857FFFFD11E1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ADF87-0041-4DB6-A981-857FFFFD11E1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ADF87-0041-4DB6-A981-857FFFFD11E1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ADF87-0041-4DB6-A981-857FFFFD11E1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ADF87-0041-4DB6-A981-857FFFFD11E1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ADF87-0041-4DB6-A981-857FFFFD11E1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ADF87-0041-4DB6-A981-857FFFFD11E1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ADF87-0041-4DB6-A981-857FFFFD11E1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ADF87-0041-4DB6-A981-857FFFFD11E1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897445-F2C0-41FB-8C91-1D21D90BE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897445-F2C0-41FB-8C91-1D21D90BE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11988" y="261938"/>
            <a:ext cx="2184400" cy="58642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61938"/>
            <a:ext cx="6402388" cy="5864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897445-F2C0-41FB-8C91-1D21D90BE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9262" y="2781300"/>
            <a:ext cx="8135815" cy="7191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Trebuchet MS" pitchFamily="34" charset="0"/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FE0270-A06B-4C22-B69E-44EE6519CBAA}" type="datetimeFigureOut">
              <a:rPr lang="ko-KR" altLang="en-US" smtClean="0"/>
              <a:pPr/>
              <a:t>2012-10-12</a:t>
            </a:fld>
            <a:endParaRPr lang="ko-KR" altLang="en-US"/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6897445-F2C0-41FB-8C91-1D21D90BE0F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4D4D4D"/>
          </a:solidFill>
          <a:ln w="6350">
            <a:solidFill>
              <a:schemeClr val="bg2"/>
            </a:solidFill>
            <a:miter lim="800000"/>
            <a:headEnd/>
            <a:tailEnd type="none" w="sm" len="sm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" name="Rectangle 5"/>
          <p:cNvSpPr txBox="1">
            <a:spLocks noChangeArrowheads="1"/>
          </p:cNvSpPr>
          <p:nvPr userDrawn="1"/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AC352-95DE-4CDD-BCD0-38E322426008}" type="slidenum">
              <a:rPr kumimoji="0" lang="en-US" altLang="ko-KR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897445-F2C0-41FB-8C91-1D21D90BE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897445-F2C0-41FB-8C91-1D21D90BE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897445-F2C0-41FB-8C91-1D21D90BE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897445-F2C0-41FB-8C91-1D21D90BE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897445-F2C0-41FB-8C91-1D21D90BE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897445-F2C0-41FB-8C91-1D21D90BE0F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3" name="Picture 5" descr="http://cfile25.uf.tistory.com/image/1364004E5056B13803240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0"/>
            <a:ext cx="1368152" cy="85565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897445-F2C0-41FB-8C91-1D21D90BE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897445-F2C0-41FB-8C91-1D21D90BE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 userDrawn="1"/>
        </p:nvGrpSpPr>
        <p:grpSpPr bwMode="auto">
          <a:xfrm>
            <a:off x="0" y="0"/>
            <a:ext cx="9144000" cy="1397000"/>
            <a:chOff x="2" y="-2"/>
            <a:chExt cx="5758" cy="1024"/>
          </a:xfrm>
        </p:grpSpPr>
        <p:pic>
          <p:nvPicPr>
            <p:cNvPr id="1051" name="Picture 27" descr="해드백드라운드2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r="7893"/>
            <a:stretch>
              <a:fillRect/>
            </a:stretch>
          </p:blipFill>
          <p:spPr bwMode="auto">
            <a:xfrm>
              <a:off x="1781" y="-2"/>
              <a:ext cx="3979" cy="1024"/>
            </a:xfrm>
            <a:prstGeom prst="rect">
              <a:avLst/>
            </a:prstGeom>
            <a:noFill/>
          </p:spPr>
        </p:pic>
        <p:pic>
          <p:nvPicPr>
            <p:cNvPr id="1052" name="Picture 28" descr="해드백드라운드2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" y="-2"/>
              <a:ext cx="4320" cy="1024"/>
            </a:xfrm>
            <a:prstGeom prst="rect">
              <a:avLst/>
            </a:prstGeom>
            <a:noFill/>
          </p:spPr>
        </p:pic>
      </p:grpSp>
      <p:sp>
        <p:nvSpPr>
          <p:cNvPr id="1055" name="AutoShape 31"/>
          <p:cNvSpPr>
            <a:spLocks noChangeArrowheads="1"/>
          </p:cNvSpPr>
          <p:nvPr/>
        </p:nvSpPr>
        <p:spPr bwMode="auto">
          <a:xfrm>
            <a:off x="190500" y="1031875"/>
            <a:ext cx="8789988" cy="5495925"/>
          </a:xfrm>
          <a:prstGeom prst="roundRect">
            <a:avLst>
              <a:gd name="adj" fmla="val 4569"/>
            </a:avLst>
          </a:prstGeom>
          <a:solidFill>
            <a:schemeClr val="bg1"/>
          </a:solidFill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56" name="AutoShape 32"/>
          <p:cNvSpPr>
            <a:spLocks noChangeArrowheads="1"/>
          </p:cNvSpPr>
          <p:nvPr userDrawn="1"/>
        </p:nvSpPr>
        <p:spPr bwMode="auto">
          <a:xfrm>
            <a:off x="211138" y="555625"/>
            <a:ext cx="2989262" cy="3286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7D0E3">
                  <a:gamma/>
                  <a:tint val="0"/>
                  <a:invGamma/>
                </a:srgbClr>
              </a:gs>
              <a:gs pos="100000">
                <a:srgbClr val="A7D0E3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3124200" y="696913"/>
            <a:ext cx="6019800" cy="187325"/>
          </a:xfrm>
          <a:prstGeom prst="rect">
            <a:avLst/>
          </a:prstGeom>
          <a:solidFill>
            <a:srgbClr val="A7D0E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29200" y="6688138"/>
            <a:ext cx="62230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fld id="{76897445-F2C0-41FB-8C91-1D21D90BE0F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5016500" y="261938"/>
            <a:ext cx="41798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pic>
        <p:nvPicPr>
          <p:cNvPr id="12" name="그림 11" descr="C:\Users\BCBAE\Desktop\BBC\2012년기상청프로젝트\2012그리다로고\png\gaia3d_logo_h30.png"/>
          <p:cNvPicPr/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41755" y="6572865"/>
            <a:ext cx="783590" cy="28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http://cfile25.uf.tistory.com/image/1364004E5056B13803240E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52320" y="-27384"/>
            <a:ext cx="1440160" cy="9006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25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25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25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25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25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25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25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25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25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is.kma.go.kr/COMIS4P/map/map.jsp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3"/>
          <p:cNvSpPr>
            <a:spLocks noGrp="1"/>
          </p:cNvSpPr>
          <p:nvPr>
            <p:ph type="subTitle" idx="1"/>
          </p:nvPr>
        </p:nvSpPr>
        <p:spPr>
          <a:xfrm>
            <a:off x="828673" y="2214554"/>
            <a:ext cx="8135815" cy="719138"/>
          </a:xfrm>
        </p:spPr>
        <p:txBody>
          <a:bodyPr/>
          <a:lstStyle/>
          <a:p>
            <a:pPr algn="r"/>
            <a:r>
              <a:rPr lang="ko-KR" altLang="en-US" sz="3000" b="1" smtClean="0"/>
              <a:t>오픈소스 </a:t>
            </a:r>
            <a:r>
              <a:rPr lang="en-US" altLang="ko-KR" sz="3000" b="1" smtClean="0"/>
              <a:t>GIS</a:t>
            </a:r>
            <a:r>
              <a:rPr lang="ko-KR" altLang="en-US" sz="3000" b="1" smtClean="0"/>
              <a:t>를 활용한 실시간 기상자료 서비스</a:t>
            </a:r>
            <a:endParaRPr lang="ko-KR" alt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4407768" y="4869160"/>
            <a:ext cx="23244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smtClean="0">
                <a:solidFill>
                  <a:schemeClr val="bg1"/>
                </a:solidFill>
                <a:latin typeface="Georgia" pitchFamily="18" charset="0"/>
                <a:ea typeface="+mj-ea"/>
                <a:cs typeface="Arial" pitchFamily="34" charset="0"/>
              </a:rPr>
              <a:t>2012.10.12</a:t>
            </a:r>
            <a:endParaRPr lang="en-US" b="0" dirty="0" smtClean="0">
              <a:solidFill>
                <a:schemeClr val="bg1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/>
            <a:r>
              <a:rPr lang="ko-KR" altLang="en-US" sz="2200" b="0" smtClean="0">
                <a:solidFill>
                  <a:schemeClr val="bg1"/>
                </a:solidFill>
                <a:latin typeface="Georgia" pitchFamily="18" charset="0"/>
                <a:ea typeface="+mj-ea"/>
                <a:cs typeface="Arial" pitchFamily="34" charset="0"/>
              </a:rPr>
              <a:t>송 광 섭</a:t>
            </a:r>
            <a:endParaRPr lang="en-US" sz="2200" b="0" dirty="0">
              <a:solidFill>
                <a:schemeClr val="bg1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/>
            <a:r>
              <a:rPr lang="ko-KR" altLang="en-US" b="0" smtClean="0">
                <a:solidFill>
                  <a:schemeClr val="bg1"/>
                </a:solidFill>
                <a:latin typeface="Georgia" pitchFamily="18" charset="0"/>
                <a:ea typeface="+mj-ea"/>
                <a:cs typeface="Arial" pitchFamily="34" charset="0"/>
              </a:rPr>
              <a:t>가이아쓰리디㈜</a:t>
            </a:r>
            <a:endParaRPr lang="en-US" b="0" dirty="0">
              <a:solidFill>
                <a:schemeClr val="bg1"/>
              </a:solidFill>
              <a:latin typeface="Georgia" pitchFamily="18" charset="0"/>
              <a:ea typeface="+mj-ea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66" y="2906638"/>
            <a:ext cx="9877426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http://cfile25.uf.tistory.com/image/1364004E5056B13803240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25983"/>
            <a:ext cx="2339048" cy="1462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부제목 3"/>
          <p:cNvSpPr txBox="1">
            <a:spLocks/>
          </p:cNvSpPr>
          <p:nvPr/>
        </p:nvSpPr>
        <p:spPr>
          <a:xfrm>
            <a:off x="251520" y="500042"/>
            <a:ext cx="6226369" cy="64294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기능</a:t>
            </a:r>
            <a:r>
              <a:rPr kumimoji="1" lang="en-US" altLang="ko-KR" sz="2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-</a:t>
            </a:r>
            <a:r>
              <a:rPr kumimoji="1" lang="ko-KR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날씨보기</a:t>
            </a:r>
            <a:endParaRPr kumimoji="1" lang="ko-KR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3411" y="1124744"/>
            <a:ext cx="6972965" cy="529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부제목 3"/>
          <p:cNvSpPr txBox="1">
            <a:spLocks/>
          </p:cNvSpPr>
          <p:nvPr/>
        </p:nvSpPr>
        <p:spPr>
          <a:xfrm>
            <a:off x="251520" y="500042"/>
            <a:ext cx="6226369" cy="642942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sz="2200" b="1" kern="0" smtClean="0">
                <a:latin typeface="+mj-ea"/>
              </a:rPr>
              <a:t>기능</a:t>
            </a:r>
            <a:r>
              <a:rPr kumimoji="1" lang="en-US" altLang="ko-KR" sz="2200" b="1" kern="0" smtClean="0">
                <a:latin typeface="+mj-ea"/>
              </a:rPr>
              <a:t>- </a:t>
            </a:r>
            <a:r>
              <a:rPr kumimoji="1" lang="en-US" altLang="ko-KR" sz="2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AWS </a:t>
            </a:r>
            <a:r>
              <a:rPr kumimoji="1" lang="ko-KR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분포도</a:t>
            </a:r>
            <a:r>
              <a:rPr kumimoji="1" lang="en-US" altLang="ko-KR" sz="2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(</a:t>
            </a:r>
            <a:r>
              <a:rPr kumimoji="1" lang="ko-KR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일강수</a:t>
            </a:r>
            <a:r>
              <a:rPr kumimoji="1" lang="en-US" altLang="ko-KR" sz="2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)</a:t>
            </a:r>
            <a:endParaRPr kumimoji="1" lang="ko-KR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4" name="Picture 2" descr="\\vmware-host\Shared Folders\Gaia3d\21 Exhibition\20120908 WMO-CBS\WIS Images\AWS분포도_일강수후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812" y="1203564"/>
            <a:ext cx="7056784" cy="524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부제목 3"/>
          <p:cNvSpPr txBox="1">
            <a:spLocks/>
          </p:cNvSpPr>
          <p:nvPr/>
        </p:nvSpPr>
        <p:spPr>
          <a:xfrm>
            <a:off x="251520" y="500042"/>
            <a:ext cx="6226369" cy="642942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sz="2200" b="1" kern="0" smtClean="0">
                <a:latin typeface="+mj-ea"/>
              </a:rPr>
              <a:t>기능</a:t>
            </a:r>
            <a:r>
              <a:rPr kumimoji="1" lang="en-US" altLang="ko-KR" sz="2200" b="1" kern="0" smtClean="0">
                <a:latin typeface="+mj-ea"/>
              </a:rPr>
              <a:t>- </a:t>
            </a:r>
            <a:r>
              <a:rPr kumimoji="1" lang="en-US" altLang="ko-KR" sz="2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AWS </a:t>
            </a:r>
            <a:r>
              <a:rPr kumimoji="1" lang="ko-KR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분포도</a:t>
            </a:r>
            <a:r>
              <a:rPr kumimoji="1" lang="en-US" altLang="ko-KR" sz="2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(</a:t>
            </a:r>
            <a:r>
              <a:rPr kumimoji="1" lang="ko-KR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풍속</a:t>
            </a:r>
            <a:r>
              <a:rPr kumimoji="1" lang="en-US" altLang="ko-KR" sz="2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)</a:t>
            </a:r>
            <a:endParaRPr kumimoji="1" lang="ko-KR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4" name="Picture 3" descr="\\vmware-host\Shared Folders\Gaia3d\21 Exhibition\20120908 WMO-CBS\WIS Images\AWS분포도_10분 풍속후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812" y="1203564"/>
            <a:ext cx="7056784" cy="524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부제목 3"/>
          <p:cNvSpPr txBox="1">
            <a:spLocks/>
          </p:cNvSpPr>
          <p:nvPr/>
        </p:nvSpPr>
        <p:spPr>
          <a:xfrm>
            <a:off x="251520" y="500042"/>
            <a:ext cx="6226369" cy="642942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sz="2200" b="1" kern="0" smtClean="0">
                <a:latin typeface="+mj-ea"/>
              </a:rPr>
              <a:t>기능</a:t>
            </a:r>
            <a:r>
              <a:rPr kumimoji="1" lang="en-US" altLang="ko-KR" sz="2200" b="1" kern="0" smtClean="0">
                <a:latin typeface="+mj-ea"/>
              </a:rPr>
              <a:t>- </a:t>
            </a:r>
            <a:r>
              <a:rPr kumimoji="1" lang="ko-KR" altLang="en-US" sz="2200" b="1" kern="0" smtClean="0">
                <a:latin typeface="+mj-ea"/>
              </a:rPr>
              <a:t>위성영상</a:t>
            </a:r>
            <a:endParaRPr kumimoji="1" lang="ko-KR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6" name="Picture 2" descr="\\vmware-host\Shared Folders\Gaia3d\21 Exhibition\20120908 WMO-CBS\WIS Images\볼라벤\이미지 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812" y="1203563"/>
            <a:ext cx="7056783" cy="524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부제목 3"/>
          <p:cNvSpPr txBox="1">
            <a:spLocks/>
          </p:cNvSpPr>
          <p:nvPr/>
        </p:nvSpPr>
        <p:spPr>
          <a:xfrm>
            <a:off x="251520" y="500042"/>
            <a:ext cx="6226369" cy="642942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sz="2200" b="1" kern="0" smtClean="0">
                <a:latin typeface="+mj-ea"/>
              </a:rPr>
              <a:t>기능</a:t>
            </a:r>
            <a:r>
              <a:rPr kumimoji="1" lang="en-US" altLang="ko-KR" sz="2200" b="1" kern="0" smtClean="0">
                <a:latin typeface="+mj-ea"/>
              </a:rPr>
              <a:t>- </a:t>
            </a:r>
            <a:r>
              <a:rPr kumimoji="1" lang="en-US" altLang="ko-KR" sz="2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AWS,</a:t>
            </a:r>
            <a:r>
              <a:rPr kumimoji="1" lang="en-US" altLang="ko-KR" sz="2200" b="1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</a:t>
            </a:r>
            <a:r>
              <a:rPr kumimoji="1" lang="ko-KR" altLang="en-US" sz="2200" b="1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레이더 중첩</a:t>
            </a:r>
            <a:endParaRPr kumimoji="1" lang="ko-KR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5" name="Picture 2" descr="\\vmware-host\Shared Folders\Gaia3d\21 Exhibition\20120908 WMO-CBS\WIS Images\레이더_관측자료중첩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813" y="1203564"/>
            <a:ext cx="7056784" cy="524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부제목 3"/>
          <p:cNvSpPr txBox="1">
            <a:spLocks/>
          </p:cNvSpPr>
          <p:nvPr/>
        </p:nvSpPr>
        <p:spPr>
          <a:xfrm>
            <a:off x="251520" y="500042"/>
            <a:ext cx="6226369" cy="642942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sz="2200" b="1" kern="0" smtClean="0">
                <a:latin typeface="+mj-ea"/>
              </a:rPr>
              <a:t>기능</a:t>
            </a:r>
            <a:r>
              <a:rPr kumimoji="1" lang="en-US" altLang="ko-KR" sz="2200" b="1" kern="0" smtClean="0">
                <a:latin typeface="+mj-ea"/>
              </a:rPr>
              <a:t>- </a:t>
            </a:r>
            <a:r>
              <a:rPr kumimoji="1" lang="ko-KR" altLang="en-US" sz="2200" b="1" kern="0" smtClean="0">
                <a:latin typeface="+mj-ea"/>
              </a:rPr>
              <a:t>동네예보</a:t>
            </a:r>
            <a:r>
              <a:rPr kumimoji="1" lang="en-US" altLang="ko-KR" sz="2200" b="1" kern="0" smtClean="0">
                <a:latin typeface="+mj-ea"/>
              </a:rPr>
              <a:t>(</a:t>
            </a:r>
            <a:r>
              <a:rPr kumimoji="1" lang="ko-KR" altLang="en-US" sz="2200" b="1" kern="0" smtClean="0">
                <a:latin typeface="+mj-ea"/>
              </a:rPr>
              <a:t>기온</a:t>
            </a:r>
            <a:r>
              <a:rPr kumimoji="1" lang="en-US" altLang="ko-KR" sz="2200" b="1" kern="0" smtClean="0">
                <a:latin typeface="+mj-ea"/>
              </a:rPr>
              <a:t>)</a:t>
            </a:r>
            <a:endParaRPr kumimoji="1" lang="ko-KR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7" name="Picture 2" descr="\\vmware-host\Shared Folders\Gaia3d\21 Exhibition\20120908 WMO-CBS\WIS Images\동네예보_기온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812" y="1203563"/>
            <a:ext cx="7056784" cy="524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부제목 3"/>
          <p:cNvSpPr txBox="1">
            <a:spLocks/>
          </p:cNvSpPr>
          <p:nvPr/>
        </p:nvSpPr>
        <p:spPr>
          <a:xfrm>
            <a:off x="251520" y="500042"/>
            <a:ext cx="6226369" cy="642942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sz="2200" b="1" kern="0" smtClean="0">
                <a:latin typeface="+mj-ea"/>
              </a:rPr>
              <a:t>기능</a:t>
            </a:r>
            <a:r>
              <a:rPr kumimoji="1" lang="en-US" altLang="ko-KR" sz="2200" b="1" kern="0" smtClean="0">
                <a:latin typeface="+mj-ea"/>
              </a:rPr>
              <a:t>- </a:t>
            </a:r>
            <a:r>
              <a:rPr kumimoji="1" lang="ko-KR" altLang="en-US" sz="2200" b="1" kern="0" smtClean="0">
                <a:latin typeface="+mj-ea"/>
              </a:rPr>
              <a:t>동네예보</a:t>
            </a:r>
            <a:r>
              <a:rPr kumimoji="1" lang="en-US" altLang="ko-KR" sz="2200" b="1" kern="0" smtClean="0">
                <a:latin typeface="+mj-ea"/>
              </a:rPr>
              <a:t>(</a:t>
            </a:r>
            <a:r>
              <a:rPr kumimoji="1" lang="ko-KR" altLang="en-US" sz="2200" b="1" kern="0" smtClean="0">
                <a:latin typeface="+mj-ea"/>
              </a:rPr>
              <a:t>습도</a:t>
            </a:r>
            <a:r>
              <a:rPr kumimoji="1" lang="en-US" altLang="ko-KR" sz="2200" b="1" kern="0" smtClean="0">
                <a:latin typeface="+mj-ea"/>
              </a:rPr>
              <a:t>)</a:t>
            </a:r>
            <a:endParaRPr kumimoji="1" lang="ko-KR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4" name="Picture 2" descr="\\vmware-host\Shared Folders\Gaia3d\21 Exhibition\20120908 WMO-CBS\WIS Images\동네예보_습도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813" y="1203562"/>
            <a:ext cx="7056783" cy="524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부제목 3"/>
          <p:cNvSpPr txBox="1">
            <a:spLocks/>
          </p:cNvSpPr>
          <p:nvPr/>
        </p:nvSpPr>
        <p:spPr>
          <a:xfrm>
            <a:off x="251520" y="500042"/>
            <a:ext cx="6226369" cy="642942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sz="2200" b="1" kern="0" smtClean="0">
                <a:latin typeface="+mj-ea"/>
              </a:rPr>
              <a:t>기능</a:t>
            </a:r>
            <a:r>
              <a:rPr kumimoji="1" lang="en-US" altLang="ko-KR" sz="2200" b="1" kern="0" smtClean="0">
                <a:latin typeface="+mj-ea"/>
              </a:rPr>
              <a:t>- </a:t>
            </a:r>
            <a:r>
              <a:rPr kumimoji="1" lang="ko-KR" altLang="en-US" sz="2200" b="1" kern="0" smtClean="0">
                <a:latin typeface="+mj-ea"/>
              </a:rPr>
              <a:t>동네예보</a:t>
            </a:r>
            <a:r>
              <a:rPr kumimoji="1" lang="en-US" altLang="ko-KR" sz="2200" b="1" kern="0" smtClean="0">
                <a:latin typeface="+mj-ea"/>
              </a:rPr>
              <a:t>(</a:t>
            </a:r>
            <a:r>
              <a:rPr kumimoji="1" lang="ko-KR" altLang="en-US" sz="2200" b="1" kern="0" smtClean="0">
                <a:latin typeface="+mj-ea"/>
              </a:rPr>
              <a:t>풍향</a:t>
            </a:r>
            <a:r>
              <a:rPr kumimoji="1" lang="en-US" altLang="ko-KR" sz="2200" b="1" kern="0" smtClean="0">
                <a:latin typeface="+mj-ea"/>
              </a:rPr>
              <a:t>)</a:t>
            </a:r>
            <a:endParaRPr kumimoji="1" lang="ko-KR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4" name="Picture 2" descr="\\vmware-host\Shared Folders\Gaia3d\21 Exhibition\20120908 WMO-CBS\WIS Images\동네예보_풍향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812" y="1203564"/>
            <a:ext cx="7056783" cy="524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 bwMode="auto">
          <a:xfrm>
            <a:off x="142844" y="3000372"/>
            <a:ext cx="9429816" cy="8572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>
          <a:xfrm>
            <a:off x="684657" y="3068960"/>
            <a:ext cx="8135815" cy="719138"/>
          </a:xfrm>
        </p:spPr>
        <p:txBody>
          <a:bodyPr anchor="ctr"/>
          <a:lstStyle/>
          <a:p>
            <a:pPr algn="r"/>
            <a:r>
              <a:rPr lang="en-US" altLang="ko-KR" sz="2200" b="1" smtClean="0"/>
              <a:t>3. </a:t>
            </a:r>
            <a:r>
              <a:rPr lang="en-US" altLang="ko-KR" sz="2400" b="1" smtClean="0"/>
              <a:t>OpenSource</a:t>
            </a:r>
            <a:r>
              <a:rPr lang="ko-KR" altLang="en-US" sz="2400" b="1" smtClean="0"/>
              <a:t>로 서비스 </a:t>
            </a:r>
            <a:r>
              <a:rPr lang="ko-KR" altLang="en-US" sz="2400" b="1" smtClean="0"/>
              <a:t>구현후기</a:t>
            </a:r>
            <a:endParaRPr lang="ko-KR" alt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부제목 3"/>
          <p:cNvSpPr txBox="1">
            <a:spLocks/>
          </p:cNvSpPr>
          <p:nvPr/>
        </p:nvSpPr>
        <p:spPr>
          <a:xfrm>
            <a:off x="251520" y="500042"/>
            <a:ext cx="6226369" cy="64294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자료의 표준화</a:t>
            </a:r>
            <a:endParaRPr kumimoji="1" lang="ko-KR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449427" y="1268760"/>
            <a:ext cx="7957469" cy="1152128"/>
            <a:chOff x="1658" y="4024"/>
            <a:chExt cx="1266" cy="366"/>
          </a:xfrm>
        </p:grpSpPr>
        <p:sp>
          <p:nvSpPr>
            <p:cNvPr id="4" name="AutoShape 64" descr="넓은 상향 대각선"/>
            <p:cNvSpPr>
              <a:spLocks noChangeArrowheads="1"/>
            </p:cNvSpPr>
            <p:nvPr/>
          </p:nvSpPr>
          <p:spPr bwMode="gray">
            <a:xfrm>
              <a:off x="1658" y="4024"/>
              <a:ext cx="1239" cy="366"/>
            </a:xfrm>
            <a:prstGeom prst="roundRect">
              <a:avLst>
                <a:gd name="adj" fmla="val 9440"/>
              </a:avLst>
            </a:prstGeom>
            <a:pattFill prst="wdUpDiag">
              <a:fgClr>
                <a:srgbClr val="DCDEE4"/>
              </a:fgClr>
              <a:bgClr>
                <a:srgbClr val="E5E6EB"/>
              </a:bgClr>
            </a:patt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" name="Text Box 65"/>
            <p:cNvSpPr txBox="1">
              <a:spLocks noChangeArrowheads="1"/>
            </p:cNvSpPr>
            <p:nvPr/>
          </p:nvSpPr>
          <p:spPr bwMode="auto">
            <a:xfrm>
              <a:off x="1706" y="4024"/>
              <a:ext cx="1218" cy="34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44" tIns="9144" rIns="9144" bIns="9144" anchor="ctr"/>
            <a:lstStyle/>
            <a:p>
              <a:pPr marL="85725" indent="-85725" algn="l">
                <a:spcBef>
                  <a:spcPct val="20000"/>
                </a:spcBef>
                <a:buClr>
                  <a:srgbClr val="0A789A"/>
                </a:buClr>
                <a:buFont typeface="Arial" pitchFamily="34" charset="0"/>
                <a:buChar char="•"/>
              </a:pPr>
              <a:r>
                <a:rPr lang="ko-KR" altLang="en-US" sz="1400" b="1" dirty="0" smtClean="0">
                  <a:latin typeface="산돌고딕B" pitchFamily="50" charset="-127"/>
                </a:rPr>
                <a:t>서비스 </a:t>
              </a:r>
              <a:r>
                <a:rPr lang="ko-KR" altLang="en-US" sz="1400" b="1" dirty="0" err="1" smtClean="0">
                  <a:latin typeface="산돌고딕B" pitchFamily="50" charset="-127"/>
                </a:rPr>
                <a:t>좌표계의</a:t>
              </a:r>
              <a:r>
                <a:rPr lang="ko-KR" altLang="en-US" sz="1400" b="1" dirty="0" smtClean="0">
                  <a:latin typeface="산돌고딕B" pitchFamily="50" charset="-127"/>
                </a:rPr>
                <a:t> 표준화</a:t>
              </a:r>
              <a:endParaRPr lang="en-US" altLang="ko-KR" sz="1400" b="1" dirty="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r>
                <a:rPr lang="en-US" altLang="ko-KR" sz="1200" dirty="0" smtClean="0">
                  <a:latin typeface="산돌고딕B" pitchFamily="50" charset="-127"/>
                </a:rPr>
                <a:t> </a:t>
              </a:r>
              <a:r>
                <a:rPr lang="ko-KR" altLang="en-US" sz="1200" dirty="0" smtClean="0">
                  <a:latin typeface="산돌고딕B" pitchFamily="50" charset="-127"/>
                </a:rPr>
                <a:t>수 많은 기상 데이터의 서로 다른 </a:t>
              </a:r>
              <a:r>
                <a:rPr lang="ko-KR" altLang="en-US" sz="1200" dirty="0" err="1" smtClean="0">
                  <a:latin typeface="산돌고딕B" pitchFamily="50" charset="-127"/>
                </a:rPr>
                <a:t>좌표계를</a:t>
              </a:r>
              <a:r>
                <a:rPr lang="ko-KR" altLang="en-US" sz="1200" dirty="0" smtClean="0">
                  <a:latin typeface="산돌고딕B" pitchFamily="50" charset="-127"/>
                </a:rPr>
                <a:t> 사용</a:t>
              </a:r>
              <a:endParaRPr lang="en-US" altLang="ko-KR" sz="1200" dirty="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r>
                <a:rPr lang="ko-KR" altLang="en-US" sz="1200" dirty="0" smtClean="0">
                  <a:latin typeface="산돌고딕B" pitchFamily="50" charset="-127"/>
                </a:rPr>
                <a:t> 관측장비 데이터 </a:t>
              </a:r>
              <a:r>
                <a:rPr lang="en-US" altLang="ko-KR" sz="1200" dirty="0" smtClean="0">
                  <a:latin typeface="산돌고딕B" pitchFamily="50" charset="-127"/>
                </a:rPr>
                <a:t>WGS84 Geographic. </a:t>
              </a:r>
              <a:endParaRPr kumimoji="0" lang="en-US" altLang="ko-KR" sz="1200" dirty="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r>
                <a:rPr kumimoji="0" lang="en-US" altLang="ko-KR" sz="1200" dirty="0" smtClean="0">
                  <a:latin typeface="산돌고딕B" pitchFamily="50" charset="-127"/>
                </a:rPr>
                <a:t> </a:t>
              </a:r>
              <a:r>
                <a:rPr lang="ko-KR" altLang="en-US" sz="1200" dirty="0" smtClean="0">
                  <a:latin typeface="산돌고딕B" pitchFamily="50" charset="-127"/>
                </a:rPr>
                <a:t>위성 데이터</a:t>
              </a:r>
              <a:r>
                <a:rPr lang="en-US" altLang="ko-KR" sz="1200" dirty="0" smtClean="0">
                  <a:latin typeface="산돌고딕B" pitchFamily="50" charset="-127"/>
                </a:rPr>
                <a:t>, </a:t>
              </a:r>
              <a:r>
                <a:rPr lang="ko-KR" altLang="en-US" sz="1200" dirty="0" smtClean="0">
                  <a:latin typeface="산돌고딕B" pitchFamily="50" charset="-127"/>
                </a:rPr>
                <a:t>레이더 데이터</a:t>
              </a:r>
              <a:r>
                <a:rPr lang="en-US" altLang="ko-KR" sz="1200" dirty="0" smtClean="0">
                  <a:latin typeface="산돌고딕B" pitchFamily="50" charset="-127"/>
                </a:rPr>
                <a:t>, </a:t>
              </a:r>
              <a:r>
                <a:rPr lang="ko-KR" altLang="en-US" sz="1200" dirty="0" smtClean="0">
                  <a:latin typeface="산돌고딕B" pitchFamily="50" charset="-127"/>
                </a:rPr>
                <a:t>일기도 등의 데이터는 </a:t>
              </a:r>
              <a:r>
                <a:rPr lang="en-US" altLang="ko-KR" sz="1200" dirty="0" smtClean="0">
                  <a:latin typeface="산돌고딕B" pitchFamily="50" charset="-127"/>
                </a:rPr>
                <a:t>LCC(Lambert conformal conic) </a:t>
              </a:r>
              <a:endParaRPr kumimoji="0" lang="ko-KR" altLang="en-US" sz="1200" dirty="0">
                <a:latin typeface="산돌고딕B" pitchFamily="50" charset="-127"/>
              </a:endParaRPr>
            </a:p>
          </p:txBody>
        </p:sp>
      </p:grp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438969" y="2636912"/>
            <a:ext cx="7957469" cy="1296144"/>
            <a:chOff x="1658" y="4024"/>
            <a:chExt cx="1266" cy="366"/>
          </a:xfrm>
        </p:grpSpPr>
        <p:sp>
          <p:nvSpPr>
            <p:cNvPr id="7" name="AutoShape 64" descr="넓은 상향 대각선"/>
            <p:cNvSpPr>
              <a:spLocks noChangeArrowheads="1"/>
            </p:cNvSpPr>
            <p:nvPr/>
          </p:nvSpPr>
          <p:spPr bwMode="gray">
            <a:xfrm>
              <a:off x="1658" y="4024"/>
              <a:ext cx="1239" cy="366"/>
            </a:xfrm>
            <a:prstGeom prst="roundRect">
              <a:avLst>
                <a:gd name="adj" fmla="val 9440"/>
              </a:avLst>
            </a:prstGeom>
            <a:pattFill prst="wdUpDiag">
              <a:fgClr>
                <a:srgbClr val="DCDEE4"/>
              </a:fgClr>
              <a:bgClr>
                <a:srgbClr val="E5E6EB"/>
              </a:bgClr>
            </a:patt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" name="Text Box 65"/>
            <p:cNvSpPr txBox="1">
              <a:spLocks noChangeArrowheads="1"/>
            </p:cNvSpPr>
            <p:nvPr/>
          </p:nvSpPr>
          <p:spPr bwMode="auto">
            <a:xfrm>
              <a:off x="1706" y="4024"/>
              <a:ext cx="1218" cy="34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44" tIns="9144" rIns="9144" bIns="9144" anchor="ctr"/>
            <a:lstStyle/>
            <a:p>
              <a:pPr marL="85725" indent="-85725" algn="l">
                <a:spcBef>
                  <a:spcPct val="20000"/>
                </a:spcBef>
                <a:buClr>
                  <a:srgbClr val="0A789A"/>
                </a:buClr>
                <a:buFont typeface="Arial" pitchFamily="34" charset="0"/>
                <a:buChar char="•"/>
              </a:pPr>
              <a:r>
                <a:rPr lang="ko-KR" altLang="en-US" sz="1400" b="1" dirty="0" smtClean="0">
                  <a:latin typeface="산돌고딕B" pitchFamily="50" charset="-127"/>
                </a:rPr>
                <a:t>데이터의 서비스 표준 포맷으로 변경</a:t>
              </a:r>
              <a:endParaRPr lang="en-US" altLang="ko-KR" sz="1400" b="1" dirty="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r>
                <a:rPr lang="en-US" altLang="ko-KR" sz="1200" dirty="0" smtClean="0">
                  <a:latin typeface="산돌고딕B" pitchFamily="50" charset="-127"/>
                </a:rPr>
                <a:t> </a:t>
              </a:r>
              <a:r>
                <a:rPr lang="ko-KR" altLang="en-US" sz="1200" dirty="0" smtClean="0">
                  <a:latin typeface="산돌고딕B" pitchFamily="50" charset="-127"/>
                </a:rPr>
                <a:t>기상 데이터의 내부</a:t>
              </a:r>
              <a:r>
                <a:rPr lang="en-US" altLang="ko-KR" sz="1200" dirty="0" smtClean="0">
                  <a:latin typeface="산돌고딕B" pitchFamily="50" charset="-127"/>
                </a:rPr>
                <a:t> </a:t>
              </a:r>
              <a:r>
                <a:rPr lang="ko-KR" altLang="en-US" sz="1200" dirty="0" smtClean="0">
                  <a:latin typeface="산돌고딕B" pitchFamily="50" charset="-127"/>
                </a:rPr>
                <a:t>포맷으로 유통</a:t>
              </a:r>
              <a:endParaRPr kumimoji="0" lang="en-US" altLang="ko-KR" sz="1200" dirty="0" smtClean="0">
                <a:latin typeface="산돌고딕B" pitchFamily="50" charset="-127"/>
              </a:endParaRPr>
            </a:p>
            <a:p>
              <a:pPr marL="85725" indent="-85725" algn="l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r>
                <a:rPr kumimoji="0" lang="en-US" altLang="ko-KR" sz="1200" dirty="0" smtClean="0">
                  <a:latin typeface="산돌고딕B" pitchFamily="50" charset="-127"/>
                </a:rPr>
                <a:t> </a:t>
              </a:r>
              <a:r>
                <a:rPr kumimoji="0" lang="ko-KR" altLang="en-US" sz="1200" dirty="0" smtClean="0">
                  <a:latin typeface="산돌고딕B" pitchFamily="50" charset="-127"/>
                </a:rPr>
                <a:t>내부포맷의 </a:t>
              </a:r>
              <a:r>
                <a:rPr kumimoji="0" lang="en-US" altLang="ko-KR" sz="1200" dirty="0" smtClean="0">
                  <a:latin typeface="산돌고딕B" pitchFamily="50" charset="-127"/>
                </a:rPr>
                <a:t>GIS </a:t>
              </a:r>
              <a:r>
                <a:rPr kumimoji="0" lang="ko-KR" altLang="en-US" sz="1200" dirty="0" smtClean="0">
                  <a:latin typeface="산돌고딕B" pitchFamily="50" charset="-127"/>
                </a:rPr>
                <a:t>표준 서비스 포맷으로 변환 모듈 개발</a:t>
              </a:r>
              <a:endParaRPr kumimoji="0" lang="ko-KR" altLang="en-US" sz="1200" dirty="0">
                <a:latin typeface="산돌고딕B" pitchFamily="50" charset="-127"/>
              </a:endParaRPr>
            </a:p>
          </p:txBody>
        </p:sp>
      </p:grpSp>
      <p:grpSp>
        <p:nvGrpSpPr>
          <p:cNvPr id="9" name="Group 63"/>
          <p:cNvGrpSpPr>
            <a:grpSpLocks/>
          </p:cNvGrpSpPr>
          <p:nvPr/>
        </p:nvGrpSpPr>
        <p:grpSpPr bwMode="auto">
          <a:xfrm>
            <a:off x="467544" y="4581128"/>
            <a:ext cx="7957469" cy="1656184"/>
            <a:chOff x="1658" y="4024"/>
            <a:chExt cx="1266" cy="366"/>
          </a:xfrm>
        </p:grpSpPr>
        <p:sp>
          <p:nvSpPr>
            <p:cNvPr id="10" name="AutoShape 64" descr="넓은 상향 대각선"/>
            <p:cNvSpPr>
              <a:spLocks noChangeArrowheads="1"/>
            </p:cNvSpPr>
            <p:nvPr/>
          </p:nvSpPr>
          <p:spPr bwMode="gray">
            <a:xfrm>
              <a:off x="1658" y="4024"/>
              <a:ext cx="1239" cy="366"/>
            </a:xfrm>
            <a:prstGeom prst="roundRect">
              <a:avLst>
                <a:gd name="adj" fmla="val 9440"/>
              </a:avLst>
            </a:prstGeom>
            <a:pattFill prst="wdUpDiag">
              <a:fgClr>
                <a:srgbClr val="DCDEE4"/>
              </a:fgClr>
              <a:bgClr>
                <a:srgbClr val="E5E6EB"/>
              </a:bgClr>
            </a:patt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" name="Text Box 65"/>
            <p:cNvSpPr txBox="1">
              <a:spLocks noChangeArrowheads="1"/>
            </p:cNvSpPr>
            <p:nvPr/>
          </p:nvSpPr>
          <p:spPr bwMode="auto">
            <a:xfrm>
              <a:off x="1706" y="4024"/>
              <a:ext cx="1218" cy="34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44" tIns="9144" rIns="9144" bIns="9144" anchor="ctr"/>
            <a:lstStyle/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r>
                <a:rPr lang="ko-KR" altLang="en-US" sz="1200" dirty="0" smtClean="0">
                  <a:latin typeface="산돌고딕B" pitchFamily="50" charset="-127"/>
                </a:rPr>
                <a:t>기상청에서 제공하는 </a:t>
              </a:r>
              <a:r>
                <a:rPr lang="en-US" altLang="ko-KR" sz="1200" dirty="0" smtClean="0">
                  <a:latin typeface="산돌고딕B" pitchFamily="50" charset="-127"/>
                </a:rPr>
                <a:t>API</a:t>
              </a:r>
              <a:r>
                <a:rPr lang="ko-KR" altLang="en-US" sz="1200" dirty="0" smtClean="0">
                  <a:latin typeface="산돌고딕B" pitchFamily="50" charset="-127"/>
                </a:rPr>
                <a:t>를 연계해서 클라이언트에서 </a:t>
              </a:r>
              <a:r>
                <a:rPr lang="ko-KR" altLang="en-US" sz="1200" dirty="0" err="1" smtClean="0">
                  <a:latin typeface="산돌고딕B" pitchFamily="50" charset="-127"/>
                </a:rPr>
                <a:t>렌드링</a:t>
              </a:r>
              <a:r>
                <a:rPr lang="ko-KR" altLang="en-US" sz="1200" dirty="0" smtClean="0">
                  <a:latin typeface="산돌고딕B" pitchFamily="50" charset="-127"/>
                </a:rPr>
                <a:t> 구현</a:t>
              </a:r>
              <a:endParaRPr lang="en-US" altLang="ko-KR" sz="1200" dirty="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r>
                <a:rPr lang="ko-KR" altLang="en-US" sz="1200" dirty="0" smtClean="0">
                  <a:latin typeface="산돌고딕B" pitchFamily="50" charset="-127"/>
                </a:rPr>
                <a:t>브라우저 마다 </a:t>
              </a:r>
              <a:r>
                <a:rPr lang="ko-KR" altLang="en-US" sz="1200" dirty="0" err="1" smtClean="0">
                  <a:latin typeface="산돌고딕B" pitchFamily="50" charset="-127"/>
                </a:rPr>
                <a:t>렌드링</a:t>
              </a:r>
              <a:r>
                <a:rPr lang="ko-KR" altLang="en-US" sz="1200" dirty="0" smtClean="0">
                  <a:latin typeface="산돌고딕B" pitchFamily="50" charset="-127"/>
                </a:rPr>
                <a:t> 속도차이가 많이 남</a:t>
              </a:r>
              <a:endParaRPr lang="en-US" altLang="ko-KR" sz="1200" dirty="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r>
                <a:rPr lang="en-US" altLang="ko-KR" sz="1200" dirty="0" smtClean="0">
                  <a:latin typeface="산돌고딕B" pitchFamily="50" charset="-127"/>
                </a:rPr>
                <a:t>IE 7.0~8.0 </a:t>
              </a:r>
              <a:r>
                <a:rPr lang="ko-KR" altLang="en-US" sz="1200" dirty="0" smtClean="0">
                  <a:latin typeface="산돌고딕B" pitchFamily="50" charset="-127"/>
                </a:rPr>
                <a:t>에서 서비스 불가 해당 서비스 전면 재개발</a:t>
              </a:r>
              <a:endParaRPr lang="en-US" altLang="ko-KR" sz="1200" dirty="0" smtClean="0">
                <a:latin typeface="산돌고딕B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83568" y="465313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*</a:t>
            </a:r>
            <a:r>
              <a:rPr lang="ko-KR" altLang="en-US" dirty="0" smtClean="0"/>
              <a:t>사례</a:t>
            </a:r>
            <a:endParaRPr lang="ko-KR" altLang="en-US" dirty="0"/>
          </a:p>
        </p:txBody>
      </p:sp>
      <p:pic>
        <p:nvPicPr>
          <p:cNvPr id="13" name="Picture 2" descr="\\vmware-host\Shared Folders\Gaia3d\21 Exhibition\20120908 WMO-CBS\WIS Images\동네예보_기온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8393" y="4509120"/>
            <a:ext cx="2406015" cy="175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 bwMode="auto">
          <a:xfrm>
            <a:off x="142844" y="1700808"/>
            <a:ext cx="9429816" cy="3600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>
          <a:xfrm>
            <a:off x="571472" y="2132856"/>
            <a:ext cx="8135815" cy="2880320"/>
          </a:xfrm>
        </p:spPr>
        <p:txBody>
          <a:bodyPr anchor="ctr"/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b="1" smtClean="0"/>
              <a:t>서비스 개요</a:t>
            </a:r>
            <a:endParaRPr lang="en-US" altLang="ko-KR" b="1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b="1" smtClean="0"/>
              <a:t>주요특징</a:t>
            </a:r>
            <a:endParaRPr lang="en-US" altLang="ko-KR" b="1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b="1" smtClean="0"/>
              <a:t>OpenSource</a:t>
            </a:r>
            <a:r>
              <a:rPr lang="ko-KR" altLang="en-US" b="1" smtClean="0"/>
              <a:t>로 서비스 </a:t>
            </a:r>
            <a:r>
              <a:rPr lang="ko-KR" altLang="en-US" b="1" smtClean="0"/>
              <a:t>구현후기</a:t>
            </a:r>
            <a:endParaRPr lang="en-US" altLang="ko-KR" b="1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b="1" smtClean="0"/>
              <a:t>질의응답</a:t>
            </a:r>
            <a:endParaRPr lang="en-US" altLang="ko-KR" b="1" smtClean="0"/>
          </a:p>
        </p:txBody>
      </p:sp>
      <p:sp>
        <p:nvSpPr>
          <p:cNvPr id="5" name="TextBox 4"/>
          <p:cNvSpPr txBox="1"/>
          <p:nvPr/>
        </p:nvSpPr>
        <p:spPr>
          <a:xfrm>
            <a:off x="663352" y="1887215"/>
            <a:ext cx="2324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smtClean="0">
                <a:solidFill>
                  <a:schemeClr val="bg1"/>
                </a:solidFill>
                <a:latin typeface="Georgia" pitchFamily="18" charset="0"/>
                <a:ea typeface="+mj-ea"/>
                <a:cs typeface="Arial" pitchFamily="34" charset="0"/>
              </a:rPr>
              <a:t>발표순서</a:t>
            </a:r>
            <a:endParaRPr lang="en-US" sz="2400" b="0" dirty="0">
              <a:solidFill>
                <a:schemeClr val="bg1"/>
              </a:solidFill>
              <a:latin typeface="Georgia" pitchFamily="18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그룹 61"/>
          <p:cNvGrpSpPr/>
          <p:nvPr/>
        </p:nvGrpSpPr>
        <p:grpSpPr>
          <a:xfrm>
            <a:off x="4211960" y="4755345"/>
            <a:ext cx="961058" cy="912016"/>
            <a:chOff x="2239565" y="5301208"/>
            <a:chExt cx="961058" cy="912016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9752" y="5301208"/>
              <a:ext cx="792088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Box 60"/>
            <p:cNvSpPr txBox="1"/>
            <p:nvPr/>
          </p:nvSpPr>
          <p:spPr>
            <a:xfrm>
              <a:off x="2239565" y="6021288"/>
              <a:ext cx="961058" cy="191936"/>
            </a:xfrm>
            <a:prstGeom prst="rect">
              <a:avLst/>
            </a:prstGeom>
            <a:noFill/>
          </p:spPr>
          <p:txBody>
            <a:bodyPr wrap="none" lIns="3600" tIns="3600" rIns="3600" bIns="36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200" b="1" kern="0" dirty="0" err="1" smtClean="0">
                  <a:solidFill>
                    <a:prstClr val="black"/>
                  </a:solidFill>
                </a:rPr>
                <a:t>모바일</a:t>
              </a:r>
              <a:r>
                <a:rPr lang="ko-KR" altLang="en-US" sz="1200" b="1" kern="0" dirty="0" smtClean="0">
                  <a:solidFill>
                    <a:prstClr val="black"/>
                  </a:solidFill>
                </a:rPr>
                <a:t> 서비스</a:t>
              </a:r>
              <a:endParaRPr kumimoji="0" lang="ko-KR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부제목 3"/>
          <p:cNvSpPr txBox="1">
            <a:spLocks/>
          </p:cNvSpPr>
          <p:nvPr/>
        </p:nvSpPr>
        <p:spPr>
          <a:xfrm>
            <a:off x="251520" y="500042"/>
            <a:ext cx="6226369" cy="64294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200" b="1" kern="0" dirty="0" smtClean="0">
                <a:latin typeface="+mj-ea"/>
                <a:ea typeface="+mj-ea"/>
              </a:rPr>
              <a:t>서비스 </a:t>
            </a:r>
            <a:r>
              <a:rPr kumimoji="1" lang="ko-KR" altLang="en-US" sz="2200" b="1" kern="0" dirty="0" err="1" smtClean="0">
                <a:latin typeface="+mj-ea"/>
                <a:ea typeface="+mj-ea"/>
              </a:rPr>
              <a:t>확장성</a:t>
            </a:r>
            <a:endParaRPr kumimoji="1" lang="ko-KR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9" name="Group 63"/>
          <p:cNvGrpSpPr>
            <a:grpSpLocks/>
          </p:cNvGrpSpPr>
          <p:nvPr/>
        </p:nvGrpSpPr>
        <p:grpSpPr bwMode="auto">
          <a:xfrm>
            <a:off x="467545" y="1423927"/>
            <a:ext cx="3312197" cy="3888432"/>
            <a:chOff x="1658" y="4024"/>
            <a:chExt cx="1239" cy="366"/>
          </a:xfrm>
        </p:grpSpPr>
        <p:sp>
          <p:nvSpPr>
            <p:cNvPr id="10" name="AutoShape 64" descr="넓은 상향 대각선"/>
            <p:cNvSpPr>
              <a:spLocks noChangeArrowheads="1"/>
            </p:cNvSpPr>
            <p:nvPr/>
          </p:nvSpPr>
          <p:spPr bwMode="gray">
            <a:xfrm>
              <a:off x="1658" y="4024"/>
              <a:ext cx="1239" cy="366"/>
            </a:xfrm>
            <a:prstGeom prst="roundRect">
              <a:avLst>
                <a:gd name="adj" fmla="val 9440"/>
              </a:avLst>
            </a:prstGeom>
            <a:pattFill prst="wdUpDiag">
              <a:fgClr>
                <a:srgbClr val="DCDEE4"/>
              </a:fgClr>
              <a:bgClr>
                <a:srgbClr val="E5E6EB"/>
              </a:bgClr>
            </a:patt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" name="Text Box 65"/>
            <p:cNvSpPr txBox="1">
              <a:spLocks noChangeArrowheads="1"/>
            </p:cNvSpPr>
            <p:nvPr/>
          </p:nvSpPr>
          <p:spPr bwMode="auto">
            <a:xfrm>
              <a:off x="1706" y="4024"/>
              <a:ext cx="1164" cy="34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44" tIns="9144" rIns="9144" bIns="9144" anchor="ctr"/>
            <a:lstStyle/>
            <a:p>
              <a:pPr marL="85725" indent="-85725" algn="l">
                <a:spcBef>
                  <a:spcPct val="20000"/>
                </a:spcBef>
                <a:buClr>
                  <a:srgbClr val="0A789A"/>
                </a:buClr>
                <a:buFont typeface="Arial" pitchFamily="34" charset="0"/>
                <a:buChar char="•"/>
              </a:pPr>
              <a:r>
                <a:rPr lang="ko-KR" altLang="en-US" sz="1400" b="1" dirty="0" smtClean="0">
                  <a:latin typeface="산돌고딕B" pitchFamily="50" charset="-127"/>
                </a:rPr>
                <a:t>서비스 의 표준 준수</a:t>
              </a:r>
              <a:endParaRPr lang="en-US" altLang="ko-KR" sz="1400" b="1" dirty="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r>
                <a:rPr lang="en-US" altLang="ko-KR" sz="1200" dirty="0" smtClean="0">
                  <a:latin typeface="산돌고딕B" pitchFamily="50" charset="-127"/>
                </a:rPr>
                <a:t> </a:t>
              </a:r>
              <a:r>
                <a:rPr lang="ko-KR" altLang="en-US" sz="1200" dirty="0" smtClean="0">
                  <a:latin typeface="산돌고딕B" pitchFamily="50" charset="-127"/>
                </a:rPr>
                <a:t>웹 표준을 준수하여 개발하여 다양한 브라우저를 지원</a:t>
              </a:r>
              <a:r>
                <a:rPr lang="en-US" altLang="ko-KR" sz="1200" dirty="0" smtClean="0">
                  <a:latin typeface="산돌고딕B" pitchFamily="50" charset="-127"/>
                </a:rPr>
                <a:t>(IE7-9, </a:t>
              </a:r>
              <a:r>
                <a:rPr lang="en-US" altLang="ko-KR" sz="1200" dirty="0" err="1" smtClean="0">
                  <a:latin typeface="산돌고딕B" pitchFamily="50" charset="-127"/>
                </a:rPr>
                <a:t>FireFox</a:t>
              </a:r>
              <a:r>
                <a:rPr lang="en-US" altLang="ko-KR" sz="1200" dirty="0" smtClean="0">
                  <a:latin typeface="산돌고딕B" pitchFamily="50" charset="-127"/>
                </a:rPr>
                <a:t>, Chrome, Safari)</a:t>
              </a: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endParaRPr lang="en-US" altLang="ko-KR" sz="1200" dirty="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r>
                <a:rPr lang="en-US" altLang="ko-KR" sz="1200" dirty="0" smtClean="0">
                  <a:latin typeface="산돌고딕B" pitchFamily="50" charset="-127"/>
                </a:rPr>
                <a:t> </a:t>
              </a:r>
              <a:r>
                <a:rPr lang="ko-KR" altLang="en-US" sz="1200" dirty="0" err="1" smtClean="0">
                  <a:latin typeface="산돌고딕B" pitchFamily="50" charset="-127"/>
                </a:rPr>
                <a:t>모바일</a:t>
              </a:r>
              <a:r>
                <a:rPr lang="ko-KR" altLang="en-US" sz="1200" dirty="0" smtClean="0">
                  <a:latin typeface="산돌고딕B" pitchFamily="50" charset="-127"/>
                </a:rPr>
                <a:t> 환경에서도 서비스 가능</a:t>
              </a:r>
              <a:endParaRPr lang="en-US" altLang="ko-KR" sz="1200" dirty="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endParaRPr lang="en-US" altLang="ko-KR" sz="1200" dirty="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r>
                <a:rPr kumimoji="0" lang="en-US" altLang="ko-KR" sz="1200" dirty="0" smtClean="0">
                  <a:latin typeface="산돌고딕B" pitchFamily="50" charset="-127"/>
                </a:rPr>
                <a:t> </a:t>
              </a:r>
              <a:r>
                <a:rPr lang="ko-KR" altLang="en-US" sz="1200" dirty="0" smtClean="0">
                  <a:latin typeface="산돌고딕B" pitchFamily="50" charset="-127"/>
                </a:rPr>
                <a:t>기상 데이터는 </a:t>
              </a:r>
              <a:r>
                <a:rPr lang="en-US" altLang="ko-KR" sz="1200" dirty="0" smtClean="0">
                  <a:latin typeface="산돌고딕B" pitchFamily="50" charset="-127"/>
                </a:rPr>
                <a:t>OGC </a:t>
              </a:r>
              <a:r>
                <a:rPr lang="ko-KR" altLang="en-US" sz="1200" dirty="0" smtClean="0">
                  <a:latin typeface="산돌고딕B" pitchFamily="50" charset="-127"/>
                </a:rPr>
                <a:t>표준 인터페이스를 통한 서비스</a:t>
              </a:r>
              <a:r>
                <a:rPr lang="en-US" altLang="ko-KR" sz="1200" dirty="0" smtClean="0">
                  <a:latin typeface="산돌고딕B" pitchFamily="50" charset="-127"/>
                </a:rPr>
                <a:t>(WMS, WFS, TMS)</a:t>
              </a:r>
              <a:r>
                <a:rPr lang="ko-KR" altLang="en-US" sz="1200" dirty="0" smtClean="0">
                  <a:latin typeface="산돌고딕B" pitchFamily="50" charset="-127"/>
                </a:rPr>
                <a:t>로</a:t>
              </a:r>
              <a:r>
                <a:rPr lang="en-US" altLang="ko-KR" sz="1200" dirty="0" smtClean="0">
                  <a:latin typeface="산돌고딕B" pitchFamily="50" charset="-127"/>
                </a:rPr>
                <a:t> </a:t>
              </a:r>
              <a:r>
                <a:rPr lang="ko-KR" altLang="en-US" sz="1200" dirty="0" smtClean="0">
                  <a:latin typeface="산돌고딕B" pitchFamily="50" charset="-127"/>
                </a:rPr>
                <a:t>타 시스템의 기상 자료에 대한 </a:t>
              </a:r>
              <a:r>
                <a:rPr kumimoji="0" lang="en-US" altLang="ko-KR" sz="1200" dirty="0" smtClean="0">
                  <a:latin typeface="산돌고딕B" pitchFamily="50" charset="-127"/>
                </a:rPr>
                <a:t> </a:t>
              </a:r>
              <a:r>
                <a:rPr kumimoji="0" lang="en-US" altLang="ko-KR" sz="1200" dirty="0" err="1" smtClean="0">
                  <a:latin typeface="산돌고딕B" pitchFamily="50" charset="-127"/>
                </a:rPr>
                <a:t>OpenAPI</a:t>
              </a:r>
              <a:r>
                <a:rPr kumimoji="0" lang="en-US" altLang="ko-KR" sz="1200" dirty="0" smtClean="0">
                  <a:latin typeface="산돌고딕B" pitchFamily="50" charset="-127"/>
                </a:rPr>
                <a:t> </a:t>
              </a:r>
              <a:r>
                <a:rPr kumimoji="0" lang="ko-KR" altLang="en-US" sz="1200" dirty="0" smtClean="0">
                  <a:latin typeface="산돌고딕B" pitchFamily="50" charset="-127"/>
                </a:rPr>
                <a:t>제공</a:t>
              </a:r>
              <a:endParaRPr kumimoji="0" lang="en-US" altLang="ko-KR" sz="1200" dirty="0" smtClean="0">
                <a:latin typeface="산돌고딕B" pitchFamily="50" charset="-127"/>
              </a:endParaRPr>
            </a:p>
          </p:txBody>
        </p:sp>
      </p:grpSp>
      <p:sp>
        <p:nvSpPr>
          <p:cNvPr id="14" name="모서리가 둥근 직사각형 13"/>
          <p:cNvSpPr/>
          <p:nvPr/>
        </p:nvSpPr>
        <p:spPr>
          <a:xfrm>
            <a:off x="6156574" y="2282689"/>
            <a:ext cx="2231849" cy="2420059"/>
          </a:xfrm>
          <a:prstGeom prst="roundRect">
            <a:avLst>
              <a:gd name="adj" fmla="val 5123"/>
            </a:avLst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6203858" y="1922651"/>
            <a:ext cx="2151113" cy="360040"/>
          </a:xfrm>
          <a:prstGeom prst="roundRect">
            <a:avLst/>
          </a:prstGeom>
          <a:solidFill>
            <a:sysClr val="window" lastClr="FFFFFF">
              <a:lumMod val="50000"/>
            </a:sysClr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날씨 </a:t>
            </a:r>
            <a:r>
              <a:rPr kumimoji="0" lang="en-US" altLang="ko-KR" sz="12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GIS </a:t>
            </a:r>
            <a:r>
              <a:rPr kumimoji="0" lang="ko-KR" altLang="en-US" sz="12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서버</a:t>
            </a:r>
            <a:endParaRPr kumimoji="0" lang="en-US" altLang="ko-KR" sz="12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6" name="Rectangle 81"/>
          <p:cNvSpPr>
            <a:spLocks noChangeArrowheads="1"/>
          </p:cNvSpPr>
          <p:nvPr/>
        </p:nvSpPr>
        <p:spPr bwMode="auto">
          <a:xfrm>
            <a:off x="6228394" y="3987642"/>
            <a:ext cx="2046065" cy="240511"/>
          </a:xfrm>
          <a:prstGeom prst="rect">
            <a:avLst/>
          </a:prstGeom>
          <a:solidFill>
            <a:srgbClr val="8064A2">
              <a:lumMod val="75000"/>
            </a:srgbClr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wrap="none" lIns="90000" tIns="54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ko-KR" sz="1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WebCache</a:t>
            </a:r>
            <a:endParaRPr kumimoji="0" lang="en-GB" altLang="ko-K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17" name="Rectangle 81"/>
          <p:cNvSpPr>
            <a:spLocks noChangeArrowheads="1"/>
          </p:cNvSpPr>
          <p:nvPr/>
        </p:nvSpPr>
        <p:spPr bwMode="auto">
          <a:xfrm>
            <a:off x="6228395" y="3683184"/>
            <a:ext cx="2045992" cy="240511"/>
          </a:xfrm>
          <a:prstGeom prst="rect">
            <a:avLst/>
          </a:prstGeom>
          <a:solidFill>
            <a:srgbClr val="8064A2">
              <a:lumMod val="75000"/>
            </a:srgbClr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wrap="none" lIns="90000" tIns="54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altLang="ko-KR" sz="1000" b="1" i="0" u="none" strike="noStrike" kern="0" cap="none" spc="0" normalizeH="0" baseline="0" noProof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GeoServer</a:t>
            </a:r>
            <a:endParaRPr kumimoji="0" lang="en-GB" altLang="ko-K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18" name="Rectangle 81"/>
          <p:cNvSpPr>
            <a:spLocks noChangeArrowheads="1"/>
          </p:cNvSpPr>
          <p:nvPr/>
        </p:nvSpPr>
        <p:spPr bwMode="auto">
          <a:xfrm>
            <a:off x="6229184" y="3381859"/>
            <a:ext cx="2045431" cy="240511"/>
          </a:xfrm>
          <a:prstGeom prst="rect">
            <a:avLst/>
          </a:prstGeom>
          <a:solidFill>
            <a:srgbClr val="8064A2">
              <a:lumMod val="75000"/>
            </a:srgbClr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wrap="none" lIns="90000" tIns="54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ko-KR" sz="1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TMS </a:t>
            </a:r>
            <a:r>
              <a:rPr kumimoji="0" lang="en-US" altLang="ko-KR" sz="1000" b="1" i="0" u="none" strike="noStrike" kern="0" cap="none" spc="0" normalizeH="0" baseline="0" noProof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Servlet</a:t>
            </a:r>
            <a:endParaRPr kumimoji="0" lang="en-GB" altLang="ko-K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19" name="Rectangle 81"/>
          <p:cNvSpPr>
            <a:spLocks noChangeArrowheads="1"/>
          </p:cNvSpPr>
          <p:nvPr/>
        </p:nvSpPr>
        <p:spPr bwMode="auto">
          <a:xfrm>
            <a:off x="6274770" y="2430900"/>
            <a:ext cx="288925" cy="792163"/>
          </a:xfrm>
          <a:prstGeom prst="rect">
            <a:avLst/>
          </a:prstGeom>
          <a:solidFill>
            <a:srgbClr val="9BBB59">
              <a:lumMod val="75000"/>
            </a:srgbClr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wrap="none" lIns="90000" tIns="54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1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관</a:t>
            </a:r>
            <a:endParaRPr kumimoji="0" lang="en-US" altLang="ko-KR" sz="10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1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측</a:t>
            </a:r>
            <a:endParaRPr kumimoji="0" lang="en-US" altLang="ko-KR" sz="10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1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지</a:t>
            </a:r>
            <a:endParaRPr kumimoji="0" lang="en-US" altLang="ko-KR" sz="10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1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점</a:t>
            </a:r>
            <a:endParaRPr kumimoji="0" lang="en-GB" altLang="ko-K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20" name="Rectangle 81"/>
          <p:cNvSpPr>
            <a:spLocks noChangeArrowheads="1"/>
          </p:cNvSpPr>
          <p:nvPr/>
        </p:nvSpPr>
        <p:spPr bwMode="auto">
          <a:xfrm>
            <a:off x="6563695" y="2430900"/>
            <a:ext cx="287339" cy="792163"/>
          </a:xfrm>
          <a:prstGeom prst="rect">
            <a:avLst/>
          </a:prstGeom>
          <a:solidFill>
            <a:srgbClr val="9BBB59">
              <a:lumMod val="75000"/>
            </a:srgbClr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wrap="none" lIns="90000" tIns="54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1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기</a:t>
            </a:r>
            <a:endParaRPr kumimoji="0" lang="en-US" altLang="ko-KR" sz="10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1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본</a:t>
            </a:r>
            <a:endParaRPr kumimoji="0" lang="en-US" altLang="ko-KR" sz="10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1000" b="1" i="0" u="none" strike="noStrike" kern="0" cap="none" spc="0" normalizeH="0" baseline="0" noProof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맵</a:t>
            </a:r>
            <a:endParaRPr kumimoji="0" lang="en-US" altLang="ko-KR" sz="10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pic>
        <p:nvPicPr>
          <p:cNvPr id="21" name="그림 20" descr="pc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5576" y="1740534"/>
            <a:ext cx="337783" cy="432048"/>
          </a:xfrm>
          <a:prstGeom prst="rect">
            <a:avLst/>
          </a:prstGeom>
        </p:spPr>
      </p:pic>
      <p:grpSp>
        <p:nvGrpSpPr>
          <p:cNvPr id="26" name="그룹 34"/>
          <p:cNvGrpSpPr/>
          <p:nvPr/>
        </p:nvGrpSpPr>
        <p:grpSpPr>
          <a:xfrm>
            <a:off x="4139952" y="1750060"/>
            <a:ext cx="918325" cy="975344"/>
            <a:chOff x="1510581" y="1786709"/>
            <a:chExt cx="760683" cy="629141"/>
          </a:xfrm>
        </p:grpSpPr>
        <p:pic>
          <p:nvPicPr>
            <p:cNvPr id="27" name="그림 26" descr="pc1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3937" y="1786709"/>
              <a:ext cx="337783" cy="432047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510581" y="2223914"/>
              <a:ext cx="760683" cy="191936"/>
            </a:xfrm>
            <a:prstGeom prst="rect">
              <a:avLst/>
            </a:prstGeom>
            <a:noFill/>
          </p:spPr>
          <p:txBody>
            <a:bodyPr wrap="none" lIns="3600" tIns="3600" rIns="3600" bIns="36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응용시스템</a:t>
              </a:r>
            </a:p>
          </p:txBody>
        </p:sp>
      </p:grpSp>
      <p:cxnSp>
        <p:nvCxnSpPr>
          <p:cNvPr id="35" name="Shape 155"/>
          <p:cNvCxnSpPr>
            <a:stCxn id="5129" idx="3"/>
            <a:endCxn id="15" idx="1"/>
          </p:cNvCxnSpPr>
          <p:nvPr/>
        </p:nvCxnSpPr>
        <p:spPr>
          <a:xfrm flipV="1">
            <a:off x="5118745" y="2102671"/>
            <a:ext cx="1085113" cy="1858119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ysClr val="windowText" lastClr="000000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38" name="Shape 155"/>
          <p:cNvCxnSpPr>
            <a:endCxn id="15" idx="1"/>
          </p:cNvCxnSpPr>
          <p:nvPr/>
        </p:nvCxnSpPr>
        <p:spPr>
          <a:xfrm flipV="1">
            <a:off x="4793235" y="2102671"/>
            <a:ext cx="1410623" cy="1336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ysClr val="windowText" lastClr="000000"/>
            </a:solidFill>
            <a:prstDash val="solid"/>
            <a:headEnd type="triangle" w="med" len="med"/>
            <a:tailEnd type="triangle" w="med" len="med"/>
          </a:ln>
          <a:effectLst/>
        </p:spPr>
      </p:cxnSp>
      <p:grpSp>
        <p:nvGrpSpPr>
          <p:cNvPr id="40" name="그룹 60"/>
          <p:cNvGrpSpPr/>
          <p:nvPr/>
        </p:nvGrpSpPr>
        <p:grpSpPr>
          <a:xfrm>
            <a:off x="6918006" y="2364223"/>
            <a:ext cx="1296144" cy="926579"/>
            <a:chOff x="4562475" y="2718445"/>
            <a:chExt cx="1296144" cy="945629"/>
          </a:xfrm>
        </p:grpSpPr>
        <p:sp>
          <p:nvSpPr>
            <p:cNvPr id="41" name="Rectangle 81"/>
            <p:cNvSpPr>
              <a:spLocks noChangeArrowheads="1"/>
            </p:cNvSpPr>
            <p:nvPr/>
          </p:nvSpPr>
          <p:spPr bwMode="auto">
            <a:xfrm>
              <a:off x="4637782" y="2794645"/>
              <a:ext cx="288925" cy="792163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3175" cap="flat" cmpd="sng" algn="ctr">
              <a:solidFill>
                <a:srgbClr val="4F81BD">
                  <a:shade val="50000"/>
                </a:srgbClr>
              </a:solidFill>
              <a:prstDash val="solid"/>
              <a:headEnd/>
              <a:tailEnd/>
            </a:ln>
            <a:effectLst/>
          </p:spPr>
          <p:txBody>
            <a:bodyPr wrap="none" lIns="90000" tIns="54000" rIns="90000" bIns="45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ko-KR" alt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동</a:t>
              </a:r>
              <a:endParaRPr kumimoji="0" lang="en-US" altLang="ko-KR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ko-KR" altLang="en-US" sz="1000" b="1" kern="0" dirty="0" smtClean="0">
                  <a:solidFill>
                    <a:prstClr val="white"/>
                  </a:solidFill>
                  <a:latin typeface="나눔고딕" pitchFamily="50" charset="-127"/>
                  <a:ea typeface="나눔고딕" pitchFamily="50" charset="-127"/>
                </a:rPr>
                <a:t>네</a:t>
              </a:r>
              <a:endParaRPr lang="en-US" altLang="ko-KR" sz="1000" b="1" kern="0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ko-KR" altLang="en-US" sz="1000" b="1" kern="0" dirty="0" smtClean="0">
                  <a:solidFill>
                    <a:prstClr val="white"/>
                  </a:solidFill>
                  <a:latin typeface="나눔고딕" pitchFamily="50" charset="-127"/>
                  <a:ea typeface="나눔고딕" pitchFamily="50" charset="-127"/>
                </a:rPr>
                <a:t>예</a:t>
              </a:r>
              <a:endParaRPr lang="en-US" altLang="ko-KR" sz="1000" b="1" kern="0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ko-KR" altLang="en-US" sz="1000" b="1" kern="0" dirty="0" smtClean="0">
                  <a:solidFill>
                    <a:prstClr val="white"/>
                  </a:solidFill>
                  <a:latin typeface="나눔고딕" pitchFamily="50" charset="-127"/>
                  <a:ea typeface="나눔고딕" pitchFamily="50" charset="-127"/>
                </a:rPr>
                <a:t>보</a:t>
              </a:r>
              <a:endParaRPr lang="en-US" altLang="ko-KR" sz="1000" b="1" kern="0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Rectangle 81"/>
            <p:cNvSpPr>
              <a:spLocks noChangeArrowheads="1"/>
            </p:cNvSpPr>
            <p:nvPr/>
          </p:nvSpPr>
          <p:spPr bwMode="auto">
            <a:xfrm>
              <a:off x="4926707" y="2794645"/>
              <a:ext cx="287339" cy="792163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3175" cap="flat" cmpd="sng" algn="ctr">
              <a:solidFill>
                <a:srgbClr val="4F81BD">
                  <a:shade val="50000"/>
                </a:srgbClr>
              </a:solidFill>
              <a:prstDash val="solid"/>
              <a:headEnd/>
              <a:tailEnd/>
            </a:ln>
            <a:effectLst/>
          </p:spPr>
          <p:txBody>
            <a:bodyPr wrap="none" lIns="90000" tIns="54000" rIns="90000" bIns="45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ko-KR" alt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관</a:t>
              </a:r>
              <a:endParaRPr kumimoji="0" lang="en-US" altLang="ko-KR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ko-KR" altLang="en-US" sz="1000" b="1" kern="0" dirty="0" smtClean="0">
                  <a:solidFill>
                    <a:prstClr val="white"/>
                  </a:solidFill>
                  <a:latin typeface="나눔고딕" pitchFamily="50" charset="-127"/>
                  <a:ea typeface="나눔고딕" pitchFamily="50" charset="-127"/>
                </a:rPr>
                <a:t>측</a:t>
              </a:r>
              <a:endParaRPr kumimoji="0" lang="en-GB" altLang="ko-KR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43" name="Rectangle 81"/>
            <p:cNvSpPr>
              <a:spLocks noChangeArrowheads="1"/>
            </p:cNvSpPr>
            <p:nvPr/>
          </p:nvSpPr>
          <p:spPr bwMode="auto">
            <a:xfrm>
              <a:off x="5214045" y="2794645"/>
              <a:ext cx="288925" cy="792163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3175" cap="flat" cmpd="sng" algn="ctr">
              <a:solidFill>
                <a:srgbClr val="4F81BD">
                  <a:shade val="50000"/>
                </a:srgbClr>
              </a:solidFill>
              <a:prstDash val="solid"/>
              <a:headEnd/>
              <a:tailEnd/>
            </a:ln>
            <a:effectLst/>
          </p:spPr>
          <p:txBody>
            <a:bodyPr wrap="none" lIns="90000" tIns="54000" rIns="90000" bIns="45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ko-KR" altLang="en-US" sz="10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위</a:t>
              </a:r>
              <a:endParaRPr kumimoji="0" lang="en-US" altLang="ko-KR" sz="1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ko-KR" altLang="en-US" sz="10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성</a:t>
              </a:r>
              <a:endParaRPr kumimoji="0" lang="en-GB" altLang="ko-KR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44" name="Rectangle 81"/>
            <p:cNvSpPr>
              <a:spLocks noChangeArrowheads="1"/>
            </p:cNvSpPr>
            <p:nvPr/>
          </p:nvSpPr>
          <p:spPr bwMode="auto">
            <a:xfrm>
              <a:off x="5502971" y="2794645"/>
              <a:ext cx="287337" cy="792163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3175" cap="flat" cmpd="sng" algn="ctr">
              <a:solidFill>
                <a:srgbClr val="4F81BD">
                  <a:shade val="50000"/>
                </a:srgbClr>
              </a:solidFill>
              <a:prstDash val="solid"/>
              <a:headEnd/>
              <a:tailEnd/>
            </a:ln>
            <a:effectLst/>
          </p:spPr>
          <p:txBody>
            <a:bodyPr wrap="none" lIns="90000" tIns="54000" rIns="90000" bIns="45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ko-KR" altLang="en-US" sz="1000" b="1" i="0" u="none" strike="noStrike" kern="0" cap="none" spc="0" normalizeH="0" baseline="0" noProof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레</a:t>
              </a:r>
              <a:endParaRPr kumimoji="0" lang="en-US" altLang="ko-KR" sz="1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ko-KR" altLang="en-US" sz="10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이</a:t>
              </a:r>
              <a:endParaRPr kumimoji="0" lang="en-US" altLang="ko-KR" sz="1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ko-KR" altLang="en-US" sz="10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더</a:t>
              </a:r>
              <a:endParaRPr kumimoji="0" lang="en-US" altLang="ko-KR" sz="1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4562475" y="2718445"/>
              <a:ext cx="1296144" cy="945629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</p:grpSp>
      <p:sp>
        <p:nvSpPr>
          <p:cNvPr id="46" name="직사각형 45"/>
          <p:cNvSpPr/>
          <p:nvPr/>
        </p:nvSpPr>
        <p:spPr>
          <a:xfrm>
            <a:off x="3923928" y="1441127"/>
            <a:ext cx="4824536" cy="4580161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5148064" y="1297111"/>
            <a:ext cx="2376264" cy="28803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5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지도기반 날씨 서비스</a:t>
            </a:r>
          </a:p>
        </p:txBody>
      </p:sp>
      <p:sp>
        <p:nvSpPr>
          <p:cNvPr id="57" name="Rectangle 81"/>
          <p:cNvSpPr>
            <a:spLocks noChangeArrowheads="1"/>
          </p:cNvSpPr>
          <p:nvPr/>
        </p:nvSpPr>
        <p:spPr bwMode="auto">
          <a:xfrm>
            <a:off x="6239335" y="4295920"/>
            <a:ext cx="2046065" cy="240511"/>
          </a:xfrm>
          <a:prstGeom prst="rect">
            <a:avLst/>
          </a:prstGeom>
          <a:solidFill>
            <a:srgbClr val="8064A2">
              <a:lumMod val="75000"/>
            </a:srgbClr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wrap="none" lIns="90000" tIns="54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ko-KR" sz="1000" b="1" kern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POSTGIS/PostgreSQL</a:t>
            </a:r>
            <a:endParaRPr kumimoji="0" lang="en-GB" altLang="ko-K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5127" name="AutoShape 7" descr="data:image/jpeg;base64,/9j/4AAQSkZJRgABAQAAAQABAAD/2wCEAAkGBhQREBUTEBQVFRUUFBQUFBcUFhYUHRQVFBAXFBQUFhUYHCYeFxkjGRUUHy8gJCcpLCwsFR8xNTAqNSYrLCkBCQoKDgwOGg8PGi8kHCQrNSkuLzU1LzI0KTE1MCwpKiwpKiwsMiw0KSwsNTUpLC0pLzAuNSwpKSksLDUsKTYpKf/AABEIAGYAZgMBIgACEQEDEQH/xAAbAAABBQEBAAAAAAAAAAAAAAAAAQMEBQYHAv/EAD0QAAEDAgEJBAcGBgMAAAAAAAEAAgMEESEFBhIxUWFxkaEyQYGxEyIzUnLB0SNTc4KS8ENiorLC4QcUQv/EABoBAAIDAQEAAAAAAAAAAAAAAAAFAQMEAgb/xAAhEQACAgMAAgMBAQAAAAAAAAAAAQIRAwQxIUEiQmESBf/aAAwDAQACEQMRAD8A7ihNzzhgF+9waN5JsAvNTWMjF5HtYNr3Bo5koAeQqWbO+lb/ABQ78MOkvwLQR1UCfP2MdiKZ3EMjH9Tr9FYsU3xHDyRXWaleS8LD1GfMx7EUTN73vk6NDfNV0+c1U/XMG/hxsb1dpHqrVq5GUvZxo6OZwodXluOLtuYz43tb5lc1lme/2ksr/ikdbk0gLxFSsbiGNB22F+etXLSftlMt1LiNtPnzCOw8O/DY9/UCygy53yO7EcnjoRjqb9FRMKkxlWrTguszy3pviRoc3MpyPlIkw3aZeLEEg4gY3BWoWFyRUaM7TtA6O+hK3Sw5oKE2kMNfI8mNSYIQhUl5V5x4Qaf3b45P0vF+l1Q58wgSQSWGLZY727/VkbjwbJzWoynBpwyM95jgOOibdVmM5HekydDL3tMLieI9G7+5XYXU0V5VcGZl0ibLky+RNGVN1EVSZIJSaSYFVtCeZIHaj4FWJUUtigpxhXkxbEA21rqrKmSmFPMddRI3XUqJQ1Rw2TKbtsO8jm0/MBb+F92g7QD0XPmutY7CHfpcD8lvKA/ZjdccilW4vmmN9CVwa/SQhCFiGALJup9PJ1RD3xmoa0b43GSP/FaxUFH6tVVR9zjFKN+nHou6sHNSnTshq1RzX0t8duPNJpBMGPQJZ7jnM/Q4tHQBC9DERyY9og96Q019RC8hm8L16PeFYils9NqJI9Y0hsOPUYhSqbKMcmDvVOx2rwd9UxFC/uPVOuiv7SO++2PMKWkyuyc6jI1fv6pyF+1Q6Qlnsn4fdy4jwd/5Vmx7ZCA8GN51X1O+F2p3DAriVrpNWPMbcW24LZZCl0omnaGnm0LFtaWGzvArV5syfZ22Fw5OuP6XNS7dj8UzfoOpyiXSEISwbgs/lL1K9h+9p3s8YpGv8nrQKgzrGiaaT3Zww8JWOjt+os5IA5tnIzQrJxteHj87A7zuq7S3q5z4bapa734gPGN5Hk9qzb6juC9Brv8ArHF/gj2F/M2iU529KyHeVFjUqNaeGR+STHTu7nlSovTN7LgeKjxKXEuW2RSHf+9J/EhDxtCciyhEfV0jHfWyUXaea9RO3qdBSukwDC/8t1y5JdBJ+hyCpIbZwDmfFpAfDJrbwdhvC0Oa7wC9rXXFwQDgRpNsQ4d3ZbxVHFmadbPsTtY49Wi4Ku8iZO9A71pQ95FrBoZgHX7IJ7zu1pfszxyg1F+RlqY8kZpyXg0yEISobAqXPKImilI1sDZRuMbw+/IFXSZraYSRvjOp7HMPBzS0+aAOU/8AIEf2UUjfvC38sjLj+1qxsa3lTkx1VQsjuA/RixdezXRuAOrgV4ocwYx7SR79zQGDnifJNdXahjxVJ+bFmzrzyZLijIxqxoqGST2bHO4NJ66lvqDNuFns4W32kF55uuo9ZndTwzNpyXOkc5rA1jcGlz9DEmwGOy+pTP8A0F9YnMdB/ZlPR5ozu7Wizibnk2/mrukzPYO29ztzbNHzK0L/AEbO075ear6rO2mh1uB6/wClknuZZe6NUdPFH1Y3I2kpbekMTD3abhc8A43Pgr5lIeH72LjugKvKzZTiwzMdj3tZZx8jzXZYMotd3rNKTfWaYxUeKj22jHeUkGTY2OLmsaHEkl1sSXG5xUgFKoTa4S0n0EIQoJBI51kqQhAFEckxtJ0SQC5zrbNJxcRwuSnGmNuoX44qZWUROLVn6tjgbFAE+oyyGjZZcerJXGr9O0XcHBw16wdIat5XSZMlvlaQO8KnggfTepUR+r3PHzP15qUBl6iqqptZf4Ajrr6puHIMpNy0+JC6ZS5Ohe3SDhbvubW43Svq6WLvDj/Lj1OHK6LIMjknNyUOBFmkajifkttRULwBpkbyMOhTMWUZZMIILD3nYef0UuLIc0mM8lh7rfr9LKCS4o2YXDrhSU3TwBjQ0agnEACEIQAIQhAAm5KdrtYSIQB6ZEBqCSena8WcARvSIQBRTZlRE4FzW3vog4X3bPBWFFm/DF2WC+04nmhCALFrQNSVCEACEIQAIQhAH//Z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129" name="Picture 9" descr="http://postfiles9.naver.net/20110322_296/kbjlive_13007582457956wGJj_PNG/4.png?type=w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9585" y="3531209"/>
            <a:ext cx="859160" cy="859161"/>
          </a:xfrm>
          <a:prstGeom prst="rect">
            <a:avLst/>
          </a:prstGeom>
          <a:noFill/>
        </p:spPr>
      </p:pic>
      <p:cxnSp>
        <p:nvCxnSpPr>
          <p:cNvPr id="214" name="Shape 155"/>
          <p:cNvCxnSpPr>
            <a:stCxn id="5125" idx="3"/>
            <a:endCxn id="15" idx="1"/>
          </p:cNvCxnSpPr>
          <p:nvPr/>
        </p:nvCxnSpPr>
        <p:spPr>
          <a:xfrm flipV="1">
            <a:off x="5104235" y="2102671"/>
            <a:ext cx="1099623" cy="3048718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ysClr val="windowText" lastClr="0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217" name="TextBox 216"/>
          <p:cNvSpPr txBox="1"/>
          <p:nvPr/>
        </p:nvSpPr>
        <p:spPr>
          <a:xfrm>
            <a:off x="4353870" y="4419393"/>
            <a:ext cx="714195" cy="191936"/>
          </a:xfrm>
          <a:prstGeom prst="rect">
            <a:avLst/>
          </a:prstGeom>
          <a:noFill/>
        </p:spPr>
        <p:txBody>
          <a:bodyPr wrap="none" lIns="3600" tIns="3600" rIns="3600" bIns="36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kern="0" dirty="0" smtClean="0">
                <a:solidFill>
                  <a:prstClr val="black"/>
                </a:solidFill>
              </a:rPr>
              <a:t>PC</a:t>
            </a:r>
            <a:r>
              <a:rPr lang="ko-KR" altLang="en-US" sz="1200" b="1" kern="0" dirty="0" smtClean="0">
                <a:solidFill>
                  <a:prstClr val="black"/>
                </a:solidFill>
              </a:rPr>
              <a:t> 서비스</a:t>
            </a:r>
            <a:endParaRPr kumimoji="0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76056" y="2284784"/>
            <a:ext cx="935706" cy="61555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WMS/WFS, TMS</a:t>
            </a:r>
            <a:r>
              <a:rPr kumimoji="0" lang="ko-KR" alt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서비스 지원을 위한</a:t>
            </a:r>
            <a:endParaRPr kumimoji="0" lang="en-US" altLang="ko-KR" sz="1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GIS </a:t>
            </a:r>
            <a:r>
              <a:rPr kumimoji="0" lang="ko-KR" alt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엔진 연동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부제목 3"/>
          <p:cNvSpPr txBox="1">
            <a:spLocks/>
          </p:cNvSpPr>
          <p:nvPr/>
        </p:nvSpPr>
        <p:spPr>
          <a:xfrm>
            <a:off x="251520" y="500042"/>
            <a:ext cx="6226369" cy="64294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OpenSource</a:t>
            </a:r>
            <a:r>
              <a:rPr kumimoji="1" lang="ko-KR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한계</a:t>
            </a:r>
            <a:endParaRPr kumimoji="1" lang="ko-KR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405061" y="1196752"/>
            <a:ext cx="5149156" cy="2520280"/>
            <a:chOff x="1658" y="4024"/>
            <a:chExt cx="1239" cy="366"/>
          </a:xfrm>
        </p:grpSpPr>
        <p:sp>
          <p:nvSpPr>
            <p:cNvPr id="4" name="AutoShape 64" descr="넓은 상향 대각선"/>
            <p:cNvSpPr>
              <a:spLocks noChangeArrowheads="1"/>
            </p:cNvSpPr>
            <p:nvPr/>
          </p:nvSpPr>
          <p:spPr bwMode="gray">
            <a:xfrm>
              <a:off x="1658" y="4024"/>
              <a:ext cx="1239" cy="366"/>
            </a:xfrm>
            <a:prstGeom prst="roundRect">
              <a:avLst>
                <a:gd name="adj" fmla="val 9440"/>
              </a:avLst>
            </a:prstGeom>
            <a:pattFill prst="wdUpDiag">
              <a:fgClr>
                <a:srgbClr val="DCDEE4"/>
              </a:fgClr>
              <a:bgClr>
                <a:srgbClr val="E5E6EB"/>
              </a:bgClr>
            </a:pattFill>
            <a:ln w="9525" algn="ctr">
              <a:noFill/>
              <a:round/>
              <a:headEnd/>
              <a:tailEnd/>
            </a:ln>
          </p:spPr>
          <p:txBody>
            <a:bodyPr wrap="none" anchor="t"/>
            <a:lstStyle/>
            <a:p>
              <a:endParaRPr lang="ko-KR" altLang="en-US"/>
            </a:p>
          </p:txBody>
        </p:sp>
        <p:sp>
          <p:nvSpPr>
            <p:cNvPr id="5" name="Text Box 65"/>
            <p:cNvSpPr txBox="1">
              <a:spLocks noChangeArrowheads="1"/>
            </p:cNvSpPr>
            <p:nvPr/>
          </p:nvSpPr>
          <p:spPr bwMode="auto">
            <a:xfrm>
              <a:off x="1706" y="4024"/>
              <a:ext cx="1169" cy="34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44" tIns="9144" rIns="9144" bIns="9144" anchor="t"/>
            <a:lstStyle/>
            <a:p>
              <a:pPr marL="85725" indent="-85725" algn="l">
                <a:spcBef>
                  <a:spcPct val="20000"/>
                </a:spcBef>
                <a:buClr>
                  <a:srgbClr val="0A789A"/>
                </a:buClr>
                <a:buFont typeface="Arial" pitchFamily="34" charset="0"/>
                <a:buChar char="•"/>
              </a:pPr>
              <a:endParaRPr lang="en-US" altLang="ko-KR" sz="1400" b="1" dirty="0" smtClean="0">
                <a:latin typeface="산돌고딕B" pitchFamily="50" charset="-127"/>
              </a:endParaRPr>
            </a:p>
            <a:p>
              <a:pPr marL="85725" indent="-85725" algn="l">
                <a:spcBef>
                  <a:spcPct val="20000"/>
                </a:spcBef>
                <a:buClr>
                  <a:srgbClr val="0A789A"/>
                </a:buClr>
                <a:buFont typeface="Arial" pitchFamily="34" charset="0"/>
                <a:buChar char="•"/>
              </a:pPr>
              <a:r>
                <a:rPr lang="en-US" altLang="ko-KR" sz="1400" b="1" dirty="0" err="1" smtClean="0">
                  <a:latin typeface="산돌고딕B" pitchFamily="50" charset="-127"/>
                </a:rPr>
                <a:t>OpenLayer</a:t>
              </a:r>
              <a:r>
                <a:rPr lang="ko-KR" altLang="en-US" sz="1400" b="1" dirty="0" smtClean="0">
                  <a:latin typeface="산돌고딕B" pitchFamily="50" charset="-127"/>
                </a:rPr>
                <a:t>의 </a:t>
              </a:r>
              <a:r>
                <a:rPr lang="en-US" altLang="ko-KR" sz="1400" b="1" dirty="0" smtClean="0">
                  <a:latin typeface="산돌고딕B" pitchFamily="50" charset="-127"/>
                </a:rPr>
                <a:t>TMS </a:t>
              </a:r>
              <a:r>
                <a:rPr lang="ko-KR" altLang="en-US" sz="1400" b="1" dirty="0" smtClean="0">
                  <a:latin typeface="산돌고딕B" pitchFamily="50" charset="-127"/>
                </a:rPr>
                <a:t>서비스 </a:t>
              </a:r>
              <a:r>
                <a:rPr lang="ko-KR" altLang="en-US" sz="1400" b="1" dirty="0" err="1" smtClean="0">
                  <a:latin typeface="산돌고딕B" pitchFamily="50" charset="-127"/>
                </a:rPr>
                <a:t>레이어의</a:t>
              </a:r>
              <a:r>
                <a:rPr lang="ko-KR" altLang="en-US" sz="1400" b="1" dirty="0" smtClean="0">
                  <a:latin typeface="산돌고딕B" pitchFamily="50" charset="-127"/>
                </a:rPr>
                <a:t> 한계</a:t>
              </a:r>
              <a:endParaRPr lang="en-US" altLang="ko-KR" sz="1400" b="1" dirty="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r>
                <a:rPr lang="en-US" altLang="ko-KR" sz="1200" dirty="0" smtClean="0">
                  <a:latin typeface="산돌고딕B" pitchFamily="50" charset="-127"/>
                </a:rPr>
                <a:t> </a:t>
              </a:r>
              <a:r>
                <a:rPr lang="ko-KR" altLang="en-US" sz="1200" dirty="0" smtClean="0">
                  <a:latin typeface="산돌고딕B" pitchFamily="50" charset="-127"/>
                </a:rPr>
                <a:t>서비스 해상도가 다른 </a:t>
              </a:r>
              <a:r>
                <a:rPr lang="ko-KR" altLang="en-US" sz="1200" dirty="0" err="1" smtClean="0">
                  <a:latin typeface="산돌고딕B" pitchFamily="50" charset="-127"/>
                </a:rPr>
                <a:t>레이어를</a:t>
              </a:r>
              <a:r>
                <a:rPr lang="ko-KR" altLang="en-US" sz="1200" dirty="0" smtClean="0">
                  <a:latin typeface="산돌고딕B" pitchFamily="50" charset="-127"/>
                </a:rPr>
                <a:t> 동시에 서비스할 경우 모든 확대 레벨까지 </a:t>
              </a:r>
              <a:r>
                <a:rPr lang="en-US" altLang="ko-KR" sz="1200" dirty="0" smtClean="0">
                  <a:latin typeface="산돌고딕B" pitchFamily="50" charset="-127"/>
                </a:rPr>
                <a:t>Tile Map</a:t>
              </a:r>
              <a:r>
                <a:rPr lang="ko-KR" altLang="en-US" sz="1200" dirty="0" smtClean="0">
                  <a:latin typeface="산돌고딕B" pitchFamily="50" charset="-127"/>
                </a:rPr>
                <a:t>을 생성하지 않으면 이미지가 깨져 보임</a:t>
              </a:r>
              <a:r>
                <a:rPr lang="en-US" altLang="ko-KR" sz="1200" dirty="0" smtClean="0">
                  <a:latin typeface="산돌고딕B" pitchFamily="50" charset="-127"/>
                </a:rPr>
                <a:t>. </a:t>
              </a:r>
              <a:r>
                <a:rPr lang="ko-KR" altLang="en-US" sz="1200" dirty="0" smtClean="0">
                  <a:latin typeface="산돌고딕B" pitchFamily="50" charset="-127"/>
                </a:rPr>
                <a:t>상위 레벨의 이미지를 자동으로 확대하여 </a:t>
              </a:r>
              <a:r>
                <a:rPr lang="en-US" altLang="ko-KR" sz="1200" dirty="0" smtClean="0">
                  <a:latin typeface="산돌고딕B" pitchFamily="50" charset="-127"/>
                </a:rPr>
                <a:t>Overview</a:t>
              </a:r>
              <a:r>
                <a:rPr lang="ko-KR" altLang="en-US" sz="1200" dirty="0" smtClean="0">
                  <a:latin typeface="산돌고딕B" pitchFamily="50" charset="-127"/>
                </a:rPr>
                <a:t>를 보여주는 기능 필요</a:t>
              </a:r>
              <a:endParaRPr lang="en-US" altLang="ko-KR" sz="1200" dirty="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endParaRPr lang="en-US" altLang="ko-KR" sz="1200" dirty="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r>
                <a:rPr lang="en-US" altLang="ko-KR" sz="1200" dirty="0" smtClean="0">
                  <a:latin typeface="산돌고딕B" pitchFamily="50" charset="-127"/>
                </a:rPr>
                <a:t>  </a:t>
              </a:r>
              <a:r>
                <a:rPr lang="en-US" altLang="ko-KR" sz="1400" b="1" dirty="0" smtClean="0">
                  <a:latin typeface="산돌고딕B" pitchFamily="50" charset="-127"/>
                </a:rPr>
                <a:t>* </a:t>
              </a:r>
              <a:r>
                <a:rPr lang="ko-KR" altLang="en-US" sz="1400" b="1" dirty="0" smtClean="0">
                  <a:latin typeface="산돌고딕B" pitchFamily="50" charset="-127"/>
                </a:rPr>
                <a:t>사례 </a:t>
              </a:r>
              <a:endParaRPr kumimoji="0" lang="en-US" altLang="ko-KR" sz="1400" b="1" dirty="0" smtClean="0">
                <a:latin typeface="산돌고딕B" pitchFamily="50" charset="-127"/>
              </a:endParaRPr>
            </a:p>
            <a:p>
              <a:pPr marL="85725" indent="-85725" algn="l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r>
                <a:rPr kumimoji="0" lang="en-US" altLang="ko-KR" sz="1200" dirty="0" smtClean="0">
                  <a:latin typeface="산돌고딕B" pitchFamily="50" charset="-127"/>
                </a:rPr>
                <a:t> </a:t>
              </a:r>
              <a:r>
                <a:rPr kumimoji="0" lang="ko-KR" altLang="en-US" sz="1200" dirty="0" smtClean="0">
                  <a:latin typeface="산돌고딕B" pitchFamily="50" charset="-127"/>
                </a:rPr>
                <a:t>위성영상의 해상도는 </a:t>
              </a:r>
              <a:r>
                <a:rPr kumimoji="0" lang="en-US" altLang="ko-KR" sz="1200" dirty="0" smtClean="0">
                  <a:latin typeface="산돌고딕B" pitchFamily="50" charset="-127"/>
                </a:rPr>
                <a:t>1pixel = 1km * </a:t>
              </a:r>
              <a:r>
                <a:rPr lang="en-US" altLang="ko-KR" sz="1200" dirty="0" smtClean="0">
                  <a:latin typeface="산돌고딕B" pitchFamily="50" charset="-127"/>
                </a:rPr>
                <a:t>1km, </a:t>
              </a:r>
              <a:r>
                <a:rPr lang="ko-KR" altLang="en-US" sz="1200" dirty="0" smtClean="0">
                  <a:latin typeface="산돌고딕B" pitchFamily="50" charset="-127"/>
                </a:rPr>
                <a:t>서비스 영역 동북아</a:t>
              </a:r>
              <a:endParaRPr lang="en-US" altLang="ko-KR" sz="1200" dirty="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r>
                <a:rPr kumimoji="0" lang="en-US" altLang="ko-KR" sz="1200" dirty="0" smtClean="0">
                  <a:latin typeface="산돌고딕B" pitchFamily="50" charset="-127"/>
                </a:rPr>
                <a:t>   </a:t>
              </a:r>
              <a:r>
                <a:rPr lang="ko-KR" altLang="en-US" sz="1200" dirty="0" smtClean="0">
                  <a:latin typeface="산돌고딕B" pitchFamily="50" charset="-127"/>
                </a:rPr>
                <a:t>분포도의 해상도 </a:t>
              </a:r>
              <a:r>
                <a:rPr lang="en-US" altLang="ko-KR" sz="1200" dirty="0" smtClean="0">
                  <a:latin typeface="산돌고딕B" pitchFamily="50" charset="-127"/>
                </a:rPr>
                <a:t>:  1pixel = 60m * 60m, </a:t>
              </a:r>
              <a:r>
                <a:rPr lang="ko-KR" altLang="en-US" sz="1200" dirty="0" smtClean="0">
                  <a:latin typeface="산돌고딕B" pitchFamily="50" charset="-127"/>
                </a:rPr>
                <a:t>서비스 영역 한반도</a:t>
              </a:r>
              <a:endParaRPr lang="en-US" altLang="ko-KR" sz="1200" dirty="0" smtClean="0">
                <a:latin typeface="산돌고딕B" pitchFamily="50" charset="-127"/>
              </a:endParaRPr>
            </a:p>
            <a:p>
              <a:pPr marL="85725" indent="-85725" algn="l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endParaRPr kumimoji="0" lang="ko-KR" altLang="en-US" sz="1200" dirty="0">
                <a:latin typeface="산돌고딕B" pitchFamily="50" charset="-127"/>
              </a:endParaRPr>
            </a:p>
          </p:txBody>
        </p:sp>
      </p:grp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405061" y="3861048"/>
            <a:ext cx="5149156" cy="2520280"/>
            <a:chOff x="1658" y="4024"/>
            <a:chExt cx="1239" cy="366"/>
          </a:xfrm>
        </p:grpSpPr>
        <p:sp>
          <p:nvSpPr>
            <p:cNvPr id="8" name="AutoShape 64" descr="넓은 상향 대각선"/>
            <p:cNvSpPr>
              <a:spLocks noChangeArrowheads="1"/>
            </p:cNvSpPr>
            <p:nvPr/>
          </p:nvSpPr>
          <p:spPr bwMode="gray">
            <a:xfrm>
              <a:off x="1658" y="4024"/>
              <a:ext cx="1239" cy="366"/>
            </a:xfrm>
            <a:prstGeom prst="roundRect">
              <a:avLst>
                <a:gd name="adj" fmla="val 9440"/>
              </a:avLst>
            </a:prstGeom>
            <a:pattFill prst="wdUpDiag">
              <a:fgClr>
                <a:srgbClr val="DCDEE4"/>
              </a:fgClr>
              <a:bgClr>
                <a:srgbClr val="E5E6EB"/>
              </a:bgClr>
            </a:pattFill>
            <a:ln w="9525" algn="ctr">
              <a:noFill/>
              <a:round/>
              <a:headEnd/>
              <a:tailEnd/>
            </a:ln>
          </p:spPr>
          <p:txBody>
            <a:bodyPr wrap="none" anchor="t"/>
            <a:lstStyle/>
            <a:p>
              <a:endParaRPr lang="ko-KR" altLang="en-US"/>
            </a:p>
          </p:txBody>
        </p:sp>
        <p:sp>
          <p:nvSpPr>
            <p:cNvPr id="9" name="Text Box 65"/>
            <p:cNvSpPr txBox="1">
              <a:spLocks noChangeArrowheads="1"/>
            </p:cNvSpPr>
            <p:nvPr/>
          </p:nvSpPr>
          <p:spPr bwMode="auto">
            <a:xfrm>
              <a:off x="1706" y="4024"/>
              <a:ext cx="1169" cy="34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44" tIns="9144" rIns="9144" bIns="9144" anchor="t"/>
            <a:lstStyle/>
            <a:p>
              <a:pPr marL="85725" indent="-85725" algn="l">
                <a:spcBef>
                  <a:spcPct val="20000"/>
                </a:spcBef>
                <a:buClr>
                  <a:srgbClr val="0A789A"/>
                </a:buClr>
                <a:buFont typeface="Arial" pitchFamily="34" charset="0"/>
                <a:buChar char="•"/>
              </a:pPr>
              <a:endParaRPr lang="en-US" altLang="ko-KR" sz="1400" b="1" dirty="0" smtClean="0">
                <a:latin typeface="산돌고딕B" pitchFamily="50" charset="-127"/>
              </a:endParaRPr>
            </a:p>
            <a:p>
              <a:pPr marL="85725" indent="-85725" algn="l">
                <a:spcBef>
                  <a:spcPct val="20000"/>
                </a:spcBef>
                <a:buClr>
                  <a:srgbClr val="0A789A"/>
                </a:buClr>
                <a:buFont typeface="Arial" pitchFamily="34" charset="0"/>
                <a:buChar char="•"/>
              </a:pPr>
              <a:r>
                <a:rPr lang="en-US" altLang="ko-KR" sz="1400" b="1" dirty="0" err="1" smtClean="0">
                  <a:latin typeface="산돌고딕B" pitchFamily="50" charset="-127"/>
                </a:rPr>
                <a:t>GeoServer</a:t>
              </a:r>
              <a:r>
                <a:rPr lang="ko-KR" altLang="en-US" sz="1400" b="1" dirty="0" smtClean="0">
                  <a:latin typeface="산돌고딕B" pitchFamily="50" charset="-127"/>
                </a:rPr>
                <a:t>의 동적 레이어 관리</a:t>
              </a:r>
              <a:endParaRPr lang="en-US" altLang="ko-KR" sz="1400" b="1" dirty="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r>
                <a:rPr lang="en-US" altLang="ko-KR" sz="1200" dirty="0" smtClean="0">
                  <a:latin typeface="산돌고딕B" pitchFamily="50" charset="-127"/>
                </a:rPr>
                <a:t> </a:t>
              </a:r>
              <a:r>
                <a:rPr lang="ko-KR" altLang="en-US" sz="1200" dirty="0" smtClean="0">
                  <a:latin typeface="산돌고딕B" pitchFamily="50" charset="-127"/>
                </a:rPr>
                <a:t>기상데이터는 실시간 수집되고 변환하여 서비스 되어야 함</a:t>
              </a:r>
              <a:r>
                <a:rPr lang="en-US" altLang="ko-KR" sz="1200" dirty="0" smtClean="0">
                  <a:latin typeface="산돌고딕B" pitchFamily="50" charset="-127"/>
                </a:rPr>
                <a:t>. </a:t>
              </a:r>
              <a:r>
                <a:rPr lang="ko-KR" altLang="en-US" sz="1200" dirty="0" smtClean="0">
                  <a:latin typeface="산돌고딕B" pitchFamily="50" charset="-127"/>
                </a:rPr>
                <a:t>그러나 </a:t>
              </a:r>
              <a:r>
                <a:rPr lang="en-US" altLang="ko-KR" sz="1200" dirty="0" err="1" smtClean="0">
                  <a:latin typeface="산돌고딕B" pitchFamily="50" charset="-127"/>
                </a:rPr>
                <a:t>GeoServer</a:t>
              </a:r>
              <a:r>
                <a:rPr lang="ko-KR" altLang="en-US" sz="1200" dirty="0" smtClean="0">
                  <a:latin typeface="산돌고딕B" pitchFamily="50" charset="-127"/>
                </a:rPr>
                <a:t>의 서비스 레이어 관리 기능은 미리 등록된 정적인 데이터에 대해서만 서비스가 가능함</a:t>
              </a:r>
              <a:r>
                <a:rPr lang="en-US" altLang="ko-KR" sz="1200" dirty="0" smtClean="0">
                  <a:latin typeface="산돌고딕B" pitchFamily="50" charset="-127"/>
                </a:rPr>
                <a:t>.</a:t>
              </a: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endParaRPr lang="en-US" altLang="ko-KR" sz="1200" dirty="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endParaRPr lang="en-US" altLang="ko-KR" sz="1200" dirty="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r>
                <a:rPr lang="en-US" altLang="ko-KR" sz="1200" dirty="0" smtClean="0">
                  <a:latin typeface="산돌고딕B" pitchFamily="50" charset="-127"/>
                </a:rPr>
                <a:t>  </a:t>
              </a:r>
              <a:r>
                <a:rPr lang="en-US" altLang="ko-KR" sz="1400" b="1" dirty="0" smtClean="0">
                  <a:latin typeface="산돌고딕B" pitchFamily="50" charset="-127"/>
                </a:rPr>
                <a:t>* </a:t>
              </a:r>
              <a:r>
                <a:rPr lang="ko-KR" altLang="en-US" sz="1400" b="1" dirty="0" smtClean="0">
                  <a:latin typeface="산돌고딕B" pitchFamily="50" charset="-127"/>
                </a:rPr>
                <a:t>사례 </a:t>
              </a:r>
              <a:endParaRPr kumimoji="0" lang="en-US" altLang="ko-KR" sz="1400" b="1" dirty="0" smtClean="0">
                <a:latin typeface="산돌고딕B" pitchFamily="50" charset="-127"/>
              </a:endParaRPr>
            </a:p>
            <a:p>
              <a:pPr marL="85725" indent="-85725" algn="l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r>
                <a:rPr kumimoji="0" lang="en-US" altLang="ko-KR" sz="1200" dirty="0" smtClean="0">
                  <a:latin typeface="산돌고딕B" pitchFamily="50" charset="-127"/>
                </a:rPr>
                <a:t> </a:t>
              </a:r>
              <a:r>
                <a:rPr kumimoji="0" lang="ko-KR" altLang="en-US" sz="1200" dirty="0" smtClean="0">
                  <a:latin typeface="산돌고딕B" pitchFamily="50" charset="-127"/>
                </a:rPr>
                <a:t>동네예보 데이터</a:t>
              </a:r>
              <a:r>
                <a:rPr kumimoji="0" lang="en-US" altLang="ko-KR" sz="1200" dirty="0" smtClean="0">
                  <a:latin typeface="산돌고딕B" pitchFamily="50" charset="-127"/>
                </a:rPr>
                <a:t>, </a:t>
              </a:r>
              <a:r>
                <a:rPr lang="ko-KR" altLang="en-US" sz="1200" dirty="0" smtClean="0">
                  <a:latin typeface="산돌고딕B" pitchFamily="50" charset="-127"/>
                </a:rPr>
                <a:t>위성</a:t>
              </a:r>
              <a:r>
                <a:rPr lang="en-US" altLang="ko-KR" sz="1200" dirty="0" smtClean="0">
                  <a:latin typeface="산돌고딕B" pitchFamily="50" charset="-127"/>
                </a:rPr>
                <a:t> </a:t>
              </a:r>
              <a:r>
                <a:rPr lang="ko-KR" altLang="en-US" sz="1200" dirty="0" smtClean="0">
                  <a:latin typeface="산돌고딕B" pitchFamily="50" charset="-127"/>
                </a:rPr>
                <a:t>데이터</a:t>
              </a:r>
              <a:r>
                <a:rPr lang="en-US" altLang="ko-KR" sz="1200" dirty="0" smtClean="0">
                  <a:latin typeface="산돌고딕B" pitchFamily="50" charset="-127"/>
                </a:rPr>
                <a:t>, </a:t>
              </a:r>
              <a:r>
                <a:rPr lang="ko-KR" altLang="en-US" sz="1200" dirty="0" smtClean="0">
                  <a:latin typeface="산돌고딕B" pitchFamily="50" charset="-127"/>
                </a:rPr>
                <a:t>레이더 데이터</a:t>
              </a:r>
              <a:r>
                <a:rPr lang="en-US" altLang="ko-KR" sz="1200" dirty="0" smtClean="0">
                  <a:latin typeface="산돌고딕B" pitchFamily="50" charset="-127"/>
                </a:rPr>
                <a:t>, AWS </a:t>
              </a:r>
              <a:r>
                <a:rPr lang="ko-KR" altLang="en-US" sz="1200" dirty="0" smtClean="0">
                  <a:latin typeface="산돌고딕B" pitchFamily="50" charset="-127"/>
                </a:rPr>
                <a:t>관측 분포도</a:t>
              </a:r>
              <a:endParaRPr kumimoji="0" lang="ko-KR" altLang="en-US" sz="1200" dirty="0">
                <a:latin typeface="산돌고딕B" pitchFamily="50" charset="-127"/>
              </a:endParaRPr>
            </a:p>
          </p:txBody>
        </p:sp>
      </p:grpSp>
      <p:pic>
        <p:nvPicPr>
          <p:cNvPr id="11" name="Picture 2" descr="\\vmware-host\Shared Folders\Gaia3d\21 Exhibition\20120908 WMO-CBS\WIS Images\동네예보_기온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3965" y="3870573"/>
            <a:ext cx="317697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7629" y="1215802"/>
            <a:ext cx="3214688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encrypted-tbn1.gstatic.com/images?q=tbn:ANd9GcQqlIYOaGDDtiEfJjkm4yx7S46HexOvIZi5tng1AYIty_gJhyd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1121" y="3212976"/>
            <a:ext cx="2223247" cy="1368152"/>
          </a:xfrm>
          <a:prstGeom prst="rect">
            <a:avLst/>
          </a:prstGeom>
          <a:noFill/>
        </p:spPr>
      </p:pic>
      <p:sp>
        <p:nvSpPr>
          <p:cNvPr id="36" name="부제목 3"/>
          <p:cNvSpPr txBox="1">
            <a:spLocks/>
          </p:cNvSpPr>
          <p:nvPr/>
        </p:nvSpPr>
        <p:spPr>
          <a:xfrm>
            <a:off x="251520" y="500042"/>
            <a:ext cx="6226369" cy="64294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OpenSource</a:t>
            </a:r>
            <a:r>
              <a:rPr kumimoji="1" lang="ko-KR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한계</a:t>
            </a:r>
            <a:endParaRPr kumimoji="1" lang="ko-KR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3074" name="Picture 2" descr="https://encrypted-tbn0.gstatic.com/images?q=tbn:ANd9GcQCEOTeFcTJdOK0QGU-M1enI4vIahmUYYesZl34gE-PmMPwApGuO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0143" y="1268760"/>
            <a:ext cx="3270329" cy="1944216"/>
          </a:xfrm>
          <a:prstGeom prst="rect">
            <a:avLst/>
          </a:prstGeom>
          <a:noFill/>
        </p:spPr>
      </p:pic>
      <p:pic>
        <p:nvPicPr>
          <p:cNvPr id="3076" name="Picture 4" descr="https://encrypted-tbn3.gstatic.com/images?q=tbn:ANd9GcSY1oGwI05kHzErwWOdSxOezZ2SCmiBe_W8F1lQAdwafHfqww8B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7473" y="4317453"/>
            <a:ext cx="2466975" cy="1847851"/>
          </a:xfrm>
          <a:prstGeom prst="rect">
            <a:avLst/>
          </a:prstGeom>
          <a:noFill/>
        </p:spPr>
      </p:pic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405061" y="1196752"/>
            <a:ext cx="5149156" cy="4896544"/>
            <a:chOff x="1658" y="4024"/>
            <a:chExt cx="1239" cy="366"/>
          </a:xfrm>
        </p:grpSpPr>
        <p:sp>
          <p:nvSpPr>
            <p:cNvPr id="4" name="AutoShape 64" descr="넓은 상향 대각선"/>
            <p:cNvSpPr>
              <a:spLocks noChangeArrowheads="1"/>
            </p:cNvSpPr>
            <p:nvPr/>
          </p:nvSpPr>
          <p:spPr bwMode="gray">
            <a:xfrm>
              <a:off x="1658" y="4024"/>
              <a:ext cx="1239" cy="366"/>
            </a:xfrm>
            <a:prstGeom prst="roundRect">
              <a:avLst>
                <a:gd name="adj" fmla="val 9440"/>
              </a:avLst>
            </a:prstGeom>
            <a:pattFill prst="wdUpDiag">
              <a:fgClr>
                <a:srgbClr val="DCDEE4"/>
              </a:fgClr>
              <a:bgClr>
                <a:srgbClr val="E5E6EB"/>
              </a:bgClr>
            </a:pattFill>
            <a:ln w="9525" algn="ctr">
              <a:noFill/>
              <a:round/>
              <a:headEnd/>
              <a:tailEnd/>
            </a:ln>
          </p:spPr>
          <p:txBody>
            <a:bodyPr wrap="none" anchor="t"/>
            <a:lstStyle/>
            <a:p>
              <a:endParaRPr lang="ko-KR" altLang="en-US"/>
            </a:p>
          </p:txBody>
        </p:sp>
        <p:sp>
          <p:nvSpPr>
            <p:cNvPr id="5" name="Text Box 65"/>
            <p:cNvSpPr txBox="1">
              <a:spLocks noChangeArrowheads="1"/>
            </p:cNvSpPr>
            <p:nvPr/>
          </p:nvSpPr>
          <p:spPr bwMode="auto">
            <a:xfrm>
              <a:off x="1706" y="4024"/>
              <a:ext cx="1145" cy="34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44" tIns="9144" rIns="9144" bIns="9144" anchor="t"/>
            <a:lstStyle/>
            <a:p>
              <a:pPr marL="85725" indent="-85725" algn="l">
                <a:spcBef>
                  <a:spcPct val="20000"/>
                </a:spcBef>
                <a:buClr>
                  <a:srgbClr val="0A789A"/>
                </a:buClr>
                <a:buFont typeface="Arial" pitchFamily="34" charset="0"/>
                <a:buChar char="•"/>
              </a:pPr>
              <a:endParaRPr lang="en-US" altLang="ko-KR" sz="1400" b="1" dirty="0" smtClean="0">
                <a:latin typeface="산돌고딕B" pitchFamily="50" charset="-127"/>
              </a:endParaRPr>
            </a:p>
            <a:p>
              <a:pPr marL="85725" indent="-85725" algn="l">
                <a:spcBef>
                  <a:spcPct val="20000"/>
                </a:spcBef>
                <a:buClr>
                  <a:srgbClr val="0A789A"/>
                </a:buClr>
                <a:buFont typeface="Arial" pitchFamily="34" charset="0"/>
                <a:buChar char="•"/>
              </a:pPr>
              <a:r>
                <a:rPr lang="ko-KR" altLang="en-US" sz="1400" b="1" smtClean="0">
                  <a:latin typeface="산돌고딕B" pitchFamily="50" charset="-127"/>
                </a:rPr>
                <a:t>리눅스 환경에서의 설치</a:t>
              </a:r>
              <a:endParaRPr lang="en-US" altLang="ko-KR" sz="1400" b="1" dirty="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r>
                <a:rPr lang="en-US" altLang="ko-KR" sz="1200" smtClean="0">
                  <a:latin typeface="산돌고딕B" pitchFamily="50" charset="-127"/>
                </a:rPr>
                <a:t> </a:t>
              </a:r>
              <a:r>
                <a:rPr lang="ko-KR" altLang="en-US" sz="1200" smtClean="0">
                  <a:latin typeface="산돌고딕B" pitchFamily="50" charset="-127"/>
                </a:rPr>
                <a:t>윈도우 사용자에게 친숙하지 않은 설치 환경</a:t>
              </a:r>
              <a:endParaRPr lang="en-US" altLang="ko-KR" sz="120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endParaRPr lang="en-US" altLang="ko-KR" sz="120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r>
                <a:rPr lang="en-US" altLang="ko-KR" sz="1200" smtClean="0">
                  <a:latin typeface="산돌고딕B" pitchFamily="50" charset="-127"/>
                </a:rPr>
                <a:t> </a:t>
              </a:r>
              <a:r>
                <a:rPr lang="ko-KR" altLang="en-US" sz="1200" smtClean="0">
                  <a:latin typeface="산돌고딕B" pitchFamily="50" charset="-127"/>
                </a:rPr>
                <a:t>리눅스 배포판이 있는 경우에는 상관없으나 대부분 소스형태로 제공하여 사용자가 컴파일하여 설치하고 내부설정을 해야함</a:t>
              </a:r>
              <a:r>
                <a:rPr lang="en-US" altLang="ko-KR" sz="1200" smtClean="0">
                  <a:latin typeface="산돌고딕B" pitchFamily="50" charset="-127"/>
                </a:rPr>
                <a:t>.</a:t>
              </a: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endParaRPr lang="en-US" altLang="ko-KR" sz="120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r>
                <a:rPr lang="en-US" altLang="ko-KR" sz="1200" smtClean="0">
                  <a:latin typeface="산돌고딕B" pitchFamily="50" charset="-127"/>
                </a:rPr>
                <a:t> </a:t>
              </a:r>
              <a:r>
                <a:rPr lang="ko-KR" altLang="en-US" sz="1200" smtClean="0">
                  <a:latin typeface="산돌고딕B" pitchFamily="50" charset="-127"/>
                </a:rPr>
                <a:t>설치 매뉴얼이 잘 되어 있지 않아 문제가 발생했을때 엄청난 삽질이 필요함</a:t>
              </a:r>
              <a:r>
                <a:rPr lang="en-US" altLang="ko-KR" sz="1200" smtClean="0">
                  <a:latin typeface="산돌고딕B" pitchFamily="50" charset="-127"/>
                </a:rPr>
                <a:t>.</a:t>
              </a:r>
              <a:endParaRPr lang="en-US" altLang="ko-KR" sz="1200" dirty="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endParaRPr lang="en-US" altLang="ko-KR" sz="120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endParaRPr lang="en-US" altLang="ko-KR" sz="120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endParaRPr lang="en-US" altLang="ko-KR" sz="120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 typeface="Arial" pitchFamily="34" charset="0"/>
                <a:buChar char="•"/>
              </a:pPr>
              <a:r>
                <a:rPr lang="ko-KR" altLang="en-US" sz="1400" b="1" smtClean="0">
                  <a:latin typeface="산돌고딕B" pitchFamily="50" charset="-127"/>
                </a:rPr>
                <a:t>완성도가 </a:t>
              </a:r>
              <a:r>
                <a:rPr lang="en-US" altLang="ko-KR" sz="1400" b="1" smtClean="0">
                  <a:latin typeface="산돌고딕B" pitchFamily="50" charset="-127"/>
                </a:rPr>
                <a:t>5~10% </a:t>
              </a:r>
              <a:r>
                <a:rPr lang="ko-KR" altLang="en-US" sz="1400" b="1" smtClean="0">
                  <a:latin typeface="산돌고딕B" pitchFamily="50" charset="-127"/>
                </a:rPr>
                <a:t>부족함</a:t>
              </a:r>
              <a:r>
                <a:rPr lang="en-US" altLang="ko-KR" sz="1200" smtClean="0">
                  <a:latin typeface="산돌고딕B" pitchFamily="50" charset="-127"/>
                </a:rPr>
                <a:t>  </a:t>
              </a:r>
              <a:endParaRPr lang="en-US" altLang="ko-KR" sz="1400" b="1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r>
                <a:rPr lang="en-US" altLang="ko-KR" sz="1200" smtClean="0">
                  <a:latin typeface="산돌고딕B" pitchFamily="50" charset="-127"/>
                </a:rPr>
                <a:t> </a:t>
              </a:r>
              <a:r>
                <a:rPr lang="ko-KR" altLang="en-US" sz="1200" smtClean="0">
                  <a:latin typeface="산돌고딕B" pitchFamily="50" charset="-127"/>
                </a:rPr>
                <a:t>오픈소스라 가져다 사용하기는 용이하나 꼭 필요한 기능이 한 두개씩 빠져있어 개발자를 고생시킴</a:t>
              </a:r>
              <a:r>
                <a:rPr lang="en-US" altLang="ko-KR" sz="1200" smtClean="0">
                  <a:latin typeface="산돌고딕B" pitchFamily="50" charset="-127"/>
                </a:rPr>
                <a:t>.</a:t>
              </a: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endParaRPr lang="en-US" altLang="ko-KR" sz="120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r>
                <a:rPr lang="en-US" altLang="ko-KR" sz="1200" smtClean="0">
                  <a:latin typeface="산돌고딕B" pitchFamily="50" charset="-127"/>
                </a:rPr>
                <a:t> </a:t>
              </a:r>
              <a:r>
                <a:rPr lang="ko-KR" altLang="en-US" sz="1200" smtClean="0">
                  <a:latin typeface="산돌고딕B" pitchFamily="50" charset="-127"/>
                </a:rPr>
                <a:t>그리</a:t>
              </a:r>
              <a:r>
                <a:rPr lang="ko-KR" altLang="en-US" sz="1200" smtClean="0">
                  <a:latin typeface="산돌고딕B" pitchFamily="50" charset="-127"/>
                </a:rPr>
                <a:t>고 </a:t>
              </a:r>
              <a:r>
                <a:rPr lang="ko-KR" altLang="en-US" sz="1200" smtClean="0">
                  <a:latin typeface="산돌고딕B" pitchFamily="50" charset="-127"/>
                </a:rPr>
                <a:t>기능은 좋은데 상용화 하기에는 중요한 결함을 몇개씩 가지고 있음</a:t>
              </a:r>
              <a:r>
                <a:rPr lang="en-US" altLang="ko-KR" sz="1200" smtClean="0">
                  <a:latin typeface="산돌고딕B" pitchFamily="50" charset="-127"/>
                </a:rPr>
                <a:t>.</a:t>
              </a: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endParaRPr lang="en-US" altLang="ko-KR" sz="120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endParaRPr lang="en-US" altLang="ko-KR" sz="120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endParaRPr lang="en-US" altLang="ko-KR" sz="120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r>
                <a:rPr lang="en-US" altLang="ko-KR" sz="1200" smtClean="0">
                  <a:latin typeface="산돌고딕B" pitchFamily="50" charset="-127"/>
                </a:rPr>
                <a:t>  </a:t>
              </a:r>
              <a:endParaRPr lang="ko-KR" altLang="en-US" sz="120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endParaRPr kumimoji="0" lang="ko-KR" altLang="en-US" sz="1200" dirty="0">
                <a:latin typeface="산돌고딕B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 bwMode="auto">
          <a:xfrm>
            <a:off x="142844" y="2132856"/>
            <a:ext cx="9429816" cy="8572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>
          <a:xfrm>
            <a:off x="684657" y="2201444"/>
            <a:ext cx="8135815" cy="719138"/>
          </a:xfrm>
        </p:spPr>
        <p:txBody>
          <a:bodyPr anchor="ctr"/>
          <a:lstStyle/>
          <a:p>
            <a:pPr algn="ctr"/>
            <a:r>
              <a:rPr lang="en-US" altLang="ko-KR" sz="4000" b="1" dirty="0" smtClean="0"/>
              <a:t>4. </a:t>
            </a:r>
            <a:r>
              <a:rPr lang="ko-KR" altLang="en-US" sz="4000" b="1" dirty="0" smtClean="0"/>
              <a:t>질의응답</a:t>
            </a:r>
            <a:endParaRPr lang="ko-KR" altLang="en-US" sz="4000" b="1" dirty="0"/>
          </a:p>
        </p:txBody>
      </p:sp>
      <p:sp>
        <p:nvSpPr>
          <p:cNvPr id="5" name="부제목 3"/>
          <p:cNvSpPr txBox="1">
            <a:spLocks/>
          </p:cNvSpPr>
          <p:nvPr/>
        </p:nvSpPr>
        <p:spPr>
          <a:xfrm>
            <a:off x="755576" y="3501950"/>
            <a:ext cx="8135815" cy="719138"/>
          </a:xfrm>
          <a:prstGeom prst="rect">
            <a:avLst/>
          </a:prstGeom>
          <a:noFill/>
        </p:spPr>
        <p:txBody>
          <a:bodyPr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ko-KR" sz="3000" b="1" dirty="0" smtClean="0">
                <a:solidFill>
                  <a:schemeClr val="bg1"/>
                </a:solidFill>
                <a:hlinkClick r:id="rId3"/>
              </a:rPr>
              <a:t>http://gis.kma.go.kr/COMIS4P/map/map.jsp</a:t>
            </a:r>
            <a:endParaRPr kumimoji="1" lang="ko-KR" altLang="en-US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 bwMode="auto">
          <a:xfrm>
            <a:off x="142844" y="3000372"/>
            <a:ext cx="9429816" cy="8572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>
          <a:xfrm>
            <a:off x="684657" y="3068960"/>
            <a:ext cx="8135815" cy="719138"/>
          </a:xfrm>
        </p:spPr>
        <p:txBody>
          <a:bodyPr anchor="ctr"/>
          <a:lstStyle/>
          <a:p>
            <a:pPr algn="r"/>
            <a:r>
              <a:rPr lang="en-US" altLang="ko-KR" sz="2200" b="1" smtClean="0"/>
              <a:t>1. </a:t>
            </a:r>
            <a:r>
              <a:rPr lang="ko-KR" altLang="en-US" sz="2200" b="1" smtClean="0"/>
              <a:t>서비스 개요</a:t>
            </a:r>
            <a:endParaRPr lang="ko-KR" alt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5"/>
          <p:cNvGraphicFramePr/>
          <p:nvPr>
            <p:extLst>
              <p:ext uri="{D42A27DB-BD31-4B8C-83A1-F6EECF244321}">
                <p14:modId xmlns:p14="http://schemas.microsoft.com/office/powerpoint/2010/main" xmlns="" val="475109161"/>
              </p:ext>
            </p:extLst>
          </p:nvPr>
        </p:nvGraphicFramePr>
        <p:xfrm>
          <a:off x="381000" y="1232381"/>
          <a:ext cx="8334404" cy="4768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부제목 3"/>
          <p:cNvSpPr>
            <a:spLocks noGrp="1"/>
          </p:cNvSpPr>
          <p:nvPr>
            <p:ph type="subTitle" idx="1"/>
          </p:nvPr>
        </p:nvSpPr>
        <p:spPr>
          <a:xfrm>
            <a:off x="433863" y="500042"/>
            <a:ext cx="6226369" cy="642942"/>
          </a:xfrm>
        </p:spPr>
        <p:txBody>
          <a:bodyPr/>
          <a:lstStyle/>
          <a:p>
            <a:pPr algn="l"/>
            <a:r>
              <a:rPr lang="ko-KR" altLang="en-US" sz="2200" b="1" smtClean="0">
                <a:latin typeface="+mj-ea"/>
                <a:ea typeface="+mj-ea"/>
              </a:rPr>
              <a:t>서비스 개요</a:t>
            </a:r>
            <a:endParaRPr lang="ko-KR" altLang="en-US" sz="22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ernate Process 40"/>
          <p:cNvSpPr/>
          <p:nvPr/>
        </p:nvSpPr>
        <p:spPr bwMode="auto">
          <a:xfrm>
            <a:off x="677017" y="5331161"/>
            <a:ext cx="1439951" cy="437582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Data</a:t>
            </a:r>
          </a:p>
        </p:txBody>
      </p:sp>
      <p:sp>
        <p:nvSpPr>
          <p:cNvPr id="6" name="Alternate Process 41"/>
          <p:cNvSpPr/>
          <p:nvPr/>
        </p:nvSpPr>
        <p:spPr bwMode="auto">
          <a:xfrm>
            <a:off x="677017" y="4172904"/>
            <a:ext cx="1439951" cy="43758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DBMS</a:t>
            </a:r>
          </a:p>
        </p:txBody>
      </p:sp>
      <p:sp>
        <p:nvSpPr>
          <p:cNvPr id="7" name="Alternate Process 42"/>
          <p:cNvSpPr/>
          <p:nvPr/>
        </p:nvSpPr>
        <p:spPr bwMode="auto">
          <a:xfrm>
            <a:off x="677017" y="3564442"/>
            <a:ext cx="1439951" cy="437582"/>
          </a:xfrm>
          <a:prstGeom prst="flowChartAlternateProcess">
            <a:avLst/>
          </a:prstGeom>
          <a:solidFill>
            <a:srgbClr val="A4E0C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Server</a:t>
            </a:r>
          </a:p>
        </p:txBody>
      </p:sp>
      <p:sp>
        <p:nvSpPr>
          <p:cNvPr id="8" name="Alternate Process 43"/>
          <p:cNvSpPr/>
          <p:nvPr/>
        </p:nvSpPr>
        <p:spPr bwMode="auto">
          <a:xfrm>
            <a:off x="677017" y="2882466"/>
            <a:ext cx="1439951" cy="43758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Interface</a:t>
            </a:r>
          </a:p>
        </p:txBody>
      </p:sp>
      <p:sp>
        <p:nvSpPr>
          <p:cNvPr id="9" name="Alternate Process 44"/>
          <p:cNvSpPr/>
          <p:nvPr/>
        </p:nvSpPr>
        <p:spPr bwMode="auto">
          <a:xfrm>
            <a:off x="677017" y="2104279"/>
            <a:ext cx="1439951" cy="43758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WebCache</a:t>
            </a:r>
            <a:endParaRPr kumimoji="1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" name="Alternate Process 45"/>
          <p:cNvSpPr/>
          <p:nvPr/>
        </p:nvSpPr>
        <p:spPr bwMode="auto">
          <a:xfrm>
            <a:off x="677017" y="1357298"/>
            <a:ext cx="1439951" cy="43758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Client</a:t>
            </a:r>
          </a:p>
        </p:txBody>
      </p:sp>
      <p:cxnSp>
        <p:nvCxnSpPr>
          <p:cNvPr id="11" name="Straight Connector 46"/>
          <p:cNvCxnSpPr/>
          <p:nvPr/>
        </p:nvCxnSpPr>
        <p:spPr bwMode="auto">
          <a:xfrm>
            <a:off x="2138507" y="1940904"/>
            <a:ext cx="4971244" cy="2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47"/>
          <p:cNvCxnSpPr/>
          <p:nvPr/>
        </p:nvCxnSpPr>
        <p:spPr bwMode="auto">
          <a:xfrm>
            <a:off x="2138507" y="2710080"/>
            <a:ext cx="5148137" cy="1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Alternate Process 56"/>
          <p:cNvSpPr/>
          <p:nvPr/>
        </p:nvSpPr>
        <p:spPr bwMode="auto">
          <a:xfrm>
            <a:off x="2498913" y="5331920"/>
            <a:ext cx="1439951" cy="437582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Image</a:t>
            </a:r>
          </a:p>
        </p:txBody>
      </p:sp>
      <p:sp>
        <p:nvSpPr>
          <p:cNvPr id="17" name="Alternate Process 60"/>
          <p:cNvSpPr/>
          <p:nvPr/>
        </p:nvSpPr>
        <p:spPr bwMode="auto">
          <a:xfrm>
            <a:off x="2493004" y="5899446"/>
            <a:ext cx="1439951" cy="437582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Map</a:t>
            </a:r>
          </a:p>
        </p:txBody>
      </p:sp>
      <p:sp>
        <p:nvSpPr>
          <p:cNvPr id="19" name="Alternate Process 66"/>
          <p:cNvSpPr/>
          <p:nvPr/>
        </p:nvSpPr>
        <p:spPr bwMode="auto">
          <a:xfrm>
            <a:off x="4054721" y="4092512"/>
            <a:ext cx="1439951" cy="43758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Oracle</a:t>
            </a:r>
          </a:p>
        </p:txBody>
      </p:sp>
      <p:sp>
        <p:nvSpPr>
          <p:cNvPr id="20" name="Alternate Process 69"/>
          <p:cNvSpPr/>
          <p:nvPr/>
        </p:nvSpPr>
        <p:spPr bwMode="auto">
          <a:xfrm>
            <a:off x="5632379" y="4092512"/>
            <a:ext cx="1439951" cy="43758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PostgreSQL</a:t>
            </a:r>
            <a:endParaRPr kumimoji="1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3" name="Alternate Process 74"/>
          <p:cNvSpPr/>
          <p:nvPr/>
        </p:nvSpPr>
        <p:spPr bwMode="auto">
          <a:xfrm>
            <a:off x="2483977" y="3536438"/>
            <a:ext cx="1439951" cy="437582"/>
          </a:xfrm>
          <a:prstGeom prst="flowChartAlternateProcess">
            <a:avLst/>
          </a:prstGeom>
          <a:solidFill>
            <a:srgbClr val="A4E0C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GeoServer</a:t>
            </a:r>
            <a:endParaRPr kumimoji="1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7" name="Alternate Process 78"/>
          <p:cNvSpPr/>
          <p:nvPr/>
        </p:nvSpPr>
        <p:spPr bwMode="auto">
          <a:xfrm>
            <a:off x="2428860" y="2106180"/>
            <a:ext cx="1643074" cy="43758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GeoWebCache</a:t>
            </a:r>
            <a:endParaRPr kumimoji="1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8" name="Alternate Process 79"/>
          <p:cNvSpPr/>
          <p:nvPr/>
        </p:nvSpPr>
        <p:spPr bwMode="auto">
          <a:xfrm>
            <a:off x="2494276" y="2891420"/>
            <a:ext cx="882469" cy="35719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WMS</a:t>
            </a:r>
          </a:p>
        </p:txBody>
      </p:sp>
      <p:sp>
        <p:nvSpPr>
          <p:cNvPr id="29" name="Alternate Process 80"/>
          <p:cNvSpPr/>
          <p:nvPr/>
        </p:nvSpPr>
        <p:spPr bwMode="auto">
          <a:xfrm>
            <a:off x="3550158" y="2891420"/>
            <a:ext cx="882469" cy="35719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WFS</a:t>
            </a:r>
          </a:p>
        </p:txBody>
      </p:sp>
      <p:sp>
        <p:nvSpPr>
          <p:cNvPr id="30" name="Alternate Process 81"/>
          <p:cNvSpPr/>
          <p:nvPr/>
        </p:nvSpPr>
        <p:spPr bwMode="auto">
          <a:xfrm>
            <a:off x="4612203" y="2891420"/>
            <a:ext cx="882469" cy="35719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TMS</a:t>
            </a:r>
          </a:p>
        </p:txBody>
      </p:sp>
      <p:sp>
        <p:nvSpPr>
          <p:cNvPr id="35" name="Alternate Process 86"/>
          <p:cNvSpPr/>
          <p:nvPr/>
        </p:nvSpPr>
        <p:spPr bwMode="auto">
          <a:xfrm>
            <a:off x="2439468" y="1358057"/>
            <a:ext cx="1285884" cy="43758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OpenLayer</a:t>
            </a:r>
            <a:endParaRPr kumimoji="1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50" name="Alternate Process 78"/>
          <p:cNvSpPr/>
          <p:nvPr/>
        </p:nvSpPr>
        <p:spPr bwMode="auto">
          <a:xfrm>
            <a:off x="4212225" y="2101989"/>
            <a:ext cx="1288469" cy="43758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Squid</a:t>
            </a:r>
          </a:p>
        </p:txBody>
      </p:sp>
      <p:sp>
        <p:nvSpPr>
          <p:cNvPr id="55" name="Alternate Process 66"/>
          <p:cNvSpPr/>
          <p:nvPr/>
        </p:nvSpPr>
        <p:spPr bwMode="auto">
          <a:xfrm>
            <a:off x="4060743" y="4592578"/>
            <a:ext cx="1439951" cy="43758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MS SQL</a:t>
            </a:r>
          </a:p>
        </p:txBody>
      </p:sp>
      <p:sp>
        <p:nvSpPr>
          <p:cNvPr id="56" name="Alternate Process 66"/>
          <p:cNvSpPr/>
          <p:nvPr/>
        </p:nvSpPr>
        <p:spPr bwMode="auto">
          <a:xfrm>
            <a:off x="5632379" y="4601532"/>
            <a:ext cx="1439951" cy="43758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MySQL</a:t>
            </a:r>
            <a:endParaRPr kumimoji="1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cxnSp>
        <p:nvCxnSpPr>
          <p:cNvPr id="57" name="Straight Connector 47"/>
          <p:cNvCxnSpPr/>
          <p:nvPr/>
        </p:nvCxnSpPr>
        <p:spPr bwMode="auto">
          <a:xfrm>
            <a:off x="2143108" y="5214950"/>
            <a:ext cx="5148137" cy="1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47"/>
          <p:cNvCxnSpPr/>
          <p:nvPr/>
        </p:nvCxnSpPr>
        <p:spPr bwMode="auto">
          <a:xfrm>
            <a:off x="2143108" y="3410528"/>
            <a:ext cx="5148137" cy="1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Alternate Process 60"/>
          <p:cNvSpPr/>
          <p:nvPr/>
        </p:nvSpPr>
        <p:spPr bwMode="auto">
          <a:xfrm>
            <a:off x="4139952" y="5336818"/>
            <a:ext cx="2952328" cy="437582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Records</a:t>
            </a:r>
            <a:endParaRPr kumimoji="1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6" name="부제목 3"/>
          <p:cNvSpPr txBox="1">
            <a:spLocks/>
          </p:cNvSpPr>
          <p:nvPr/>
        </p:nvSpPr>
        <p:spPr>
          <a:xfrm>
            <a:off x="433863" y="500042"/>
            <a:ext cx="6226369" cy="64294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서비스 아키텍쳐</a:t>
            </a:r>
            <a:endParaRPr kumimoji="1" lang="ko-KR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 bwMode="auto">
          <a:xfrm>
            <a:off x="142844" y="3000372"/>
            <a:ext cx="9429816" cy="8572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>
          <a:xfrm>
            <a:off x="684657" y="3068960"/>
            <a:ext cx="8135815" cy="719138"/>
          </a:xfrm>
        </p:spPr>
        <p:txBody>
          <a:bodyPr anchor="ctr"/>
          <a:lstStyle/>
          <a:p>
            <a:pPr algn="r"/>
            <a:r>
              <a:rPr lang="en-US" altLang="ko-KR" sz="2200" b="1" smtClean="0"/>
              <a:t>2. </a:t>
            </a:r>
            <a:r>
              <a:rPr lang="ko-KR" altLang="en-US" sz="2200" b="1" smtClean="0"/>
              <a:t>주요 특징</a:t>
            </a:r>
            <a:endParaRPr lang="ko-KR" alt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부제목 3"/>
          <p:cNvSpPr txBox="1">
            <a:spLocks/>
          </p:cNvSpPr>
          <p:nvPr/>
        </p:nvSpPr>
        <p:spPr>
          <a:xfrm>
            <a:off x="251520" y="500042"/>
            <a:ext cx="6226369" cy="64294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기상 자료</a:t>
            </a:r>
            <a:endParaRPr kumimoji="1" lang="ko-KR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43" name="Group 63"/>
          <p:cNvGrpSpPr>
            <a:grpSpLocks/>
          </p:cNvGrpSpPr>
          <p:nvPr/>
        </p:nvGrpSpPr>
        <p:grpSpPr bwMode="auto">
          <a:xfrm>
            <a:off x="4355976" y="1340768"/>
            <a:ext cx="4176464" cy="4968552"/>
            <a:chOff x="1658" y="4024"/>
            <a:chExt cx="1246" cy="366"/>
          </a:xfrm>
        </p:grpSpPr>
        <p:sp>
          <p:nvSpPr>
            <p:cNvPr id="44" name="AutoShape 64" descr="넓은 상향 대각선"/>
            <p:cNvSpPr>
              <a:spLocks noChangeArrowheads="1"/>
            </p:cNvSpPr>
            <p:nvPr/>
          </p:nvSpPr>
          <p:spPr bwMode="gray">
            <a:xfrm>
              <a:off x="1658" y="4024"/>
              <a:ext cx="1239" cy="366"/>
            </a:xfrm>
            <a:prstGeom prst="roundRect">
              <a:avLst>
                <a:gd name="adj" fmla="val 9440"/>
              </a:avLst>
            </a:prstGeom>
            <a:pattFill prst="wdUpDiag">
              <a:fgClr>
                <a:srgbClr val="DCDEE4"/>
              </a:fgClr>
              <a:bgClr>
                <a:srgbClr val="E5E6EB"/>
              </a:bgClr>
            </a:patt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45" name="Text Box 65"/>
            <p:cNvSpPr txBox="1">
              <a:spLocks noChangeArrowheads="1"/>
            </p:cNvSpPr>
            <p:nvPr/>
          </p:nvSpPr>
          <p:spPr bwMode="auto">
            <a:xfrm>
              <a:off x="1686" y="4024"/>
              <a:ext cx="1218" cy="34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44" tIns="9144" rIns="9144" bIns="9144" anchor="t"/>
            <a:lstStyle/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 typeface="Arial" pitchFamily="34" charset="0"/>
                <a:buChar char="•"/>
              </a:pPr>
              <a:endParaRPr lang="en-US" altLang="ko-KR" sz="1200" smtClean="0">
                <a:solidFill>
                  <a:prstClr val="black"/>
                </a:solidFill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 typeface="Arial" pitchFamily="34" charset="0"/>
                <a:buChar char="•"/>
              </a:pPr>
              <a:r>
                <a:rPr lang="ko-KR" altLang="en-US" sz="1400" b="1" smtClean="0">
                  <a:solidFill>
                    <a:prstClr val="black"/>
                  </a:solidFill>
                  <a:latin typeface="산돌고딕B" pitchFamily="50" charset="-127"/>
                </a:rPr>
                <a:t>관측자료</a:t>
              </a:r>
              <a:r>
                <a:rPr lang="en-US" altLang="ko-KR" sz="1400" b="1" smtClean="0">
                  <a:solidFill>
                    <a:prstClr val="black"/>
                  </a:solidFill>
                  <a:latin typeface="산돌고딕B" pitchFamily="50" charset="-127"/>
                </a:rPr>
                <a:t>(</a:t>
              </a:r>
              <a:r>
                <a:rPr lang="ko-KR" altLang="en-US" sz="1400" b="1" smtClean="0">
                  <a:solidFill>
                    <a:prstClr val="black"/>
                  </a:solidFill>
                  <a:latin typeface="산돌고딕B" pitchFamily="50" charset="-127"/>
                </a:rPr>
                <a:t>매분</a:t>
              </a:r>
              <a:r>
                <a:rPr lang="en-US" altLang="ko-KR" sz="1400" b="1" smtClean="0">
                  <a:solidFill>
                    <a:prstClr val="black"/>
                  </a:solidFill>
                  <a:latin typeface="산돌고딕B" pitchFamily="50" charset="-127"/>
                </a:rPr>
                <a:t>, 1</a:t>
              </a:r>
              <a:r>
                <a:rPr lang="ko-KR" altLang="en-US" sz="1400" b="1" smtClean="0">
                  <a:solidFill>
                    <a:prstClr val="black"/>
                  </a:solidFill>
                  <a:latin typeface="산돌고딕B" pitchFamily="50" charset="-127"/>
                </a:rPr>
                <a:t>시간</a:t>
              </a:r>
              <a:r>
                <a:rPr lang="en-US" altLang="ko-KR" sz="1400" b="1" smtClean="0">
                  <a:solidFill>
                    <a:prstClr val="black"/>
                  </a:solidFill>
                  <a:latin typeface="산돌고딕B" pitchFamily="50" charset="-127"/>
                </a:rPr>
                <a:t>, 12</a:t>
              </a:r>
              <a:r>
                <a:rPr lang="ko-KR" altLang="en-US" sz="1400" b="1" smtClean="0">
                  <a:solidFill>
                    <a:prstClr val="black"/>
                  </a:solidFill>
                  <a:latin typeface="산돌고딕B" pitchFamily="50" charset="-127"/>
                </a:rPr>
                <a:t>시간 통계</a:t>
              </a:r>
              <a:r>
                <a:rPr lang="en-US" altLang="ko-KR" sz="1400" b="1" smtClean="0">
                  <a:solidFill>
                    <a:prstClr val="black"/>
                  </a:solidFill>
                  <a:latin typeface="산돌고딕B" pitchFamily="50" charset="-127"/>
                </a:rPr>
                <a:t>)</a:t>
              </a:r>
              <a:endParaRPr lang="ko-KR" altLang="en-US" sz="1400" b="1" smtClean="0">
                <a:solidFill>
                  <a:prstClr val="black"/>
                </a:solidFill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 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- AWS 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관측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(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분포도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)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 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: 1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시간 강수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, 12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시간 누적강수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, 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일강수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, 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기온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(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월범위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), 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습도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, 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풍속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, 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해면기압</a:t>
              </a: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 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- 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지점별 속성정보 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: AWS 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관측지점의 상세정보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, 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부이관측 지점별 상세정보</a:t>
              </a:r>
              <a:endParaRPr lang="en-US" altLang="ko-KR" sz="1200" smtClean="0">
                <a:solidFill>
                  <a:prstClr val="black"/>
                </a:solidFill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endParaRPr lang="en-US" altLang="ko-KR" sz="1200" smtClean="0">
                <a:solidFill>
                  <a:prstClr val="black"/>
                </a:solidFill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 typeface="Arial" pitchFamily="34" charset="0"/>
                <a:buChar char="•"/>
              </a:pPr>
              <a:r>
                <a:rPr lang="en-US" altLang="ko-KR" sz="1400" smtClean="0">
                  <a:solidFill>
                    <a:prstClr val="black"/>
                  </a:solidFill>
                  <a:latin typeface="산돌고딕B" pitchFamily="50" charset="-127"/>
                </a:rPr>
                <a:t> </a:t>
              </a:r>
              <a:r>
                <a:rPr lang="ko-KR" altLang="en-US" sz="1400" b="1" smtClean="0">
                  <a:solidFill>
                    <a:prstClr val="black"/>
                  </a:solidFill>
                  <a:latin typeface="산돌고딕B" pitchFamily="50" charset="-127"/>
                </a:rPr>
                <a:t>위성</a:t>
              </a:r>
              <a:r>
                <a:rPr lang="en-US" altLang="ko-KR" sz="1400" b="1" smtClean="0">
                  <a:solidFill>
                    <a:prstClr val="black"/>
                  </a:solidFill>
                  <a:latin typeface="산돌고딕B" pitchFamily="50" charset="-127"/>
                </a:rPr>
                <a:t>/</a:t>
              </a:r>
              <a:r>
                <a:rPr lang="ko-KR" altLang="en-US" sz="1400" b="1" smtClean="0">
                  <a:solidFill>
                    <a:prstClr val="black"/>
                  </a:solidFill>
                  <a:latin typeface="산돌고딕B" pitchFamily="50" charset="-127"/>
                </a:rPr>
                <a:t>레이더 영상</a:t>
              </a:r>
              <a:r>
                <a:rPr lang="en-US" altLang="ko-KR" sz="1400" b="1" smtClean="0">
                  <a:solidFill>
                    <a:prstClr val="black"/>
                  </a:solidFill>
                  <a:latin typeface="산돌고딕B" pitchFamily="50" charset="-127"/>
                </a:rPr>
                <a:t>(10</a:t>
              </a:r>
              <a:r>
                <a:rPr lang="ko-KR" altLang="en-US" sz="1400" b="1" smtClean="0">
                  <a:solidFill>
                    <a:prstClr val="black"/>
                  </a:solidFill>
                  <a:latin typeface="산돌고딕B" pitchFamily="50" charset="-127"/>
                </a:rPr>
                <a:t>분</a:t>
              </a:r>
              <a:r>
                <a:rPr lang="en-US" altLang="ko-KR" sz="1400" b="1" smtClean="0">
                  <a:solidFill>
                    <a:prstClr val="black"/>
                  </a:solidFill>
                  <a:latin typeface="산돌고딕B" pitchFamily="50" charset="-127"/>
                </a:rPr>
                <a:t>, 15</a:t>
              </a:r>
              <a:r>
                <a:rPr lang="ko-KR" altLang="en-US" sz="1400" b="1" smtClean="0">
                  <a:solidFill>
                    <a:prstClr val="black"/>
                  </a:solidFill>
                  <a:latin typeface="산돌고딕B" pitchFamily="50" charset="-127"/>
                </a:rPr>
                <a:t>분</a:t>
              </a:r>
              <a:r>
                <a:rPr lang="en-US" altLang="ko-KR" sz="1400" b="1" smtClean="0">
                  <a:solidFill>
                    <a:prstClr val="black"/>
                  </a:solidFill>
                  <a:latin typeface="산돌고딕B" pitchFamily="50" charset="-127"/>
                </a:rPr>
                <a:t>, 20</a:t>
              </a:r>
              <a:r>
                <a:rPr lang="ko-KR" altLang="en-US" sz="1400" b="1" smtClean="0">
                  <a:solidFill>
                    <a:prstClr val="black"/>
                  </a:solidFill>
                  <a:latin typeface="산돌고딕B" pitchFamily="50" charset="-127"/>
                </a:rPr>
                <a:t>분</a:t>
              </a:r>
              <a:r>
                <a:rPr lang="en-US" altLang="ko-KR" sz="1400" b="1" smtClean="0">
                  <a:solidFill>
                    <a:prstClr val="black"/>
                  </a:solidFill>
                  <a:latin typeface="산돌고딕B" pitchFamily="50" charset="-127"/>
                </a:rPr>
                <a:t>)</a:t>
              </a:r>
              <a:endParaRPr lang="ko-KR" altLang="en-US" sz="1400" b="1" smtClean="0">
                <a:solidFill>
                  <a:prstClr val="black"/>
                </a:solidFill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 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- 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천리안 위성영상</a:t>
              </a:r>
              <a:endParaRPr lang="en-US" altLang="ko-KR" sz="1200" smtClean="0">
                <a:solidFill>
                  <a:prstClr val="black"/>
                </a:solidFill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 - 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한반도 분석 레이더</a:t>
              </a:r>
              <a:endParaRPr lang="en-US" altLang="ko-KR" sz="1200" smtClean="0">
                <a:solidFill>
                  <a:prstClr val="black"/>
                </a:solidFill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endParaRPr lang="en-US" altLang="ko-KR" sz="1200" smtClean="0">
                <a:solidFill>
                  <a:prstClr val="black"/>
                </a:solidFill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 typeface="Arial" pitchFamily="34" charset="0"/>
                <a:buChar char="•"/>
              </a:pP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 </a:t>
              </a:r>
              <a:r>
                <a:rPr lang="ko-KR" altLang="en-US" sz="1400" b="1" smtClean="0">
                  <a:solidFill>
                    <a:prstClr val="black"/>
                  </a:solidFill>
                  <a:latin typeface="산돌고딕B" pitchFamily="50" charset="-127"/>
                </a:rPr>
                <a:t>실시간 날씨자료</a:t>
              </a:r>
              <a:endParaRPr lang="ko-KR" altLang="en-US" sz="1200" b="1" smtClean="0">
                <a:solidFill>
                  <a:prstClr val="black"/>
                </a:solidFill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 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- 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하늘상태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, 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온도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, 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풍향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,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풍속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, 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습도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, 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강수량</a:t>
              </a:r>
              <a:endParaRPr lang="en-US" altLang="ko-KR" sz="1200" smtClean="0">
                <a:solidFill>
                  <a:prstClr val="black"/>
                </a:solidFill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endParaRPr lang="en-US" altLang="ko-KR" sz="1200" smtClean="0">
                <a:solidFill>
                  <a:prstClr val="black"/>
                </a:solidFill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 typeface="Arial" pitchFamily="34" charset="0"/>
                <a:buChar char="•"/>
              </a:pP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 </a:t>
              </a:r>
              <a:r>
                <a:rPr lang="ko-KR" altLang="en-US" sz="1400" b="1" smtClean="0">
                  <a:solidFill>
                    <a:prstClr val="black"/>
                  </a:solidFill>
                  <a:latin typeface="산돌고딕B" pitchFamily="50" charset="-127"/>
                </a:rPr>
                <a:t>동네예보</a:t>
              </a:r>
              <a:r>
                <a:rPr lang="en-US" altLang="ko-KR" sz="1400" b="1" smtClean="0">
                  <a:solidFill>
                    <a:prstClr val="black"/>
                  </a:solidFill>
                  <a:latin typeface="산돌고딕B" pitchFamily="50" charset="-127"/>
                </a:rPr>
                <a:t>(3</a:t>
              </a:r>
              <a:r>
                <a:rPr lang="ko-KR" altLang="en-US" sz="1400" b="1" smtClean="0">
                  <a:solidFill>
                    <a:prstClr val="black"/>
                  </a:solidFill>
                  <a:latin typeface="산돌고딕B" pitchFamily="50" charset="-127"/>
                </a:rPr>
                <a:t>시간</a:t>
              </a:r>
              <a:r>
                <a:rPr lang="en-US" altLang="ko-KR" sz="1400" b="1" smtClean="0">
                  <a:solidFill>
                    <a:prstClr val="black"/>
                  </a:solidFill>
                  <a:latin typeface="산돌고딕B" pitchFamily="50" charset="-127"/>
                </a:rPr>
                <a:t>)</a:t>
              </a:r>
              <a:endParaRPr lang="ko-KR" altLang="en-US" sz="1200" b="1" smtClean="0">
                <a:solidFill>
                  <a:prstClr val="black"/>
                </a:solidFill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 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- 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기온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, 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최고기온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, 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최저기온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, 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강수형태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, 12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시간 강수형태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, 12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시간 적설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, 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하늘상태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, 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습도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, 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풍향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, 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풍속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, 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강수확률</a:t>
              </a:r>
              <a:endParaRPr lang="en-US" altLang="ko-KR" sz="1200" smtClean="0">
                <a:solidFill>
                  <a:prstClr val="black"/>
                </a:solidFill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endParaRPr lang="en-US" altLang="ko-KR" sz="1200" smtClean="0">
                <a:solidFill>
                  <a:prstClr val="black"/>
                </a:solidFill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 typeface="Arial" pitchFamily="34" charset="0"/>
                <a:buChar char="•"/>
              </a:pP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 </a:t>
              </a:r>
              <a:r>
                <a:rPr lang="ko-KR" altLang="en-US" sz="1200" b="1" smtClean="0">
                  <a:solidFill>
                    <a:prstClr val="black"/>
                  </a:solidFill>
                  <a:latin typeface="산돌고딕B" pitchFamily="50" charset="-127"/>
                </a:rPr>
                <a:t>미표출 자료</a:t>
              </a: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 </a:t>
              </a:r>
              <a:r>
                <a:rPr lang="en-US" altLang="ko-KR" sz="1200" smtClean="0">
                  <a:solidFill>
                    <a:prstClr val="black"/>
                  </a:solidFill>
                  <a:latin typeface="산돌고딕B" pitchFamily="50" charset="-127"/>
                </a:rPr>
                <a:t>- </a:t>
              </a:r>
              <a:r>
                <a:rPr lang="ko-KR" altLang="en-US" sz="1200" smtClean="0">
                  <a:solidFill>
                    <a:prstClr val="black"/>
                  </a:solidFill>
                  <a:latin typeface="산돌고딕B" pitchFamily="50" charset="-127"/>
                </a:rPr>
                <a:t>일기도</a:t>
              </a:r>
              <a:endParaRPr lang="en-US" altLang="ko-KR" sz="1200" smtClean="0">
                <a:solidFill>
                  <a:prstClr val="black"/>
                </a:solidFill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endParaRPr lang="en-US" altLang="ko-KR" sz="1200" smtClean="0">
                <a:solidFill>
                  <a:prstClr val="black"/>
                </a:solidFill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endParaRPr lang="en-US" altLang="ko-KR" sz="1200" smtClean="0">
                <a:solidFill>
                  <a:prstClr val="black"/>
                </a:solidFill>
                <a:latin typeface="산돌고딕B" pitchFamily="50" charset="-127"/>
              </a:endParaRPr>
            </a:p>
          </p:txBody>
        </p:sp>
      </p:grpSp>
      <p:sp>
        <p:nvSpPr>
          <p:cNvPr id="105" name="Rectangle 80"/>
          <p:cNvSpPr>
            <a:spLocks noChangeArrowheads="1"/>
          </p:cNvSpPr>
          <p:nvPr/>
        </p:nvSpPr>
        <p:spPr bwMode="auto">
          <a:xfrm>
            <a:off x="683444" y="1590675"/>
            <a:ext cx="2952452" cy="4422775"/>
          </a:xfrm>
          <a:prstGeom prst="rect">
            <a:avLst/>
          </a:prstGeom>
          <a:solidFill>
            <a:srgbClr val="CFE7E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54000" rIns="90000" bIns="4500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ko-KR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GIS </a:t>
            </a:r>
            <a:r>
              <a:rPr kumimoji="0" lang="ko-KR" altLang="en-US" sz="1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서비스 레이어</a:t>
            </a:r>
            <a:endParaRPr kumimoji="0" lang="en-US" altLang="ko-KR" sz="13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7" name="Rectangle 77"/>
          <p:cNvSpPr>
            <a:spLocks noChangeArrowheads="1"/>
          </p:cNvSpPr>
          <p:nvPr/>
        </p:nvSpPr>
        <p:spPr bwMode="auto">
          <a:xfrm>
            <a:off x="495252" y="1412875"/>
            <a:ext cx="3313113" cy="4824413"/>
          </a:xfrm>
          <a:prstGeom prst="rect">
            <a:avLst/>
          </a:prstGeom>
          <a:noFill/>
          <a:ln w="936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8" name="Rectangle 80"/>
          <p:cNvSpPr>
            <a:spLocks noChangeArrowheads="1"/>
          </p:cNvSpPr>
          <p:nvPr/>
        </p:nvSpPr>
        <p:spPr bwMode="auto">
          <a:xfrm>
            <a:off x="853307" y="1736725"/>
            <a:ext cx="2613025" cy="1301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54000" rIns="90000" bIns="4500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동네예보</a:t>
            </a:r>
            <a:endParaRPr kumimoji="0" lang="en-US" altLang="ko-KR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레이어</a:t>
            </a:r>
            <a:endParaRPr kumimoji="0" lang="en-US" altLang="ko-KR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altLang="ko-K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2" name="Rectangle 80"/>
          <p:cNvSpPr>
            <a:spLocks noChangeArrowheads="1"/>
          </p:cNvSpPr>
          <p:nvPr/>
        </p:nvSpPr>
        <p:spPr bwMode="auto">
          <a:xfrm>
            <a:off x="1620069" y="2166938"/>
            <a:ext cx="503238" cy="215900"/>
          </a:xfrm>
          <a:prstGeom prst="rect">
            <a:avLst/>
          </a:prstGeom>
          <a:solidFill>
            <a:srgbClr val="CFE7E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54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최고기온</a:t>
            </a:r>
            <a:endParaRPr kumimoji="0" lang="en-GB" altLang="ko-KR" sz="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3" name="Rectangle 80"/>
          <p:cNvSpPr>
            <a:spLocks noChangeArrowheads="1"/>
          </p:cNvSpPr>
          <p:nvPr/>
        </p:nvSpPr>
        <p:spPr bwMode="auto">
          <a:xfrm>
            <a:off x="1620069" y="2454275"/>
            <a:ext cx="503238" cy="215900"/>
          </a:xfrm>
          <a:prstGeom prst="rect">
            <a:avLst/>
          </a:prstGeom>
          <a:solidFill>
            <a:srgbClr val="CFE7E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54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최저기온</a:t>
            </a:r>
            <a:endParaRPr kumimoji="0" lang="en-GB" altLang="ko-KR" sz="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4" name="Rectangle 80"/>
          <p:cNvSpPr>
            <a:spLocks noChangeArrowheads="1"/>
          </p:cNvSpPr>
          <p:nvPr/>
        </p:nvSpPr>
        <p:spPr bwMode="auto">
          <a:xfrm>
            <a:off x="2224907" y="2166938"/>
            <a:ext cx="504825" cy="215900"/>
          </a:xfrm>
          <a:prstGeom prst="rect">
            <a:avLst/>
          </a:prstGeom>
          <a:solidFill>
            <a:srgbClr val="CFE7E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54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ko-KR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12</a:t>
            </a:r>
            <a:r>
              <a:rPr kumimoji="0" lang="ko-KR" alt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시간강수</a:t>
            </a:r>
            <a:endParaRPr kumimoji="0" lang="en-GB" altLang="ko-KR" sz="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5" name="Rectangle 80"/>
          <p:cNvSpPr>
            <a:spLocks noChangeArrowheads="1"/>
          </p:cNvSpPr>
          <p:nvPr/>
        </p:nvSpPr>
        <p:spPr bwMode="auto">
          <a:xfrm>
            <a:off x="2844032" y="2166938"/>
            <a:ext cx="503237" cy="215900"/>
          </a:xfrm>
          <a:prstGeom prst="rect">
            <a:avLst/>
          </a:prstGeom>
          <a:solidFill>
            <a:srgbClr val="CFE7E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54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강수량</a:t>
            </a:r>
            <a:endParaRPr kumimoji="0" lang="en-GB" altLang="ko-KR" sz="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6" name="Rectangle 80"/>
          <p:cNvSpPr>
            <a:spLocks noChangeArrowheads="1"/>
          </p:cNvSpPr>
          <p:nvPr/>
        </p:nvSpPr>
        <p:spPr bwMode="auto">
          <a:xfrm>
            <a:off x="2214208" y="2454275"/>
            <a:ext cx="503237" cy="215900"/>
          </a:xfrm>
          <a:prstGeom prst="rect">
            <a:avLst/>
          </a:prstGeom>
          <a:solidFill>
            <a:srgbClr val="CFE7E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54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강수확률</a:t>
            </a:r>
            <a:endParaRPr kumimoji="0" lang="en-GB" altLang="ko-KR" sz="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7" name="Rectangle 80"/>
          <p:cNvSpPr>
            <a:spLocks noChangeArrowheads="1"/>
          </p:cNvSpPr>
          <p:nvPr/>
        </p:nvSpPr>
        <p:spPr bwMode="auto">
          <a:xfrm>
            <a:off x="2224907" y="2743200"/>
            <a:ext cx="504825" cy="215900"/>
          </a:xfrm>
          <a:prstGeom prst="rect">
            <a:avLst/>
          </a:prstGeom>
          <a:solidFill>
            <a:srgbClr val="CFE7E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54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ko-KR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12</a:t>
            </a:r>
            <a:r>
              <a:rPr kumimoji="0" lang="ko-KR" alt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시간적설</a:t>
            </a:r>
            <a:endParaRPr kumimoji="0" lang="en-GB" altLang="ko-KR" sz="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8" name="Rectangle 80"/>
          <p:cNvSpPr>
            <a:spLocks noChangeArrowheads="1"/>
          </p:cNvSpPr>
          <p:nvPr/>
        </p:nvSpPr>
        <p:spPr bwMode="auto">
          <a:xfrm>
            <a:off x="1620069" y="2741613"/>
            <a:ext cx="503238" cy="215900"/>
          </a:xfrm>
          <a:prstGeom prst="rect">
            <a:avLst/>
          </a:prstGeom>
          <a:solidFill>
            <a:srgbClr val="CFE7E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54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강수형태</a:t>
            </a:r>
            <a:endParaRPr kumimoji="0" lang="en-GB" altLang="ko-KR" sz="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0" name="Rectangle 80"/>
          <p:cNvSpPr>
            <a:spLocks noChangeArrowheads="1"/>
          </p:cNvSpPr>
          <p:nvPr/>
        </p:nvSpPr>
        <p:spPr bwMode="auto">
          <a:xfrm>
            <a:off x="2223444" y="1879600"/>
            <a:ext cx="504825" cy="214313"/>
          </a:xfrm>
          <a:prstGeom prst="rect">
            <a:avLst/>
          </a:prstGeom>
          <a:solidFill>
            <a:srgbClr val="CFE7E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54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풍향</a:t>
            </a:r>
            <a:endParaRPr kumimoji="0" lang="en-GB" altLang="ko-KR" sz="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1" name="Rectangle 80"/>
          <p:cNvSpPr>
            <a:spLocks noChangeArrowheads="1"/>
          </p:cNvSpPr>
          <p:nvPr/>
        </p:nvSpPr>
        <p:spPr bwMode="auto">
          <a:xfrm>
            <a:off x="1620069" y="1879600"/>
            <a:ext cx="503238" cy="214313"/>
          </a:xfrm>
          <a:prstGeom prst="rect">
            <a:avLst/>
          </a:prstGeom>
          <a:solidFill>
            <a:srgbClr val="CFE7E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54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기온</a:t>
            </a:r>
            <a:endParaRPr kumimoji="0" lang="en-GB" altLang="ko-KR" sz="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2" name="Rectangle 80"/>
          <p:cNvSpPr>
            <a:spLocks noChangeArrowheads="1"/>
          </p:cNvSpPr>
          <p:nvPr/>
        </p:nvSpPr>
        <p:spPr bwMode="auto">
          <a:xfrm>
            <a:off x="861244" y="3140075"/>
            <a:ext cx="2613025" cy="936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54000" rIns="90000" bIns="4500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이미지 </a:t>
            </a:r>
            <a:endParaRPr kumimoji="0" lang="en-US" altLang="ko-KR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레이어</a:t>
            </a:r>
            <a:endParaRPr kumimoji="0" lang="en-GB" altLang="ko-KR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3" name="Rectangle 80"/>
          <p:cNvSpPr>
            <a:spLocks noChangeArrowheads="1"/>
          </p:cNvSpPr>
          <p:nvPr/>
        </p:nvSpPr>
        <p:spPr bwMode="auto">
          <a:xfrm>
            <a:off x="1628007" y="3500438"/>
            <a:ext cx="504825" cy="215900"/>
          </a:xfrm>
          <a:prstGeom prst="rect">
            <a:avLst/>
          </a:prstGeom>
          <a:solidFill>
            <a:srgbClr val="CFE7E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54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레이더</a:t>
            </a:r>
            <a:endParaRPr kumimoji="0" lang="en-GB" altLang="ko-KR" sz="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4" name="Rectangle 80"/>
          <p:cNvSpPr>
            <a:spLocks noChangeArrowheads="1"/>
          </p:cNvSpPr>
          <p:nvPr/>
        </p:nvSpPr>
        <p:spPr bwMode="auto">
          <a:xfrm>
            <a:off x="1628007" y="3787775"/>
            <a:ext cx="504825" cy="215900"/>
          </a:xfrm>
          <a:prstGeom prst="rect">
            <a:avLst/>
          </a:prstGeom>
          <a:solidFill>
            <a:srgbClr val="CFE7E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54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분포도</a:t>
            </a:r>
            <a:endParaRPr kumimoji="0" lang="en-GB" altLang="ko-KR" sz="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5" name="Rectangle 80"/>
          <p:cNvSpPr>
            <a:spLocks noChangeArrowheads="1"/>
          </p:cNvSpPr>
          <p:nvPr/>
        </p:nvSpPr>
        <p:spPr bwMode="auto">
          <a:xfrm>
            <a:off x="1628007" y="3211513"/>
            <a:ext cx="504825" cy="215900"/>
          </a:xfrm>
          <a:prstGeom prst="rect">
            <a:avLst/>
          </a:prstGeom>
          <a:solidFill>
            <a:srgbClr val="CFE7E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54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위성</a:t>
            </a:r>
            <a:endParaRPr kumimoji="0" lang="en-GB" altLang="ko-KR" sz="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6" name="Rectangle 80"/>
          <p:cNvSpPr>
            <a:spLocks noChangeArrowheads="1"/>
          </p:cNvSpPr>
          <p:nvPr/>
        </p:nvSpPr>
        <p:spPr bwMode="auto">
          <a:xfrm>
            <a:off x="861244" y="4194175"/>
            <a:ext cx="2613025" cy="6778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54000" rIns="90000" bIns="4500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속성 </a:t>
            </a:r>
            <a:endParaRPr kumimoji="0" lang="en-US" altLang="ko-KR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레이어</a:t>
            </a:r>
            <a:endParaRPr kumimoji="0" lang="en-GB" altLang="ko-KR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7" name="Rectangle 80"/>
          <p:cNvSpPr>
            <a:spLocks noChangeArrowheads="1"/>
          </p:cNvSpPr>
          <p:nvPr/>
        </p:nvSpPr>
        <p:spPr bwMode="auto">
          <a:xfrm>
            <a:off x="1628007" y="4284663"/>
            <a:ext cx="504825" cy="215900"/>
          </a:xfrm>
          <a:prstGeom prst="rect">
            <a:avLst/>
          </a:prstGeom>
          <a:solidFill>
            <a:srgbClr val="CFE7E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54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ko-KR" altLang="en-US" sz="800" kern="0" smtClean="0">
                <a:solidFill>
                  <a:srgbClr val="000000"/>
                </a:solidFill>
              </a:rPr>
              <a:t>현재날씨</a:t>
            </a:r>
            <a:endParaRPr kumimoji="0" lang="en-GB" altLang="ko-KR" sz="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8" name="Rectangle 80"/>
          <p:cNvSpPr>
            <a:spLocks noChangeArrowheads="1"/>
          </p:cNvSpPr>
          <p:nvPr/>
        </p:nvSpPr>
        <p:spPr bwMode="auto">
          <a:xfrm>
            <a:off x="1628007" y="4572000"/>
            <a:ext cx="504825" cy="215900"/>
          </a:xfrm>
          <a:prstGeom prst="rect">
            <a:avLst/>
          </a:prstGeom>
          <a:solidFill>
            <a:srgbClr val="CFE7E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54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관측상세</a:t>
            </a:r>
            <a:endParaRPr kumimoji="0" lang="en-GB" altLang="ko-KR" sz="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9" name="Rectangle 80"/>
          <p:cNvSpPr>
            <a:spLocks noChangeArrowheads="1"/>
          </p:cNvSpPr>
          <p:nvPr/>
        </p:nvSpPr>
        <p:spPr bwMode="auto">
          <a:xfrm>
            <a:off x="862832" y="4983163"/>
            <a:ext cx="2611437" cy="6778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54000" rIns="90000" bIns="4500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배경 </a:t>
            </a:r>
            <a:endParaRPr kumimoji="0" lang="en-US" altLang="ko-KR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레이어</a:t>
            </a:r>
            <a:endParaRPr kumimoji="0" lang="en-GB" altLang="ko-KR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0" name="Rectangle 80"/>
          <p:cNvSpPr>
            <a:spLocks noChangeArrowheads="1"/>
          </p:cNvSpPr>
          <p:nvPr/>
        </p:nvSpPr>
        <p:spPr bwMode="auto">
          <a:xfrm>
            <a:off x="2222382" y="5073650"/>
            <a:ext cx="503238" cy="215900"/>
          </a:xfrm>
          <a:prstGeom prst="rect">
            <a:avLst/>
          </a:prstGeom>
          <a:solidFill>
            <a:srgbClr val="CFE7E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54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ko-KR" altLang="en-US" sz="800" kern="0" smtClean="0">
                <a:solidFill>
                  <a:srgbClr val="000000"/>
                </a:solidFill>
              </a:rPr>
              <a:t>블루마블</a:t>
            </a:r>
            <a:endParaRPr kumimoji="0" lang="en-GB" altLang="ko-KR" sz="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1" name="Rectangle 80"/>
          <p:cNvSpPr>
            <a:spLocks noChangeArrowheads="1"/>
          </p:cNvSpPr>
          <p:nvPr/>
        </p:nvSpPr>
        <p:spPr bwMode="auto">
          <a:xfrm>
            <a:off x="1629594" y="5360988"/>
            <a:ext cx="503238" cy="215900"/>
          </a:xfrm>
          <a:prstGeom prst="rect">
            <a:avLst/>
          </a:prstGeom>
          <a:solidFill>
            <a:srgbClr val="CFE7E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54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행정경계</a:t>
            </a:r>
            <a:endParaRPr kumimoji="0" lang="en-GB" altLang="ko-KR" sz="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2" name="Rectangle 80"/>
          <p:cNvSpPr>
            <a:spLocks noChangeArrowheads="1"/>
          </p:cNvSpPr>
          <p:nvPr/>
        </p:nvSpPr>
        <p:spPr bwMode="auto">
          <a:xfrm>
            <a:off x="2844032" y="1879600"/>
            <a:ext cx="504825" cy="214313"/>
          </a:xfrm>
          <a:prstGeom prst="rect">
            <a:avLst/>
          </a:prstGeom>
          <a:solidFill>
            <a:srgbClr val="CFE7E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54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풍속</a:t>
            </a:r>
            <a:endParaRPr kumimoji="0" lang="en-GB" altLang="ko-KR" sz="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3" name="Rectangle 80"/>
          <p:cNvSpPr>
            <a:spLocks noChangeArrowheads="1"/>
          </p:cNvSpPr>
          <p:nvPr/>
        </p:nvSpPr>
        <p:spPr bwMode="auto">
          <a:xfrm>
            <a:off x="2844032" y="2454275"/>
            <a:ext cx="503237" cy="215900"/>
          </a:xfrm>
          <a:prstGeom prst="rect">
            <a:avLst/>
          </a:prstGeom>
          <a:solidFill>
            <a:srgbClr val="CFE7E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54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습도</a:t>
            </a:r>
            <a:endParaRPr kumimoji="0" lang="en-GB" altLang="ko-KR" sz="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4" name="Rectangle 80"/>
          <p:cNvSpPr>
            <a:spLocks noChangeArrowheads="1"/>
          </p:cNvSpPr>
          <p:nvPr/>
        </p:nvSpPr>
        <p:spPr bwMode="auto">
          <a:xfrm>
            <a:off x="1629594" y="5073650"/>
            <a:ext cx="503238" cy="215900"/>
          </a:xfrm>
          <a:prstGeom prst="rect">
            <a:avLst/>
          </a:prstGeom>
          <a:solidFill>
            <a:srgbClr val="CFE7E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lIns="90000" tIns="54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ko-KR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Landsat</a:t>
            </a:r>
            <a:endParaRPr kumimoji="0" lang="en-GB" altLang="ko-KR" sz="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부제목 3"/>
          <p:cNvSpPr txBox="1">
            <a:spLocks/>
          </p:cNvSpPr>
          <p:nvPr/>
        </p:nvSpPr>
        <p:spPr>
          <a:xfrm>
            <a:off x="251520" y="500042"/>
            <a:ext cx="6226369" cy="64294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200" b="1" kern="0" smtClean="0">
                <a:latin typeface="+mj-ea"/>
                <a:ea typeface="+mj-ea"/>
              </a:rPr>
              <a:t>시스템 구성</a:t>
            </a:r>
            <a:endParaRPr kumimoji="1" lang="ko-KR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84" name="모서리가 둥근 직사각형 83"/>
          <p:cNvSpPr/>
          <p:nvPr/>
        </p:nvSpPr>
        <p:spPr>
          <a:xfrm>
            <a:off x="2628182" y="2161068"/>
            <a:ext cx="2231849" cy="2420059"/>
          </a:xfrm>
          <a:prstGeom prst="roundRect">
            <a:avLst>
              <a:gd name="adj" fmla="val 5123"/>
            </a:avLst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85" name="모서리가 둥근 직사각형 84"/>
          <p:cNvSpPr/>
          <p:nvPr/>
        </p:nvSpPr>
        <p:spPr>
          <a:xfrm>
            <a:off x="2675466" y="1801030"/>
            <a:ext cx="2151113" cy="360040"/>
          </a:xfrm>
          <a:prstGeom prst="roundRect">
            <a:avLst/>
          </a:prstGeom>
          <a:solidFill>
            <a:sysClr val="window" lastClr="FFFFFF">
              <a:lumMod val="50000"/>
            </a:sysClr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날씨 </a:t>
            </a:r>
            <a:r>
              <a:rPr kumimoji="0" lang="en-US" altLang="ko-KR" sz="12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GIS </a:t>
            </a:r>
            <a:r>
              <a:rPr kumimoji="0" lang="ko-KR" altLang="en-US" sz="12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서버</a:t>
            </a:r>
            <a:endParaRPr kumimoji="0" lang="en-US" altLang="ko-KR" sz="12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86" name="Rectangle 81"/>
          <p:cNvSpPr>
            <a:spLocks noChangeArrowheads="1"/>
          </p:cNvSpPr>
          <p:nvPr/>
        </p:nvSpPr>
        <p:spPr bwMode="auto">
          <a:xfrm>
            <a:off x="2700002" y="3866021"/>
            <a:ext cx="2046065" cy="240511"/>
          </a:xfrm>
          <a:prstGeom prst="rect">
            <a:avLst/>
          </a:prstGeom>
          <a:solidFill>
            <a:srgbClr val="8064A2">
              <a:lumMod val="75000"/>
            </a:srgbClr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wrap="none" lIns="90000" tIns="54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ko-KR" sz="1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WebCache</a:t>
            </a:r>
            <a:endParaRPr kumimoji="0" lang="en-GB" altLang="ko-K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87" name="Rectangle 81"/>
          <p:cNvSpPr>
            <a:spLocks noChangeArrowheads="1"/>
          </p:cNvSpPr>
          <p:nvPr/>
        </p:nvSpPr>
        <p:spPr bwMode="auto">
          <a:xfrm>
            <a:off x="2700003" y="3561563"/>
            <a:ext cx="2045992" cy="240511"/>
          </a:xfrm>
          <a:prstGeom prst="rect">
            <a:avLst/>
          </a:prstGeom>
          <a:solidFill>
            <a:srgbClr val="8064A2">
              <a:lumMod val="75000"/>
            </a:srgbClr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wrap="none" lIns="90000" tIns="54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altLang="ko-KR" sz="1000" b="1" i="0" u="none" strike="noStrike" kern="0" cap="none" spc="0" normalizeH="0" baseline="0" noProof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GeoServer</a:t>
            </a:r>
            <a:endParaRPr kumimoji="0" lang="en-GB" altLang="ko-K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88" name="Rectangle 81"/>
          <p:cNvSpPr>
            <a:spLocks noChangeArrowheads="1"/>
          </p:cNvSpPr>
          <p:nvPr/>
        </p:nvSpPr>
        <p:spPr bwMode="auto">
          <a:xfrm>
            <a:off x="2700792" y="3260238"/>
            <a:ext cx="2045431" cy="240511"/>
          </a:xfrm>
          <a:prstGeom prst="rect">
            <a:avLst/>
          </a:prstGeom>
          <a:solidFill>
            <a:srgbClr val="8064A2">
              <a:lumMod val="75000"/>
            </a:srgbClr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wrap="none" lIns="90000" tIns="54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ko-KR" sz="1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TMS </a:t>
            </a:r>
            <a:r>
              <a:rPr kumimoji="0" lang="en-US" altLang="ko-KR" sz="1000" b="1" i="0" u="none" strike="noStrike" kern="0" cap="none" spc="0" normalizeH="0" baseline="0" noProof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Servlet</a:t>
            </a:r>
            <a:endParaRPr kumimoji="0" lang="en-GB" altLang="ko-K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89" name="Rectangle 81"/>
          <p:cNvSpPr>
            <a:spLocks noChangeArrowheads="1"/>
          </p:cNvSpPr>
          <p:nvPr/>
        </p:nvSpPr>
        <p:spPr bwMode="auto">
          <a:xfrm>
            <a:off x="2746378" y="2309279"/>
            <a:ext cx="288925" cy="792163"/>
          </a:xfrm>
          <a:prstGeom prst="rect">
            <a:avLst/>
          </a:prstGeom>
          <a:solidFill>
            <a:srgbClr val="9BBB59">
              <a:lumMod val="75000"/>
            </a:srgbClr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wrap="none" lIns="90000" tIns="54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1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관</a:t>
            </a:r>
            <a:endParaRPr kumimoji="0" lang="en-US" altLang="ko-KR" sz="10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1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측</a:t>
            </a:r>
            <a:endParaRPr kumimoji="0" lang="en-US" altLang="ko-KR" sz="10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1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지</a:t>
            </a:r>
            <a:endParaRPr kumimoji="0" lang="en-US" altLang="ko-KR" sz="10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1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점</a:t>
            </a:r>
            <a:endParaRPr kumimoji="0" lang="en-GB" altLang="ko-K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90" name="Rectangle 81"/>
          <p:cNvSpPr>
            <a:spLocks noChangeArrowheads="1"/>
          </p:cNvSpPr>
          <p:nvPr/>
        </p:nvSpPr>
        <p:spPr bwMode="auto">
          <a:xfrm>
            <a:off x="3035303" y="2309279"/>
            <a:ext cx="287339" cy="792163"/>
          </a:xfrm>
          <a:prstGeom prst="rect">
            <a:avLst/>
          </a:prstGeom>
          <a:solidFill>
            <a:srgbClr val="9BBB59">
              <a:lumMod val="75000"/>
            </a:srgbClr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wrap="none" lIns="90000" tIns="54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1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기</a:t>
            </a:r>
            <a:endParaRPr kumimoji="0" lang="en-US" altLang="ko-KR" sz="10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1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본</a:t>
            </a:r>
            <a:endParaRPr kumimoji="0" lang="en-US" altLang="ko-KR" sz="10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ko-KR" altLang="en-US" sz="1000" b="1" i="0" u="none" strike="noStrike" kern="0" cap="none" spc="0" normalizeH="0" baseline="0" noProof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맵</a:t>
            </a:r>
            <a:endParaRPr kumimoji="0" lang="en-US" altLang="ko-KR" sz="10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pic>
        <p:nvPicPr>
          <p:cNvPr id="91" name="그림 90" descr="pc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184" y="1618913"/>
            <a:ext cx="337783" cy="432048"/>
          </a:xfrm>
          <a:prstGeom prst="rect">
            <a:avLst/>
          </a:prstGeom>
        </p:spPr>
      </p:pic>
      <p:grpSp>
        <p:nvGrpSpPr>
          <p:cNvPr id="92" name="그룹 30"/>
          <p:cNvGrpSpPr/>
          <p:nvPr/>
        </p:nvGrpSpPr>
        <p:grpSpPr>
          <a:xfrm>
            <a:off x="784827" y="2757392"/>
            <a:ext cx="760682" cy="715042"/>
            <a:chOff x="1510582" y="1700808"/>
            <a:chExt cx="760682" cy="715042"/>
          </a:xfrm>
        </p:grpSpPr>
        <p:pic>
          <p:nvPicPr>
            <p:cNvPr id="93" name="그림 92" descr="pc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3937" y="1700808"/>
              <a:ext cx="337783" cy="432048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1510582" y="2223914"/>
              <a:ext cx="760682" cy="191936"/>
            </a:xfrm>
            <a:prstGeom prst="rect">
              <a:avLst/>
            </a:prstGeom>
            <a:noFill/>
          </p:spPr>
          <p:txBody>
            <a:bodyPr wrap="none" lIns="3600" tIns="3600" rIns="3600" bIns="36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활용시스템</a:t>
              </a:r>
            </a:p>
          </p:txBody>
        </p:sp>
      </p:grpSp>
      <p:cxnSp>
        <p:nvCxnSpPr>
          <p:cNvPr id="95" name="Shape 155"/>
          <p:cNvCxnSpPr>
            <a:stCxn id="93" idx="3"/>
            <a:endCxn id="85" idx="1"/>
          </p:cNvCxnSpPr>
          <p:nvPr/>
        </p:nvCxnSpPr>
        <p:spPr>
          <a:xfrm flipV="1">
            <a:off x="1325965" y="1981050"/>
            <a:ext cx="1349501" cy="992366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ysClr val="windowText" lastClr="000000"/>
            </a:solidFill>
            <a:prstDash val="solid"/>
            <a:headEnd type="triangle" w="med" len="med"/>
            <a:tailEnd type="triangle" w="med" len="med"/>
          </a:ln>
          <a:effectLst/>
        </p:spPr>
      </p:cxnSp>
      <p:grpSp>
        <p:nvGrpSpPr>
          <p:cNvPr id="96" name="그룹 34"/>
          <p:cNvGrpSpPr/>
          <p:nvPr/>
        </p:nvGrpSpPr>
        <p:grpSpPr>
          <a:xfrm>
            <a:off x="769203" y="1768660"/>
            <a:ext cx="760682" cy="715042"/>
            <a:chOff x="1510582" y="1700808"/>
            <a:chExt cx="760682" cy="715042"/>
          </a:xfrm>
        </p:grpSpPr>
        <p:pic>
          <p:nvPicPr>
            <p:cNvPr id="97" name="그림 96" descr="pc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3937" y="1700808"/>
              <a:ext cx="337783" cy="43204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1510582" y="2223914"/>
              <a:ext cx="760682" cy="191936"/>
            </a:xfrm>
            <a:prstGeom prst="rect">
              <a:avLst/>
            </a:prstGeom>
            <a:noFill/>
          </p:spPr>
          <p:txBody>
            <a:bodyPr wrap="none" lIns="3600" tIns="3600" rIns="3600" bIns="36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활용시스템</a:t>
              </a:r>
            </a:p>
          </p:txBody>
        </p:sp>
      </p:grpSp>
      <p:grpSp>
        <p:nvGrpSpPr>
          <p:cNvPr id="99" name="그룹 37"/>
          <p:cNvGrpSpPr/>
          <p:nvPr/>
        </p:nvGrpSpPr>
        <p:grpSpPr>
          <a:xfrm>
            <a:off x="797778" y="3789040"/>
            <a:ext cx="760682" cy="715042"/>
            <a:chOff x="1510582" y="1700808"/>
            <a:chExt cx="760682" cy="715042"/>
          </a:xfrm>
        </p:grpSpPr>
        <p:pic>
          <p:nvPicPr>
            <p:cNvPr id="100" name="그림 99" descr="pc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3937" y="1700808"/>
              <a:ext cx="337783" cy="432048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1510582" y="2223914"/>
              <a:ext cx="760682" cy="191936"/>
            </a:xfrm>
            <a:prstGeom prst="rect">
              <a:avLst/>
            </a:prstGeom>
            <a:noFill/>
          </p:spPr>
          <p:txBody>
            <a:bodyPr wrap="none" lIns="3600" tIns="3600" rIns="3600" bIns="36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활용시스템</a:t>
              </a:r>
            </a:p>
          </p:txBody>
        </p:sp>
      </p:grpSp>
      <p:grpSp>
        <p:nvGrpSpPr>
          <p:cNvPr id="102" name="그룹 40"/>
          <p:cNvGrpSpPr/>
          <p:nvPr/>
        </p:nvGrpSpPr>
        <p:grpSpPr>
          <a:xfrm>
            <a:off x="758034" y="4802190"/>
            <a:ext cx="810375" cy="715042"/>
            <a:chOff x="1485733" y="1700808"/>
            <a:chExt cx="810375" cy="715042"/>
          </a:xfrm>
        </p:grpSpPr>
        <p:pic>
          <p:nvPicPr>
            <p:cNvPr id="103" name="그림 102" descr="pc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3937" y="1700808"/>
              <a:ext cx="337783" cy="432048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1485733" y="2223914"/>
              <a:ext cx="810375" cy="191936"/>
            </a:xfrm>
            <a:prstGeom prst="rect">
              <a:avLst/>
            </a:prstGeom>
            <a:noFill/>
          </p:spPr>
          <p:txBody>
            <a:bodyPr wrap="none" lIns="3600" tIns="3600" rIns="3600" bIns="36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200" b="1" kern="0" smtClean="0">
                  <a:solidFill>
                    <a:prstClr val="black"/>
                  </a:solidFill>
                </a:rPr>
                <a:t>활용</a:t>
              </a:r>
              <a:r>
                <a:rPr kumimoji="0" lang="ko-KR" alt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시스템</a:t>
              </a:r>
            </a:p>
          </p:txBody>
        </p:sp>
      </p:grpSp>
      <p:cxnSp>
        <p:nvCxnSpPr>
          <p:cNvPr id="105" name="Shape 155"/>
          <p:cNvCxnSpPr>
            <a:stCxn id="100" idx="3"/>
            <a:endCxn id="85" idx="1"/>
          </p:cNvCxnSpPr>
          <p:nvPr/>
        </p:nvCxnSpPr>
        <p:spPr>
          <a:xfrm flipV="1">
            <a:off x="1338916" y="1981050"/>
            <a:ext cx="1336550" cy="2024014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ysClr val="windowText" lastClr="000000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06" name="Shape 155"/>
          <p:cNvCxnSpPr>
            <a:stCxn id="103" idx="3"/>
            <a:endCxn id="85" idx="1"/>
          </p:cNvCxnSpPr>
          <p:nvPr/>
        </p:nvCxnSpPr>
        <p:spPr>
          <a:xfrm flipV="1">
            <a:off x="1324021" y="1981050"/>
            <a:ext cx="1351445" cy="3037164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ysClr val="windowText" lastClr="000000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07" name="Shape 155"/>
          <p:cNvCxnSpPr>
            <a:stCxn id="97" idx="3"/>
            <a:endCxn id="85" idx="1"/>
          </p:cNvCxnSpPr>
          <p:nvPr/>
        </p:nvCxnSpPr>
        <p:spPr>
          <a:xfrm flipV="1">
            <a:off x="1310341" y="1981050"/>
            <a:ext cx="1365125" cy="3634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ysClr val="windowText" lastClr="0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08" name="TextBox 107"/>
          <p:cNvSpPr txBox="1"/>
          <p:nvPr/>
        </p:nvSpPr>
        <p:spPr>
          <a:xfrm>
            <a:off x="1547664" y="2165375"/>
            <a:ext cx="935706" cy="61555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WMS/WFS, TMS</a:t>
            </a:r>
            <a:r>
              <a:rPr kumimoji="0" lang="ko-KR" alt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서비스 지원을 위한</a:t>
            </a:r>
            <a:endParaRPr kumimoji="0" lang="en-US" altLang="ko-KR" sz="1000" b="1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GIS </a:t>
            </a:r>
            <a:r>
              <a:rPr kumimoji="0" lang="ko-KR" alt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엔진 연동</a:t>
            </a:r>
          </a:p>
        </p:txBody>
      </p:sp>
      <p:grpSp>
        <p:nvGrpSpPr>
          <p:cNvPr id="109" name="그룹 60"/>
          <p:cNvGrpSpPr/>
          <p:nvPr/>
        </p:nvGrpSpPr>
        <p:grpSpPr>
          <a:xfrm>
            <a:off x="3389614" y="2242602"/>
            <a:ext cx="1296144" cy="926579"/>
            <a:chOff x="4562475" y="2718445"/>
            <a:chExt cx="1296144" cy="945629"/>
          </a:xfrm>
        </p:grpSpPr>
        <p:sp>
          <p:nvSpPr>
            <p:cNvPr id="110" name="Rectangle 81"/>
            <p:cNvSpPr>
              <a:spLocks noChangeArrowheads="1"/>
            </p:cNvSpPr>
            <p:nvPr/>
          </p:nvSpPr>
          <p:spPr bwMode="auto">
            <a:xfrm>
              <a:off x="4637782" y="2794645"/>
              <a:ext cx="288925" cy="792163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3175" cap="flat" cmpd="sng" algn="ctr">
              <a:solidFill>
                <a:srgbClr val="4F81BD">
                  <a:shade val="50000"/>
                </a:srgbClr>
              </a:solidFill>
              <a:prstDash val="solid"/>
              <a:headEnd/>
              <a:tailEnd/>
            </a:ln>
            <a:effectLst/>
          </p:spPr>
          <p:txBody>
            <a:bodyPr wrap="none" lIns="90000" tIns="54000" rIns="90000" bIns="45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ko-KR" alt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동</a:t>
              </a:r>
              <a:endParaRPr kumimoji="0" lang="en-US" altLang="ko-KR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ko-KR" altLang="en-US" sz="1000" b="1" kern="0" dirty="0" smtClean="0">
                  <a:solidFill>
                    <a:prstClr val="white"/>
                  </a:solidFill>
                  <a:latin typeface="나눔고딕" pitchFamily="50" charset="-127"/>
                  <a:ea typeface="나눔고딕" pitchFamily="50" charset="-127"/>
                </a:rPr>
                <a:t>네</a:t>
              </a:r>
              <a:endParaRPr lang="en-US" altLang="ko-KR" sz="1000" b="1" kern="0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ko-KR" altLang="en-US" sz="1000" b="1" kern="0" dirty="0" smtClean="0">
                  <a:solidFill>
                    <a:prstClr val="white"/>
                  </a:solidFill>
                  <a:latin typeface="나눔고딕" pitchFamily="50" charset="-127"/>
                  <a:ea typeface="나눔고딕" pitchFamily="50" charset="-127"/>
                </a:rPr>
                <a:t>예</a:t>
              </a:r>
              <a:endParaRPr lang="en-US" altLang="ko-KR" sz="1000" b="1" kern="0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ko-KR" altLang="en-US" sz="1000" b="1" kern="0" dirty="0" smtClean="0">
                  <a:solidFill>
                    <a:prstClr val="white"/>
                  </a:solidFill>
                  <a:latin typeface="나눔고딕" pitchFamily="50" charset="-127"/>
                  <a:ea typeface="나눔고딕" pitchFamily="50" charset="-127"/>
                </a:rPr>
                <a:t>보</a:t>
              </a:r>
              <a:endParaRPr lang="en-US" altLang="ko-KR" sz="1000" b="1" kern="0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1" name="Rectangle 81"/>
            <p:cNvSpPr>
              <a:spLocks noChangeArrowheads="1"/>
            </p:cNvSpPr>
            <p:nvPr/>
          </p:nvSpPr>
          <p:spPr bwMode="auto">
            <a:xfrm>
              <a:off x="4926707" y="2794645"/>
              <a:ext cx="287339" cy="792163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3175" cap="flat" cmpd="sng" algn="ctr">
              <a:solidFill>
                <a:srgbClr val="4F81BD">
                  <a:shade val="50000"/>
                </a:srgbClr>
              </a:solidFill>
              <a:prstDash val="solid"/>
              <a:headEnd/>
              <a:tailEnd/>
            </a:ln>
            <a:effectLst/>
          </p:spPr>
          <p:txBody>
            <a:bodyPr wrap="none" lIns="90000" tIns="54000" rIns="90000" bIns="45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ko-KR" alt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관</a:t>
              </a:r>
              <a:endParaRPr kumimoji="0" lang="en-US" altLang="ko-KR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ko-KR" altLang="en-US" sz="1000" b="1" kern="0" dirty="0" smtClean="0">
                  <a:solidFill>
                    <a:prstClr val="white"/>
                  </a:solidFill>
                  <a:latin typeface="나눔고딕" pitchFamily="50" charset="-127"/>
                  <a:ea typeface="나눔고딕" pitchFamily="50" charset="-127"/>
                </a:rPr>
                <a:t>측</a:t>
              </a:r>
              <a:endParaRPr kumimoji="0" lang="en-GB" altLang="ko-KR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112" name="Rectangle 81"/>
            <p:cNvSpPr>
              <a:spLocks noChangeArrowheads="1"/>
            </p:cNvSpPr>
            <p:nvPr/>
          </p:nvSpPr>
          <p:spPr bwMode="auto">
            <a:xfrm>
              <a:off x="5214045" y="2794645"/>
              <a:ext cx="288925" cy="792163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3175" cap="flat" cmpd="sng" algn="ctr">
              <a:solidFill>
                <a:srgbClr val="4F81BD">
                  <a:shade val="50000"/>
                </a:srgbClr>
              </a:solidFill>
              <a:prstDash val="solid"/>
              <a:headEnd/>
              <a:tailEnd/>
            </a:ln>
            <a:effectLst/>
          </p:spPr>
          <p:txBody>
            <a:bodyPr wrap="none" lIns="90000" tIns="54000" rIns="90000" bIns="45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ko-KR" altLang="en-US" sz="10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위</a:t>
              </a:r>
              <a:endParaRPr kumimoji="0" lang="en-US" altLang="ko-KR" sz="1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ko-KR" altLang="en-US" sz="10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성</a:t>
              </a:r>
              <a:endParaRPr kumimoji="0" lang="en-GB" altLang="ko-KR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113" name="Rectangle 81"/>
            <p:cNvSpPr>
              <a:spLocks noChangeArrowheads="1"/>
            </p:cNvSpPr>
            <p:nvPr/>
          </p:nvSpPr>
          <p:spPr bwMode="auto">
            <a:xfrm>
              <a:off x="5502971" y="2794645"/>
              <a:ext cx="287337" cy="792163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3175" cap="flat" cmpd="sng" algn="ctr">
              <a:solidFill>
                <a:srgbClr val="4F81BD">
                  <a:shade val="50000"/>
                </a:srgbClr>
              </a:solidFill>
              <a:prstDash val="solid"/>
              <a:headEnd/>
              <a:tailEnd/>
            </a:ln>
            <a:effectLst/>
          </p:spPr>
          <p:txBody>
            <a:bodyPr wrap="none" lIns="90000" tIns="54000" rIns="90000" bIns="45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ko-KR" altLang="en-US" sz="1000" b="1" i="0" u="none" strike="noStrike" kern="0" cap="none" spc="0" normalizeH="0" baseline="0" noProof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레</a:t>
              </a:r>
              <a:endParaRPr kumimoji="0" lang="en-US" altLang="ko-KR" sz="1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ko-KR" altLang="en-US" sz="10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이</a:t>
              </a:r>
              <a:endParaRPr kumimoji="0" lang="en-US" altLang="ko-KR" sz="1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ko-KR" altLang="en-US" sz="10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  <a:cs typeface="+mn-cs"/>
                </a:rPr>
                <a:t>더</a:t>
              </a:r>
              <a:endParaRPr kumimoji="0" lang="en-US" altLang="ko-KR" sz="1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endParaRPr>
            </a:p>
          </p:txBody>
        </p:sp>
        <p:sp>
          <p:nvSpPr>
            <p:cNvPr id="114" name="직사각형 113"/>
            <p:cNvSpPr/>
            <p:nvPr/>
          </p:nvSpPr>
          <p:spPr>
            <a:xfrm>
              <a:off x="4562475" y="2718445"/>
              <a:ext cx="1296144" cy="945629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</p:grpSp>
      <p:sp>
        <p:nvSpPr>
          <p:cNvPr id="115" name="직사각형 114"/>
          <p:cNvSpPr/>
          <p:nvPr/>
        </p:nvSpPr>
        <p:spPr>
          <a:xfrm>
            <a:off x="395536" y="1340768"/>
            <a:ext cx="4824536" cy="5012209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116" name="그룹 52"/>
          <p:cNvGrpSpPr/>
          <p:nvPr/>
        </p:nvGrpSpPr>
        <p:grpSpPr>
          <a:xfrm>
            <a:off x="3859851" y="5397247"/>
            <a:ext cx="1084381" cy="966881"/>
            <a:chOff x="1407188" y="1700808"/>
            <a:chExt cx="967470" cy="715042"/>
          </a:xfrm>
        </p:grpSpPr>
        <p:pic>
          <p:nvPicPr>
            <p:cNvPr id="117" name="그림 116" descr="pc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3937" y="1700808"/>
              <a:ext cx="337783" cy="432048"/>
            </a:xfrm>
            <a:prstGeom prst="rect">
              <a:avLst/>
            </a:prstGeom>
          </p:spPr>
        </p:pic>
        <p:sp>
          <p:nvSpPr>
            <p:cNvPr id="118" name="TextBox 117"/>
            <p:cNvSpPr txBox="1"/>
            <p:nvPr/>
          </p:nvSpPr>
          <p:spPr>
            <a:xfrm>
              <a:off x="1407188" y="2223914"/>
              <a:ext cx="967470" cy="191936"/>
            </a:xfrm>
            <a:prstGeom prst="rect">
              <a:avLst/>
            </a:prstGeom>
            <a:noFill/>
          </p:spPr>
          <p:txBody>
            <a:bodyPr wrap="none" lIns="3600" tIns="3600" rIns="3600" bIns="36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TMS </a:t>
              </a:r>
              <a:r>
                <a:rPr kumimoji="0" lang="ko-KR" alt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변환서버</a:t>
              </a:r>
            </a:p>
          </p:txBody>
        </p:sp>
      </p:grpSp>
      <p:cxnSp>
        <p:nvCxnSpPr>
          <p:cNvPr id="122" name="꺾인 연결선 66"/>
          <p:cNvCxnSpPr>
            <a:stCxn id="134" idx="3"/>
            <a:endCxn id="117" idx="1"/>
          </p:cNvCxnSpPr>
          <p:nvPr/>
        </p:nvCxnSpPr>
        <p:spPr>
          <a:xfrm flipV="1">
            <a:off x="3648088" y="5689355"/>
            <a:ext cx="555580" cy="1413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grpSp>
        <p:nvGrpSpPr>
          <p:cNvPr id="123" name="그룹 65"/>
          <p:cNvGrpSpPr>
            <a:grpSpLocks/>
          </p:cNvGrpSpPr>
          <p:nvPr/>
        </p:nvGrpSpPr>
        <p:grpSpPr bwMode="auto">
          <a:xfrm>
            <a:off x="2843808" y="4688951"/>
            <a:ext cx="792088" cy="602556"/>
            <a:chOff x="3990952" y="4913127"/>
            <a:chExt cx="1103312" cy="890587"/>
          </a:xfrm>
        </p:grpSpPr>
        <p:pic>
          <p:nvPicPr>
            <p:cNvPr id="124" name="Picture 106" descr="DB통01-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98889" y="4913127"/>
              <a:ext cx="1079500" cy="890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" name="TextBox 33"/>
            <p:cNvSpPr txBox="1">
              <a:spLocks noChangeArrowheads="1"/>
            </p:cNvSpPr>
            <p:nvPr/>
          </p:nvSpPr>
          <p:spPr bwMode="auto">
            <a:xfrm>
              <a:off x="3990952" y="5225864"/>
              <a:ext cx="110331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200" b="1" smtClean="0">
                  <a:solidFill>
                    <a:prstClr val="black"/>
                  </a:solidFill>
                  <a:latin typeface="나눔고딕 ExtraBold" pitchFamily="50" charset="-127"/>
                  <a:ea typeface="나눔고딕 ExtraBold" pitchFamily="50" charset="-127"/>
                </a:rPr>
                <a:t>TMS</a:t>
              </a:r>
              <a:endParaRPr lang="ko-KR" altLang="en-US" sz="1200" b="1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cxnSp>
        <p:nvCxnSpPr>
          <p:cNvPr id="126" name="꺾인 연결선 73"/>
          <p:cNvCxnSpPr>
            <a:stCxn id="117" idx="0"/>
            <a:endCxn id="125" idx="3"/>
          </p:cNvCxnSpPr>
          <p:nvPr/>
        </p:nvCxnSpPr>
        <p:spPr>
          <a:xfrm rot="16200000" flipV="1">
            <a:off x="3812804" y="4817081"/>
            <a:ext cx="403258" cy="757073"/>
          </a:xfrm>
          <a:prstGeom prst="bentConnector2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27" name="꺾인 연결선 73"/>
          <p:cNvCxnSpPr>
            <a:stCxn id="85" idx="3"/>
            <a:endCxn id="125" idx="3"/>
          </p:cNvCxnSpPr>
          <p:nvPr/>
        </p:nvCxnSpPr>
        <p:spPr>
          <a:xfrm flipH="1">
            <a:off x="3635896" y="1981050"/>
            <a:ext cx="1190683" cy="3012939"/>
          </a:xfrm>
          <a:prstGeom prst="bentConnector3">
            <a:avLst>
              <a:gd name="adj1" fmla="val -19199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28" name="직사각형 127"/>
          <p:cNvSpPr/>
          <p:nvPr/>
        </p:nvSpPr>
        <p:spPr>
          <a:xfrm>
            <a:off x="1619672" y="1196752"/>
            <a:ext cx="2376264" cy="28803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5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지도기반 날씨 서비스</a:t>
            </a:r>
          </a:p>
        </p:txBody>
      </p:sp>
      <p:sp>
        <p:nvSpPr>
          <p:cNvPr id="129" name="Rectangle 81"/>
          <p:cNvSpPr>
            <a:spLocks noChangeArrowheads="1"/>
          </p:cNvSpPr>
          <p:nvPr/>
        </p:nvSpPr>
        <p:spPr bwMode="auto">
          <a:xfrm>
            <a:off x="2710943" y="4174299"/>
            <a:ext cx="2046065" cy="240511"/>
          </a:xfrm>
          <a:prstGeom prst="rect">
            <a:avLst/>
          </a:prstGeom>
          <a:solidFill>
            <a:srgbClr val="8064A2">
              <a:lumMod val="75000"/>
            </a:srgbClr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wrap="none" lIns="90000" tIns="54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ko-KR" sz="1000" b="1" kern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POSTGIS/PostgreSQL</a:t>
            </a:r>
            <a:endParaRPr kumimoji="0" lang="en-GB" altLang="ko-KR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grpSp>
        <p:nvGrpSpPr>
          <p:cNvPr id="132" name="그룹 65"/>
          <p:cNvGrpSpPr>
            <a:grpSpLocks/>
          </p:cNvGrpSpPr>
          <p:nvPr/>
        </p:nvGrpSpPr>
        <p:grpSpPr bwMode="auto">
          <a:xfrm>
            <a:off x="2856000" y="5340675"/>
            <a:ext cx="792088" cy="602556"/>
            <a:chOff x="3990952" y="4913127"/>
            <a:chExt cx="1103312" cy="890587"/>
          </a:xfrm>
        </p:grpSpPr>
        <p:pic>
          <p:nvPicPr>
            <p:cNvPr id="133" name="Picture 106" descr="DB통01-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98889" y="4913127"/>
              <a:ext cx="1079500" cy="890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" name="TextBox 33"/>
            <p:cNvSpPr txBox="1">
              <a:spLocks noChangeArrowheads="1"/>
            </p:cNvSpPr>
            <p:nvPr/>
          </p:nvSpPr>
          <p:spPr bwMode="auto">
            <a:xfrm>
              <a:off x="3990952" y="5225865"/>
              <a:ext cx="1103312" cy="409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prstClr val="black"/>
                  </a:solidFill>
                  <a:latin typeface="나눔고딕 ExtraBold" pitchFamily="50" charset="-127"/>
                  <a:ea typeface="나눔고딕 ExtraBold" pitchFamily="50" charset="-127"/>
                </a:rPr>
                <a:t>관측자료</a:t>
              </a:r>
              <a:endParaRPr lang="ko-KR" altLang="en-US" sz="1200" b="1" dirty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grpSp>
        <p:nvGrpSpPr>
          <p:cNvPr id="142" name="Group 63"/>
          <p:cNvGrpSpPr>
            <a:grpSpLocks/>
          </p:cNvGrpSpPr>
          <p:nvPr/>
        </p:nvGrpSpPr>
        <p:grpSpPr bwMode="auto">
          <a:xfrm>
            <a:off x="5415280" y="1340768"/>
            <a:ext cx="3405192" cy="4968552"/>
            <a:chOff x="1658" y="4024"/>
            <a:chExt cx="1246" cy="366"/>
          </a:xfrm>
        </p:grpSpPr>
        <p:sp>
          <p:nvSpPr>
            <p:cNvPr id="143" name="AutoShape 64" descr="넓은 상향 대각선"/>
            <p:cNvSpPr>
              <a:spLocks noChangeArrowheads="1"/>
            </p:cNvSpPr>
            <p:nvPr/>
          </p:nvSpPr>
          <p:spPr bwMode="gray">
            <a:xfrm>
              <a:off x="1658" y="4024"/>
              <a:ext cx="1239" cy="366"/>
            </a:xfrm>
            <a:prstGeom prst="roundRect">
              <a:avLst>
                <a:gd name="adj" fmla="val 9440"/>
              </a:avLst>
            </a:prstGeom>
            <a:pattFill prst="wdUpDiag">
              <a:fgClr>
                <a:srgbClr val="DCDEE4"/>
              </a:fgClr>
              <a:bgClr>
                <a:srgbClr val="E5E6EB"/>
              </a:bgClr>
            </a:patt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144" name="Text Box 65"/>
            <p:cNvSpPr txBox="1">
              <a:spLocks noChangeArrowheads="1"/>
            </p:cNvSpPr>
            <p:nvPr/>
          </p:nvSpPr>
          <p:spPr bwMode="auto">
            <a:xfrm>
              <a:off x="1686" y="4024"/>
              <a:ext cx="1218" cy="34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44" tIns="9144" rIns="9144" bIns="9144" anchor="t"/>
            <a:lstStyle/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 typeface="Arial" pitchFamily="34" charset="0"/>
                <a:buChar char="•"/>
              </a:pPr>
              <a:endParaRPr lang="en-US" altLang="ko-KR" sz="1200" b="1" dirty="0" smtClean="0">
                <a:solidFill>
                  <a:prstClr val="black"/>
                </a:solidFill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 typeface="Arial" pitchFamily="34" charset="0"/>
                <a:buChar char="•"/>
              </a:pPr>
              <a:r>
                <a:rPr lang="ko-KR" altLang="en-US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기본 배경지도</a:t>
              </a: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r>
                <a:rPr lang="ko-KR" altLang="en-US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 </a:t>
              </a:r>
              <a:r>
                <a:rPr lang="en-US" altLang="ko-KR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- </a:t>
              </a:r>
              <a:r>
                <a:rPr lang="ko-KR" altLang="en-US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지도 데이터 </a:t>
              </a:r>
              <a:r>
                <a:rPr lang="en-US" altLang="ko-KR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: </a:t>
              </a:r>
              <a:r>
                <a:rPr lang="ko-KR" altLang="en-US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국토지리정보원 기본지리정보</a:t>
              </a: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r>
                <a:rPr lang="ko-KR" altLang="en-US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 </a:t>
              </a:r>
              <a:r>
                <a:rPr lang="en-US" altLang="ko-KR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- </a:t>
              </a:r>
              <a:r>
                <a:rPr lang="ko-KR" altLang="en-US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위성지도 </a:t>
              </a:r>
              <a:r>
                <a:rPr lang="en-US" altLang="ko-KR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: </a:t>
              </a:r>
              <a:r>
                <a:rPr lang="en-US" altLang="ko-KR" sz="1200" b="1" dirty="0" err="1" smtClean="0">
                  <a:solidFill>
                    <a:prstClr val="black"/>
                  </a:solidFill>
                  <a:latin typeface="산돌고딕B" pitchFamily="50" charset="-127"/>
                </a:rPr>
                <a:t>Landsat</a:t>
              </a:r>
              <a:r>
                <a:rPr lang="en-US" altLang="ko-KR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(30m), NASA </a:t>
              </a:r>
              <a:r>
                <a:rPr lang="en-US" altLang="ko-KR" sz="1200" b="1" dirty="0" err="1" smtClean="0">
                  <a:solidFill>
                    <a:prstClr val="black"/>
                  </a:solidFill>
                  <a:latin typeface="산돌고딕B" pitchFamily="50" charset="-127"/>
                </a:rPr>
                <a:t>BlueMarble</a:t>
              </a:r>
              <a:endParaRPr lang="en-US" altLang="ko-KR" sz="1200" b="1" dirty="0" smtClean="0">
                <a:solidFill>
                  <a:prstClr val="black"/>
                </a:solidFill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 typeface="Arial" pitchFamily="34" charset="0"/>
                <a:buChar char="•"/>
              </a:pPr>
              <a:endParaRPr lang="en-US" altLang="ko-KR" sz="1200" b="1" dirty="0" smtClean="0">
                <a:solidFill>
                  <a:prstClr val="black"/>
                </a:solidFill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 typeface="Arial" pitchFamily="34" charset="0"/>
                <a:buChar char="•"/>
              </a:pPr>
              <a:r>
                <a:rPr lang="en-US" altLang="ko-KR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 </a:t>
              </a:r>
              <a:r>
                <a:rPr lang="ko-KR" altLang="en-US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지원 프로토콜</a:t>
              </a: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r>
                <a:rPr lang="ko-KR" altLang="en-US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 </a:t>
              </a:r>
              <a:r>
                <a:rPr lang="en-US" altLang="ko-KR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- TMS, WMS (OGC </a:t>
              </a:r>
              <a:r>
                <a:rPr lang="ko-KR" altLang="en-US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표준 프로토콜</a:t>
              </a:r>
              <a:r>
                <a:rPr lang="en-US" altLang="ko-KR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)</a:t>
              </a: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 typeface="Arial" pitchFamily="34" charset="0"/>
                <a:buChar char="•"/>
              </a:pPr>
              <a:endParaRPr lang="en-US" altLang="ko-KR" sz="1200" b="1" dirty="0" smtClean="0">
                <a:solidFill>
                  <a:prstClr val="black"/>
                </a:solidFill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 typeface="Arial" pitchFamily="34" charset="0"/>
                <a:buChar char="•"/>
              </a:pPr>
              <a:r>
                <a:rPr lang="en-US" altLang="ko-KR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 </a:t>
              </a:r>
              <a:r>
                <a:rPr lang="ko-KR" altLang="en-US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기본 </a:t>
              </a:r>
              <a:r>
                <a:rPr lang="ko-KR" altLang="en-US" sz="1200" b="1" dirty="0" err="1" smtClean="0">
                  <a:solidFill>
                    <a:prstClr val="black"/>
                  </a:solidFill>
                  <a:latin typeface="산돌고딕B" pitchFamily="50" charset="-127"/>
                </a:rPr>
                <a:t>좌표계</a:t>
              </a:r>
              <a:endParaRPr lang="ko-KR" altLang="en-US" sz="1200" b="1" dirty="0" smtClean="0">
                <a:solidFill>
                  <a:prstClr val="black"/>
                </a:solidFill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r>
                <a:rPr lang="ko-KR" altLang="en-US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 </a:t>
              </a:r>
              <a:r>
                <a:rPr lang="en-US" altLang="ko-KR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- </a:t>
              </a:r>
              <a:r>
                <a:rPr lang="ko-KR" altLang="en-US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타원체 </a:t>
              </a:r>
              <a:r>
                <a:rPr lang="en-US" altLang="ko-KR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: LCC(</a:t>
              </a:r>
              <a:r>
                <a:rPr lang="en-US" altLang="ko-KR" sz="1200" b="1" dirty="0" err="1" smtClean="0">
                  <a:solidFill>
                    <a:prstClr val="black"/>
                  </a:solidFill>
                  <a:latin typeface="산돌고딕B" pitchFamily="50" charset="-127"/>
                </a:rPr>
                <a:t>lambert</a:t>
              </a:r>
              <a:r>
                <a:rPr lang="en-US" altLang="ko-KR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  conformal conic) Projection </a:t>
              </a: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endParaRPr lang="en-US" altLang="ko-KR" sz="1200" b="1" dirty="0" smtClean="0">
                <a:solidFill>
                  <a:prstClr val="black"/>
                </a:solidFill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 typeface="Arial" pitchFamily="34" charset="0"/>
                <a:buChar char="•"/>
              </a:pPr>
              <a:r>
                <a:rPr lang="en-US" altLang="ko-KR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 </a:t>
              </a:r>
              <a:r>
                <a:rPr lang="ko-KR" altLang="en-US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좌표변환 툴</a:t>
              </a:r>
              <a:r>
                <a:rPr lang="en-US" altLang="ko-KR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(</a:t>
              </a:r>
              <a:r>
                <a:rPr lang="en-US" altLang="ko-KR" sz="1200" b="1" dirty="0" err="1" smtClean="0">
                  <a:solidFill>
                    <a:prstClr val="black"/>
                  </a:solidFill>
                  <a:latin typeface="산돌고딕B" pitchFamily="50" charset="-127"/>
                </a:rPr>
                <a:t>FWTools</a:t>
              </a:r>
              <a:r>
                <a:rPr lang="en-US" altLang="ko-KR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)</a:t>
              </a:r>
              <a:endParaRPr lang="ko-KR" altLang="en-US" sz="1200" b="1" dirty="0" smtClean="0">
                <a:solidFill>
                  <a:prstClr val="black"/>
                </a:solidFill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r>
                <a:rPr lang="ko-KR" altLang="en-US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 </a:t>
              </a:r>
              <a:r>
                <a:rPr lang="en-US" altLang="ko-KR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- </a:t>
              </a:r>
              <a:r>
                <a:rPr lang="ko-KR" altLang="en-US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영상 </a:t>
              </a:r>
              <a:r>
                <a:rPr lang="en-US" altLang="ko-KR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: </a:t>
              </a:r>
              <a:r>
                <a:rPr lang="en-US" altLang="ko-KR" sz="1200" b="1" dirty="0" err="1" smtClean="0">
                  <a:solidFill>
                    <a:prstClr val="black"/>
                  </a:solidFill>
                  <a:latin typeface="산돌고딕B" pitchFamily="50" charset="-127"/>
                </a:rPr>
                <a:t>gdalwarp</a:t>
              </a:r>
              <a:endParaRPr lang="en-US" altLang="ko-KR" sz="1200" b="1" dirty="0" smtClean="0">
                <a:solidFill>
                  <a:prstClr val="black"/>
                </a:solidFill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r>
                <a:rPr lang="ko-KR" altLang="en-US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 </a:t>
              </a:r>
              <a:r>
                <a:rPr lang="en-US" altLang="ko-KR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- </a:t>
              </a:r>
              <a:r>
                <a:rPr lang="ko-KR" altLang="en-US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지도 </a:t>
              </a:r>
              <a:r>
                <a:rPr lang="en-US" altLang="ko-KR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: ogr2ogr</a:t>
              </a: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endParaRPr lang="en-US" altLang="ko-KR" sz="1200" b="1" dirty="0" smtClean="0">
                <a:solidFill>
                  <a:prstClr val="black"/>
                </a:solidFill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 typeface="Arial" pitchFamily="34" charset="0"/>
                <a:buChar char="•"/>
              </a:pPr>
              <a:r>
                <a:rPr lang="en-US" altLang="ko-KR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 TMS </a:t>
              </a:r>
              <a:r>
                <a:rPr lang="ko-KR" altLang="en-US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변환기</a:t>
              </a:r>
              <a:r>
                <a:rPr lang="en-US" altLang="ko-KR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(</a:t>
              </a:r>
              <a:r>
                <a:rPr lang="ko-KR" altLang="en-US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개발</a:t>
              </a:r>
              <a:r>
                <a:rPr lang="en-US" altLang="ko-KR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)</a:t>
              </a:r>
              <a:endParaRPr lang="ko-KR" altLang="en-US" sz="1200" b="1" dirty="0" smtClean="0">
                <a:solidFill>
                  <a:prstClr val="black"/>
                </a:solidFill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r>
                <a:rPr lang="ko-KR" altLang="en-US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 </a:t>
              </a:r>
              <a:r>
                <a:rPr lang="en-US" altLang="ko-KR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- AWS </a:t>
              </a:r>
              <a:r>
                <a:rPr lang="ko-KR" altLang="en-US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분포도를 </a:t>
              </a:r>
              <a:r>
                <a:rPr lang="en-US" altLang="ko-KR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Tile map</a:t>
              </a:r>
              <a:r>
                <a:rPr lang="ko-KR" altLang="en-US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으로 변환하는 툴</a:t>
              </a:r>
              <a:endParaRPr lang="en-US" altLang="ko-KR" sz="1200" b="1" dirty="0" smtClean="0">
                <a:solidFill>
                  <a:prstClr val="black"/>
                </a:solidFill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endParaRPr lang="en-US" altLang="ko-KR" sz="1200" b="1" dirty="0" smtClean="0">
                <a:solidFill>
                  <a:prstClr val="black"/>
                </a:solidFill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 typeface="Arial" pitchFamily="34" charset="0"/>
                <a:buChar char="•"/>
              </a:pPr>
              <a:r>
                <a:rPr lang="en-US" altLang="ko-KR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 TMS </a:t>
              </a:r>
              <a:r>
                <a:rPr lang="en-US" altLang="ko-KR" sz="1200" b="1" dirty="0" err="1" smtClean="0">
                  <a:solidFill>
                    <a:prstClr val="black"/>
                  </a:solidFill>
                  <a:latin typeface="산돌고딕B" pitchFamily="50" charset="-127"/>
                </a:rPr>
                <a:t>Servlet</a:t>
              </a:r>
              <a:endParaRPr lang="en-US" altLang="ko-KR" sz="1200" b="1" dirty="0" smtClean="0">
                <a:solidFill>
                  <a:prstClr val="black"/>
                </a:solidFill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r>
                <a:rPr lang="ko-KR" altLang="en-US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 </a:t>
              </a:r>
              <a:r>
                <a:rPr lang="en-US" altLang="ko-KR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- Tile map </a:t>
              </a:r>
              <a:r>
                <a:rPr lang="ko-KR" altLang="en-US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데이터를 </a:t>
              </a:r>
              <a:r>
                <a:rPr lang="en-US" altLang="ko-KR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TMS </a:t>
              </a:r>
              <a:r>
                <a:rPr lang="ko-KR" altLang="en-US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서비스 제공</a:t>
              </a:r>
              <a:r>
                <a:rPr lang="en-US" altLang="ko-KR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.</a:t>
              </a: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r>
                <a:rPr lang="en-US" altLang="ko-KR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- </a:t>
              </a:r>
              <a:r>
                <a:rPr lang="ko-KR" altLang="en-US" sz="1200" b="1" dirty="0" smtClean="0">
                  <a:solidFill>
                    <a:prstClr val="black"/>
                  </a:solidFill>
                  <a:latin typeface="산돌고딕B" pitchFamily="50" charset="-127"/>
                </a:rPr>
                <a:t>동적 데이터 서비스</a:t>
              </a:r>
              <a:endParaRPr lang="en-US" altLang="ko-KR" sz="1200" b="1" dirty="0" smtClean="0">
                <a:solidFill>
                  <a:prstClr val="black"/>
                </a:solidFill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endParaRPr lang="en-US" altLang="ko-KR" sz="1200" b="1" dirty="0" smtClean="0">
                <a:solidFill>
                  <a:prstClr val="black"/>
                </a:solidFill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endParaRPr lang="en-US" altLang="ko-KR" sz="1200" b="1" dirty="0" smtClean="0">
                <a:solidFill>
                  <a:prstClr val="black"/>
                </a:solidFill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</a:pPr>
              <a:endParaRPr lang="en-US" altLang="ko-KR" sz="1200" b="1" dirty="0" smtClean="0">
                <a:solidFill>
                  <a:prstClr val="black"/>
                </a:solidFill>
                <a:latin typeface="산돌고딕B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부제목 3"/>
          <p:cNvSpPr txBox="1">
            <a:spLocks/>
          </p:cNvSpPr>
          <p:nvPr/>
        </p:nvSpPr>
        <p:spPr>
          <a:xfrm>
            <a:off x="251520" y="500042"/>
            <a:ext cx="6226369" cy="64294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서비스 특징</a:t>
            </a:r>
            <a:endParaRPr kumimoji="1" lang="ko-KR" alt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52" name="Group 63"/>
          <p:cNvGrpSpPr>
            <a:grpSpLocks/>
          </p:cNvGrpSpPr>
          <p:nvPr/>
        </p:nvGrpSpPr>
        <p:grpSpPr bwMode="auto">
          <a:xfrm>
            <a:off x="430955" y="2276872"/>
            <a:ext cx="7957469" cy="792088"/>
            <a:chOff x="1658" y="4024"/>
            <a:chExt cx="1266" cy="366"/>
          </a:xfrm>
        </p:grpSpPr>
        <p:sp>
          <p:nvSpPr>
            <p:cNvPr id="53" name="AutoShape 64" descr="넓은 상향 대각선"/>
            <p:cNvSpPr>
              <a:spLocks noChangeArrowheads="1"/>
            </p:cNvSpPr>
            <p:nvPr/>
          </p:nvSpPr>
          <p:spPr bwMode="gray">
            <a:xfrm>
              <a:off x="1658" y="4024"/>
              <a:ext cx="1239" cy="366"/>
            </a:xfrm>
            <a:prstGeom prst="roundRect">
              <a:avLst>
                <a:gd name="adj" fmla="val 9440"/>
              </a:avLst>
            </a:prstGeom>
            <a:pattFill prst="wdUpDiag">
              <a:fgClr>
                <a:srgbClr val="DCDEE4"/>
              </a:fgClr>
              <a:bgClr>
                <a:srgbClr val="E5E6EB"/>
              </a:bgClr>
            </a:patt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4" name="Text Box 65"/>
            <p:cNvSpPr txBox="1">
              <a:spLocks noChangeArrowheads="1"/>
            </p:cNvSpPr>
            <p:nvPr/>
          </p:nvSpPr>
          <p:spPr bwMode="auto">
            <a:xfrm>
              <a:off x="1706" y="4024"/>
              <a:ext cx="1218" cy="34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44" tIns="9144" rIns="9144" bIns="9144" anchor="ctr"/>
            <a:lstStyle/>
            <a:p>
              <a:pPr marL="85725" indent="-85725" algn="l">
                <a:spcBef>
                  <a:spcPct val="20000"/>
                </a:spcBef>
                <a:buClr>
                  <a:srgbClr val="0A789A"/>
                </a:buClr>
                <a:buFont typeface="Arial" pitchFamily="34" charset="0"/>
                <a:buChar char="•"/>
              </a:pPr>
              <a:r>
                <a:rPr lang="ko-KR" altLang="en-US" sz="1400" b="1" smtClean="0">
                  <a:latin typeface="산돌고딕B" pitchFamily="50" charset="-127"/>
                </a:rPr>
                <a:t>다양한 기상 데이터를 중첩하여 조회</a:t>
              </a:r>
              <a:endParaRPr lang="en-US" altLang="ko-KR" sz="1400" b="1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r>
                <a:rPr lang="en-US" altLang="ko-KR" sz="1200" smtClean="0">
                  <a:latin typeface="산돌고딕B" pitchFamily="50" charset="-127"/>
                </a:rPr>
                <a:t> AWS </a:t>
              </a:r>
              <a:r>
                <a:rPr lang="ko-KR" altLang="en-US" sz="1200" smtClean="0">
                  <a:latin typeface="산돌고딕B" pitchFamily="50" charset="-127"/>
                </a:rPr>
                <a:t>관측 데이터</a:t>
              </a:r>
              <a:r>
                <a:rPr lang="en-US" altLang="ko-KR" sz="1200" smtClean="0">
                  <a:latin typeface="산돌고딕B" pitchFamily="50" charset="-127"/>
                </a:rPr>
                <a:t>, </a:t>
              </a:r>
              <a:r>
                <a:rPr lang="ko-KR" altLang="en-US" sz="1200" smtClean="0">
                  <a:latin typeface="산돌고딕B" pitchFamily="50" charset="-127"/>
                </a:rPr>
                <a:t>천리안 위성자료</a:t>
              </a:r>
              <a:r>
                <a:rPr lang="en-US" altLang="ko-KR" sz="1200" smtClean="0">
                  <a:latin typeface="산돌고딕B" pitchFamily="50" charset="-127"/>
                </a:rPr>
                <a:t>, </a:t>
              </a:r>
              <a:r>
                <a:rPr lang="ko-KR" altLang="en-US" sz="1200" smtClean="0">
                  <a:latin typeface="산돌고딕B" pitchFamily="50" charset="-127"/>
                </a:rPr>
                <a:t>레이더 분석영상 등의 기상자료를 지리정보 기반의 서비스 제공</a:t>
              </a:r>
              <a:endParaRPr kumimoji="0" lang="en-US" altLang="ko-KR" sz="1200" smtClean="0">
                <a:latin typeface="산돌고딕B" pitchFamily="50" charset="-127"/>
              </a:endParaRPr>
            </a:p>
          </p:txBody>
        </p:sp>
      </p:grpSp>
      <p:grpSp>
        <p:nvGrpSpPr>
          <p:cNvPr id="56" name="Group 63"/>
          <p:cNvGrpSpPr>
            <a:grpSpLocks/>
          </p:cNvGrpSpPr>
          <p:nvPr/>
        </p:nvGrpSpPr>
        <p:grpSpPr bwMode="auto">
          <a:xfrm>
            <a:off x="430955" y="1196752"/>
            <a:ext cx="7957469" cy="936104"/>
            <a:chOff x="1658" y="4024"/>
            <a:chExt cx="1266" cy="366"/>
          </a:xfrm>
        </p:grpSpPr>
        <p:sp>
          <p:nvSpPr>
            <p:cNvPr id="57" name="AutoShape 64" descr="넓은 상향 대각선"/>
            <p:cNvSpPr>
              <a:spLocks noChangeArrowheads="1"/>
            </p:cNvSpPr>
            <p:nvPr/>
          </p:nvSpPr>
          <p:spPr bwMode="gray">
            <a:xfrm>
              <a:off x="1658" y="4024"/>
              <a:ext cx="1239" cy="366"/>
            </a:xfrm>
            <a:prstGeom prst="roundRect">
              <a:avLst>
                <a:gd name="adj" fmla="val 9440"/>
              </a:avLst>
            </a:prstGeom>
            <a:pattFill prst="wdUpDiag">
              <a:fgClr>
                <a:srgbClr val="DCDEE4"/>
              </a:fgClr>
              <a:bgClr>
                <a:srgbClr val="E5E6EB"/>
              </a:bgClr>
            </a:patt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8" name="Text Box 65"/>
            <p:cNvSpPr txBox="1">
              <a:spLocks noChangeArrowheads="1"/>
            </p:cNvSpPr>
            <p:nvPr/>
          </p:nvSpPr>
          <p:spPr bwMode="auto">
            <a:xfrm>
              <a:off x="1706" y="4024"/>
              <a:ext cx="1218" cy="34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44" tIns="9144" rIns="9144" bIns="9144" anchor="ctr"/>
            <a:lstStyle/>
            <a:p>
              <a:pPr marL="85725" indent="-85725" algn="l">
                <a:spcBef>
                  <a:spcPct val="20000"/>
                </a:spcBef>
                <a:buClr>
                  <a:srgbClr val="0A789A"/>
                </a:buClr>
                <a:buFont typeface="Arial" pitchFamily="34" charset="0"/>
                <a:buChar char="•"/>
              </a:pPr>
              <a:r>
                <a:rPr lang="ko-KR" altLang="en-US" sz="1400" b="1" dirty="0" smtClean="0">
                  <a:latin typeface="산돌고딕B" pitchFamily="50" charset="-127"/>
                </a:rPr>
                <a:t>실시간 기상수집데이터와 지리정보 서비스 연계</a:t>
              </a:r>
              <a:endParaRPr lang="en-US" altLang="ko-KR" sz="1400" b="1" dirty="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r>
                <a:rPr lang="en-US" altLang="ko-KR" sz="1200" dirty="0" smtClean="0">
                  <a:latin typeface="산돌고딕B" pitchFamily="50" charset="-127"/>
                </a:rPr>
                <a:t> </a:t>
              </a:r>
              <a:r>
                <a:rPr lang="ko-KR" altLang="en-US" sz="1200" dirty="0" smtClean="0">
                  <a:latin typeface="산돌고딕B" pitchFamily="50" charset="-127"/>
                </a:rPr>
                <a:t>관측장비에서 수집된 실시간 관측 데이터를 서비스 자료로 변환하여 거의 실시간 기상자료 서비스</a:t>
              </a:r>
              <a:endParaRPr kumimoji="0" lang="en-US" altLang="ko-KR" sz="1200" dirty="0" smtClean="0">
                <a:latin typeface="산돌고딕B" pitchFamily="50" charset="-127"/>
              </a:endParaRPr>
            </a:p>
            <a:p>
              <a:pPr marL="85725" indent="-85725" algn="l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r>
                <a:rPr kumimoji="0" lang="en-US" altLang="ko-KR" sz="1200" dirty="0" smtClean="0">
                  <a:latin typeface="산돌고딕B" pitchFamily="50" charset="-127"/>
                </a:rPr>
                <a:t> </a:t>
              </a:r>
              <a:r>
                <a:rPr kumimoji="0" lang="ko-KR" altLang="en-US" sz="1200" dirty="0" smtClean="0">
                  <a:latin typeface="산돌고딕B" pitchFamily="50" charset="-127"/>
                </a:rPr>
                <a:t>지도 기반으로 하여 사용자가 원하는 지역의 상세한 기상정보를 제공</a:t>
              </a:r>
              <a:endParaRPr kumimoji="0" lang="ko-KR" altLang="en-US" sz="1200" dirty="0">
                <a:latin typeface="산돌고딕B" pitchFamily="50" charset="-127"/>
              </a:endParaRPr>
            </a:p>
          </p:txBody>
        </p:sp>
      </p:grpSp>
      <p:grpSp>
        <p:nvGrpSpPr>
          <p:cNvPr id="59" name="Group 63"/>
          <p:cNvGrpSpPr>
            <a:grpSpLocks/>
          </p:cNvGrpSpPr>
          <p:nvPr/>
        </p:nvGrpSpPr>
        <p:grpSpPr bwMode="auto">
          <a:xfrm>
            <a:off x="430955" y="3212976"/>
            <a:ext cx="7957469" cy="954576"/>
            <a:chOff x="1658" y="4024"/>
            <a:chExt cx="1266" cy="366"/>
          </a:xfrm>
        </p:grpSpPr>
        <p:sp>
          <p:nvSpPr>
            <p:cNvPr id="60" name="AutoShape 64" descr="넓은 상향 대각선"/>
            <p:cNvSpPr>
              <a:spLocks noChangeArrowheads="1"/>
            </p:cNvSpPr>
            <p:nvPr/>
          </p:nvSpPr>
          <p:spPr bwMode="gray">
            <a:xfrm>
              <a:off x="1658" y="4024"/>
              <a:ext cx="1239" cy="366"/>
            </a:xfrm>
            <a:prstGeom prst="roundRect">
              <a:avLst>
                <a:gd name="adj" fmla="val 9440"/>
              </a:avLst>
            </a:prstGeom>
            <a:pattFill prst="wdUpDiag">
              <a:fgClr>
                <a:srgbClr val="DCDEE4"/>
              </a:fgClr>
              <a:bgClr>
                <a:srgbClr val="E5E6EB"/>
              </a:bgClr>
            </a:patt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1" name="Text Box 65"/>
            <p:cNvSpPr txBox="1">
              <a:spLocks noChangeArrowheads="1"/>
            </p:cNvSpPr>
            <p:nvPr/>
          </p:nvSpPr>
          <p:spPr bwMode="auto">
            <a:xfrm>
              <a:off x="1706" y="4024"/>
              <a:ext cx="1218" cy="34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44" tIns="9144" rIns="9144" bIns="9144" anchor="ctr"/>
            <a:lstStyle/>
            <a:p>
              <a:pPr marL="85725" indent="-85725" algn="l">
                <a:spcBef>
                  <a:spcPct val="20000"/>
                </a:spcBef>
                <a:buClr>
                  <a:srgbClr val="0A789A"/>
                </a:buClr>
                <a:buFont typeface="Arial" pitchFamily="34" charset="0"/>
                <a:buChar char="•"/>
              </a:pPr>
              <a:r>
                <a:rPr lang="ko-KR" altLang="en-US" sz="1400" b="1" smtClean="0">
                  <a:latin typeface="산돌고딕B" pitchFamily="50" charset="-127"/>
                </a:rPr>
                <a:t>기상자료의 동영상 플레이 기능</a:t>
              </a:r>
              <a:endParaRPr lang="en-US" altLang="ko-KR" sz="1400" b="1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r>
                <a:rPr lang="en-US" altLang="ko-KR" sz="1200" smtClean="0">
                  <a:latin typeface="산돌고딕B" pitchFamily="50" charset="-127"/>
                </a:rPr>
                <a:t> </a:t>
              </a:r>
              <a:r>
                <a:rPr lang="ko-KR" altLang="en-US" sz="1200" smtClean="0">
                  <a:latin typeface="산돌고딕B" pitchFamily="50" charset="-127"/>
                </a:rPr>
                <a:t>화면상에 표시된 데이터를 사용자 설정 시간간격으로 동영상처럼 자동으로 화면을 갱신시켜 주는 기능</a:t>
              </a:r>
              <a:endParaRPr lang="en-US" altLang="ko-KR" sz="120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r>
                <a:rPr kumimoji="0" lang="en-US" altLang="ko-KR" sz="1200" smtClean="0">
                  <a:latin typeface="산돌고딕B" pitchFamily="50" charset="-127"/>
                </a:rPr>
                <a:t> </a:t>
              </a:r>
              <a:r>
                <a:rPr kumimoji="0" lang="ko-KR" altLang="en-US" sz="1200" smtClean="0">
                  <a:latin typeface="산돌고딕B" pitchFamily="50" charset="-127"/>
                </a:rPr>
                <a:t>비 구름의 이동이나 특히 태풍의 이동경로를 시간간격으로 확인할 수 있는 기능</a:t>
              </a:r>
              <a:endParaRPr kumimoji="0" lang="en-US" altLang="ko-KR" sz="1200" smtClean="0">
                <a:latin typeface="산돌고딕B" pitchFamily="50" charset="-127"/>
              </a:endParaRPr>
            </a:p>
          </p:txBody>
        </p:sp>
      </p:grpSp>
      <p:grpSp>
        <p:nvGrpSpPr>
          <p:cNvPr id="65" name="Group 63"/>
          <p:cNvGrpSpPr>
            <a:grpSpLocks/>
          </p:cNvGrpSpPr>
          <p:nvPr/>
        </p:nvGrpSpPr>
        <p:grpSpPr bwMode="auto">
          <a:xfrm>
            <a:off x="467544" y="4311568"/>
            <a:ext cx="7957469" cy="1080120"/>
            <a:chOff x="1658" y="4024"/>
            <a:chExt cx="1266" cy="366"/>
          </a:xfrm>
        </p:grpSpPr>
        <p:sp>
          <p:nvSpPr>
            <p:cNvPr id="66" name="AutoShape 64" descr="넓은 상향 대각선"/>
            <p:cNvSpPr>
              <a:spLocks noChangeArrowheads="1"/>
            </p:cNvSpPr>
            <p:nvPr/>
          </p:nvSpPr>
          <p:spPr bwMode="gray">
            <a:xfrm>
              <a:off x="1658" y="4024"/>
              <a:ext cx="1239" cy="366"/>
            </a:xfrm>
            <a:prstGeom prst="roundRect">
              <a:avLst>
                <a:gd name="adj" fmla="val 9440"/>
              </a:avLst>
            </a:prstGeom>
            <a:pattFill prst="wdUpDiag">
              <a:fgClr>
                <a:srgbClr val="DCDEE4"/>
              </a:fgClr>
              <a:bgClr>
                <a:srgbClr val="E5E6EB"/>
              </a:bgClr>
            </a:patt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7" name="Text Box 65"/>
            <p:cNvSpPr txBox="1">
              <a:spLocks noChangeArrowheads="1"/>
            </p:cNvSpPr>
            <p:nvPr/>
          </p:nvSpPr>
          <p:spPr bwMode="auto">
            <a:xfrm>
              <a:off x="1706" y="4024"/>
              <a:ext cx="1218" cy="34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44" tIns="9144" rIns="9144" bIns="9144" anchor="ctr"/>
            <a:lstStyle/>
            <a:p>
              <a:pPr marL="85725" indent="-85725" algn="l">
                <a:spcBef>
                  <a:spcPct val="20000"/>
                </a:spcBef>
                <a:buClr>
                  <a:srgbClr val="0A789A"/>
                </a:buClr>
                <a:buFont typeface="Arial" pitchFamily="34" charset="0"/>
                <a:buChar char="•"/>
              </a:pPr>
              <a:r>
                <a:rPr lang="ko-KR" altLang="en-US" sz="1400" b="1" smtClean="0">
                  <a:latin typeface="산돌고딕B" pitchFamily="50" charset="-127"/>
                </a:rPr>
                <a:t>서비스 시스템의 표준 준수</a:t>
              </a:r>
              <a:endParaRPr lang="en-US" altLang="ko-KR" sz="1400" b="1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r>
                <a:rPr lang="en-US" altLang="ko-KR" sz="1200" smtClean="0">
                  <a:latin typeface="산돌고딕B" pitchFamily="50" charset="-127"/>
                </a:rPr>
                <a:t> </a:t>
              </a:r>
              <a:r>
                <a:rPr lang="ko-KR" altLang="en-US" sz="1200" smtClean="0">
                  <a:latin typeface="산돌고딕B" pitchFamily="50" charset="-127"/>
                </a:rPr>
                <a:t>웹표준을 준수하여 개발하여 다양한 브라우져를 지원</a:t>
              </a:r>
              <a:r>
                <a:rPr lang="en-US" altLang="ko-KR" sz="1200" smtClean="0">
                  <a:latin typeface="산돌고딕B" pitchFamily="50" charset="-127"/>
                </a:rPr>
                <a:t>(IE7-9, FireFox, Chrome, Safari)</a:t>
              </a:r>
              <a:r>
                <a:rPr lang="ko-KR" altLang="en-US" sz="1200" smtClean="0">
                  <a:latin typeface="산돌고딕B" pitchFamily="50" charset="-127"/>
                </a:rPr>
                <a:t>하며</a:t>
              </a:r>
              <a:r>
                <a:rPr lang="en-US" altLang="ko-KR" sz="1200" smtClean="0">
                  <a:latin typeface="산돌고딕B" pitchFamily="50" charset="-127"/>
                </a:rPr>
                <a:t>, </a:t>
              </a: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r>
                <a:rPr lang="en-US" altLang="ko-KR" sz="1200" smtClean="0">
                  <a:latin typeface="산돌고딕B" pitchFamily="50" charset="-127"/>
                </a:rPr>
                <a:t> </a:t>
              </a:r>
              <a:r>
                <a:rPr lang="ko-KR" altLang="en-US" sz="1200" smtClean="0">
                  <a:latin typeface="산돌고딕B" pitchFamily="50" charset="-127"/>
                </a:rPr>
                <a:t>모바일 환경에서도 서비스 가능</a:t>
              </a:r>
              <a:endParaRPr lang="en-US" altLang="ko-KR" sz="1200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r>
                <a:rPr kumimoji="0" lang="en-US" altLang="ko-KR" sz="1200" smtClean="0">
                  <a:latin typeface="산돌고딕B" pitchFamily="50" charset="-127"/>
                </a:rPr>
                <a:t> </a:t>
              </a:r>
              <a:r>
                <a:rPr lang="ko-KR" altLang="en-US" sz="1200" smtClean="0">
                  <a:latin typeface="산돌고딕B" pitchFamily="50" charset="-127"/>
                </a:rPr>
                <a:t>기상 데이터는 </a:t>
              </a:r>
              <a:r>
                <a:rPr lang="en-US" altLang="ko-KR" sz="1200" smtClean="0">
                  <a:latin typeface="산돌고딕B" pitchFamily="50" charset="-127"/>
                </a:rPr>
                <a:t>OGC </a:t>
              </a:r>
              <a:r>
                <a:rPr lang="ko-KR" altLang="en-US" sz="1200" smtClean="0">
                  <a:latin typeface="산돌고딕B" pitchFamily="50" charset="-127"/>
                </a:rPr>
                <a:t>표준 인터페이스를 통한 서비스</a:t>
              </a:r>
              <a:r>
                <a:rPr lang="en-US" altLang="ko-KR" sz="1200" smtClean="0">
                  <a:latin typeface="산돌고딕B" pitchFamily="50" charset="-127"/>
                </a:rPr>
                <a:t>(WMS, WFS, TMS)</a:t>
              </a:r>
              <a:endParaRPr kumimoji="0" lang="en-US" altLang="ko-KR" sz="1200" smtClean="0">
                <a:latin typeface="산돌고딕B" pitchFamily="50" charset="-127"/>
              </a:endParaRPr>
            </a:p>
          </p:txBody>
        </p:sp>
      </p:grpSp>
      <p:grpSp>
        <p:nvGrpSpPr>
          <p:cNvPr id="68" name="Group 63"/>
          <p:cNvGrpSpPr>
            <a:grpSpLocks/>
          </p:cNvGrpSpPr>
          <p:nvPr/>
        </p:nvGrpSpPr>
        <p:grpSpPr bwMode="auto">
          <a:xfrm>
            <a:off x="467544" y="5563412"/>
            <a:ext cx="7957469" cy="792088"/>
            <a:chOff x="1658" y="4024"/>
            <a:chExt cx="1266" cy="366"/>
          </a:xfrm>
        </p:grpSpPr>
        <p:sp>
          <p:nvSpPr>
            <p:cNvPr id="69" name="AutoShape 64" descr="넓은 상향 대각선"/>
            <p:cNvSpPr>
              <a:spLocks noChangeArrowheads="1"/>
            </p:cNvSpPr>
            <p:nvPr/>
          </p:nvSpPr>
          <p:spPr bwMode="gray">
            <a:xfrm>
              <a:off x="1658" y="4024"/>
              <a:ext cx="1239" cy="366"/>
            </a:xfrm>
            <a:prstGeom prst="roundRect">
              <a:avLst>
                <a:gd name="adj" fmla="val 9440"/>
              </a:avLst>
            </a:prstGeom>
            <a:pattFill prst="wdUpDiag">
              <a:fgClr>
                <a:srgbClr val="DCDEE4"/>
              </a:fgClr>
              <a:bgClr>
                <a:srgbClr val="E5E6EB"/>
              </a:bgClr>
            </a:patt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0" name="Text Box 65"/>
            <p:cNvSpPr txBox="1">
              <a:spLocks noChangeArrowheads="1"/>
            </p:cNvSpPr>
            <p:nvPr/>
          </p:nvSpPr>
          <p:spPr bwMode="auto">
            <a:xfrm>
              <a:off x="1706" y="4024"/>
              <a:ext cx="1218" cy="34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44" tIns="9144" rIns="9144" bIns="9144" anchor="ctr"/>
            <a:lstStyle/>
            <a:p>
              <a:pPr marL="85725" indent="-85725" algn="l">
                <a:spcBef>
                  <a:spcPct val="20000"/>
                </a:spcBef>
                <a:buClr>
                  <a:srgbClr val="0A789A"/>
                </a:buClr>
                <a:buFont typeface="Arial" pitchFamily="34" charset="0"/>
                <a:buChar char="•"/>
              </a:pPr>
              <a:r>
                <a:rPr lang="ko-KR" altLang="en-US" sz="1400" b="1" smtClean="0">
                  <a:latin typeface="산돌고딕B" pitchFamily="50" charset="-127"/>
                </a:rPr>
                <a:t>빠르고 안정적인 서비스</a:t>
              </a:r>
              <a:endParaRPr lang="en-US" altLang="ko-KR" sz="1400" b="1" smtClean="0">
                <a:latin typeface="산돌고딕B" pitchFamily="50" charset="-127"/>
              </a:endParaRPr>
            </a:p>
            <a:p>
              <a:pPr marL="85725" indent="-85725">
                <a:spcBef>
                  <a:spcPct val="20000"/>
                </a:spcBef>
                <a:buClr>
                  <a:srgbClr val="0A789A"/>
                </a:buClr>
                <a:buFontTx/>
                <a:buChar char="-"/>
              </a:pPr>
              <a:r>
                <a:rPr lang="en-US" altLang="ko-KR" sz="1200" smtClean="0">
                  <a:latin typeface="산돌고딕B" pitchFamily="50" charset="-127"/>
                </a:rPr>
                <a:t> </a:t>
              </a:r>
              <a:r>
                <a:rPr lang="ko-KR" altLang="en-US" sz="1200" smtClean="0">
                  <a:latin typeface="산돌고딕B" pitchFamily="50" charset="-127"/>
                </a:rPr>
                <a:t>빠른 서비스를 위한 서버 캐쉬</a:t>
              </a:r>
              <a:r>
                <a:rPr lang="en-US" altLang="ko-KR" sz="1200" smtClean="0">
                  <a:latin typeface="산돌고딕B" pitchFamily="50" charset="-127"/>
                </a:rPr>
                <a:t>(</a:t>
              </a:r>
              <a:r>
                <a:rPr lang="ko-KR" altLang="en-US" sz="1200" smtClean="0">
                  <a:latin typeface="산돌고딕B" pitchFamily="50" charset="-127"/>
                </a:rPr>
                <a:t>메모리 캐쉬</a:t>
              </a:r>
              <a:r>
                <a:rPr lang="en-US" altLang="ko-KR" sz="1200" smtClean="0">
                  <a:latin typeface="산돌고딕B" pitchFamily="50" charset="-127"/>
                </a:rPr>
                <a:t>, </a:t>
              </a:r>
              <a:r>
                <a:rPr lang="ko-KR" altLang="en-US" sz="1200" smtClean="0">
                  <a:latin typeface="산돌고딕B" pitchFamily="50" charset="-127"/>
                </a:rPr>
                <a:t>파일 캐쉬</a:t>
              </a:r>
              <a:r>
                <a:rPr lang="en-US" altLang="ko-KR" sz="1200" smtClean="0">
                  <a:latin typeface="산돌고딕B" pitchFamily="50" charset="-127"/>
                </a:rPr>
                <a:t>), </a:t>
              </a:r>
              <a:r>
                <a:rPr lang="ko-KR" altLang="en-US" sz="1200" smtClean="0">
                  <a:latin typeface="산돌고딕B" pitchFamily="50" charset="-127"/>
                </a:rPr>
                <a:t>클라이언트 브라우져 캐쉬</a:t>
              </a:r>
              <a:endParaRPr kumimoji="0" lang="en-US" altLang="ko-KR" sz="1200" smtClean="0">
                <a:latin typeface="산돌고딕B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hitecture_0804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rnd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rnd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architecture_0804</Template>
  <TotalTime>5295</TotalTime>
  <Words>1138</Words>
  <Application>Microsoft Office PowerPoint</Application>
  <PresentationFormat>화면 슬라이드 쇼(4:3)</PresentationFormat>
  <Paragraphs>287</Paragraphs>
  <Slides>23</Slides>
  <Notes>23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architecture_0804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</vt:vector>
  </TitlesOfParts>
  <Company>가이아쓰리디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송광섭</dc:creator>
  <cp:lastModifiedBy>kssong</cp:lastModifiedBy>
  <cp:revision>164</cp:revision>
  <dcterms:created xsi:type="dcterms:W3CDTF">2010-07-20T08:18:18Z</dcterms:created>
  <dcterms:modified xsi:type="dcterms:W3CDTF">2012-10-12T04:34:54Z</dcterms:modified>
</cp:coreProperties>
</file>